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52"/>
  </p:notesMasterIdLst>
  <p:handoutMasterIdLst>
    <p:handoutMasterId r:id="rId53"/>
  </p:handoutMasterIdLst>
  <p:sldIdLst>
    <p:sldId id="623" r:id="rId2"/>
    <p:sldId id="563" r:id="rId3"/>
    <p:sldId id="591" r:id="rId4"/>
    <p:sldId id="303" r:id="rId5"/>
    <p:sldId id="317" r:id="rId6"/>
    <p:sldId id="622" r:id="rId7"/>
    <p:sldId id="560" r:id="rId8"/>
    <p:sldId id="561" r:id="rId9"/>
    <p:sldId id="587" r:id="rId10"/>
    <p:sldId id="621" r:id="rId11"/>
    <p:sldId id="516" r:id="rId12"/>
    <p:sldId id="541" r:id="rId13"/>
    <p:sldId id="542" r:id="rId14"/>
    <p:sldId id="555" r:id="rId15"/>
    <p:sldId id="525" r:id="rId16"/>
    <p:sldId id="604" r:id="rId17"/>
    <p:sldId id="605" r:id="rId18"/>
    <p:sldId id="671" r:id="rId19"/>
    <p:sldId id="576" r:id="rId20"/>
    <p:sldId id="625" r:id="rId21"/>
    <p:sldId id="549" r:id="rId22"/>
    <p:sldId id="608" r:id="rId23"/>
    <p:sldId id="609" r:id="rId24"/>
    <p:sldId id="668" r:id="rId25"/>
    <p:sldId id="567" r:id="rId26"/>
    <p:sldId id="568" r:id="rId27"/>
    <p:sldId id="466" r:id="rId28"/>
    <p:sldId id="558" r:id="rId29"/>
    <p:sldId id="557" r:id="rId30"/>
    <p:sldId id="562" r:id="rId31"/>
    <p:sldId id="554" r:id="rId32"/>
    <p:sldId id="626" r:id="rId33"/>
    <p:sldId id="627" r:id="rId34"/>
    <p:sldId id="672" r:id="rId35"/>
    <p:sldId id="673" r:id="rId36"/>
    <p:sldId id="630" r:id="rId37"/>
    <p:sldId id="631" r:id="rId38"/>
    <p:sldId id="632" r:id="rId39"/>
    <p:sldId id="633" r:id="rId40"/>
    <p:sldId id="634" r:id="rId41"/>
    <p:sldId id="635" r:id="rId42"/>
    <p:sldId id="636" r:id="rId43"/>
    <p:sldId id="637" r:id="rId44"/>
    <p:sldId id="614" r:id="rId45"/>
    <p:sldId id="667" r:id="rId46"/>
    <p:sldId id="675" r:id="rId47"/>
    <p:sldId id="565" r:id="rId48"/>
    <p:sldId id="616" r:id="rId49"/>
    <p:sldId id="674" r:id="rId50"/>
    <p:sldId id="676" r:id="rId51"/>
  </p:sldIdLst>
  <p:sldSz cx="9144000" cy="6858000" type="screen4x3"/>
  <p:notesSz cx="9144000" cy="6858000"/>
  <p:custDataLst>
    <p:tags r:id="rId5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1200" userDrawn="1">
          <p15:clr>
            <a:srgbClr val="A4A3A4"/>
          </p15:clr>
        </p15:guide>
        <p15:guide id="2" pos="1536" userDrawn="1">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CB1400"/>
    <a:srgbClr val="D72700"/>
    <a:srgbClr val="4D657C"/>
    <a:srgbClr val="5F791C"/>
    <a:srgbClr val="4D681C"/>
    <a:srgbClr val="110B25"/>
    <a:srgbClr val="160F32"/>
    <a:srgbClr val="CB271D"/>
    <a:srgbClr val="1B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21E4AEA4-8DFA-4A89-87EB-49C32662AFE0}">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8" autoAdjust="0"/>
    <p:restoredTop sz="82867" autoAdjust="0"/>
  </p:normalViewPr>
  <p:slideViewPr>
    <p:cSldViewPr snapToGrid="0">
      <p:cViewPr varScale="1">
        <p:scale>
          <a:sx n="94" d="100"/>
          <a:sy n="94" d="100"/>
        </p:scale>
        <p:origin x="-510" y="-108"/>
      </p:cViewPr>
      <p:guideLst>
        <p:guide orient="horz" pos="1200"/>
        <p:guide pos="1536"/>
      </p:guideLst>
    </p:cSldViewPr>
  </p:slideViewPr>
  <p:notesTextViewPr>
    <p:cViewPr>
      <p:scale>
        <a:sx n="100" d="100"/>
        <a:sy n="100" d="100"/>
      </p:scale>
      <p:origin x="0" y="0"/>
    </p:cViewPr>
  </p:notesTextViewPr>
  <p:sorterViewPr>
    <p:cViewPr varScale="1">
      <p:scale>
        <a:sx n="100" d="100"/>
        <a:sy n="100" d="100"/>
      </p:scale>
      <p:origin x="0" y="-9124"/>
    </p:cViewPr>
  </p:sorterViewPr>
  <p:notesViewPr>
    <p:cSldViewPr snapToGrid="0">
      <p:cViewPr varScale="1">
        <p:scale>
          <a:sx n="118" d="100"/>
          <a:sy n="118" d="100"/>
        </p:scale>
        <p:origin x="-2322" y="-96"/>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baseline="0" dirty="0" smtClean="0"/>
              <a:t>Терминалы ВКС для переговорных</a:t>
            </a:r>
            <a:endParaRPr lang="en-US" dirty="0"/>
          </a:p>
        </c:rich>
      </c:tx>
      <c:layout/>
      <c:overlay val="0"/>
    </c:title>
    <c:autoTitleDeleted val="0"/>
    <c:plotArea>
      <c:layout/>
      <c:barChart>
        <c:barDir val="col"/>
        <c:grouping val="clustered"/>
        <c:varyColors val="0"/>
        <c:ser>
          <c:idx val="0"/>
          <c:order val="0"/>
          <c:tx>
            <c:strRef>
              <c:f>Sheet1!$B$1</c:f>
              <c:strCache>
                <c:ptCount val="1"/>
                <c:pt idx="0">
                  <c:v>Room Systems</c:v>
                </c:pt>
              </c:strCache>
            </c:strRef>
          </c:tx>
          <c:invertIfNegative val="0"/>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0">
                  <c:v>303850</c:v>
                </c:pt>
                <c:pt idx="1">
                  <c:v>331500</c:v>
                </c:pt>
                <c:pt idx="2">
                  <c:v>371300</c:v>
                </c:pt>
                <c:pt idx="3">
                  <c:v>433800</c:v>
                </c:pt>
                <c:pt idx="4">
                  <c:v>522600</c:v>
                </c:pt>
                <c:pt idx="5">
                  <c:v>637200</c:v>
                </c:pt>
              </c:numCache>
            </c:numRef>
          </c:val>
        </c:ser>
        <c:dLbls>
          <c:showLegendKey val="0"/>
          <c:showVal val="0"/>
          <c:showCatName val="0"/>
          <c:showSerName val="0"/>
          <c:showPercent val="0"/>
          <c:showBubbleSize val="0"/>
        </c:dLbls>
        <c:gapWidth val="150"/>
        <c:axId val="34003968"/>
        <c:axId val="34003200"/>
      </c:barChart>
      <c:lineChart>
        <c:grouping val="standard"/>
        <c:varyColors val="0"/>
        <c:ser>
          <c:idx val="1"/>
          <c:order val="1"/>
          <c:tx>
            <c:strRef>
              <c:f>Sheet1!$C$1</c:f>
              <c:strCache>
                <c:ptCount val="1"/>
                <c:pt idx="0">
                  <c:v>ASPs</c:v>
                </c:pt>
              </c:strCache>
            </c:strRef>
          </c:tx>
          <c:spPr>
            <a:ln w="53975">
              <a:solidFill>
                <a:srgbClr val="325887"/>
              </a:solidFill>
            </a:ln>
          </c:spPr>
          <c:marker>
            <c:spPr>
              <a:solidFill>
                <a:srgbClr val="325887"/>
              </a:solidFill>
            </c:spPr>
          </c:marker>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General</c:formatCode>
                <c:ptCount val="6"/>
                <c:pt idx="0">
                  <c:v>4600</c:v>
                </c:pt>
                <c:pt idx="1">
                  <c:v>4300</c:v>
                </c:pt>
                <c:pt idx="2">
                  <c:v>4000</c:v>
                </c:pt>
                <c:pt idx="3">
                  <c:v>3200</c:v>
                </c:pt>
                <c:pt idx="4">
                  <c:v>2500</c:v>
                </c:pt>
                <c:pt idx="5">
                  <c:v>2000</c:v>
                </c:pt>
              </c:numCache>
            </c:numRef>
          </c:val>
          <c:smooth val="0"/>
        </c:ser>
        <c:dLbls>
          <c:showLegendKey val="0"/>
          <c:showVal val="0"/>
          <c:showCatName val="0"/>
          <c:showSerName val="0"/>
          <c:showPercent val="0"/>
          <c:showBubbleSize val="0"/>
        </c:dLbls>
        <c:marker val="1"/>
        <c:smooth val="0"/>
        <c:axId val="34002816"/>
        <c:axId val="33442816"/>
      </c:lineChart>
      <c:catAx>
        <c:axId val="34003968"/>
        <c:scaling>
          <c:orientation val="minMax"/>
        </c:scaling>
        <c:delete val="0"/>
        <c:axPos val="b"/>
        <c:numFmt formatCode="General" sourceLinked="1"/>
        <c:majorTickMark val="out"/>
        <c:minorTickMark val="none"/>
        <c:tickLblPos val="low"/>
        <c:crossAx val="34003200"/>
        <c:crosses val="autoZero"/>
        <c:auto val="1"/>
        <c:lblAlgn val="ctr"/>
        <c:lblOffset val="100"/>
        <c:noMultiLvlLbl val="0"/>
      </c:catAx>
      <c:valAx>
        <c:axId val="34003200"/>
        <c:scaling>
          <c:orientation val="minMax"/>
        </c:scaling>
        <c:delete val="0"/>
        <c:axPos val="l"/>
        <c:majorGridlines/>
        <c:numFmt formatCode="#,##0" sourceLinked="0"/>
        <c:majorTickMark val="out"/>
        <c:minorTickMark val="none"/>
        <c:tickLblPos val="nextTo"/>
        <c:txPr>
          <a:bodyPr/>
          <a:lstStyle/>
          <a:p>
            <a:pPr>
              <a:defRPr b="1">
                <a:solidFill>
                  <a:srgbClr val="FF0000"/>
                </a:solidFill>
              </a:defRPr>
            </a:pPr>
            <a:endParaRPr lang="en-US"/>
          </a:p>
        </c:txPr>
        <c:crossAx val="34003968"/>
        <c:crosses val="autoZero"/>
        <c:crossBetween val="between"/>
      </c:valAx>
      <c:valAx>
        <c:axId val="33442816"/>
        <c:scaling>
          <c:orientation val="minMax"/>
        </c:scaling>
        <c:delete val="0"/>
        <c:axPos val="r"/>
        <c:numFmt formatCode="&quot;$&quot;#,##0" sourceLinked="0"/>
        <c:majorTickMark val="out"/>
        <c:minorTickMark val="none"/>
        <c:tickLblPos val="nextTo"/>
        <c:txPr>
          <a:bodyPr/>
          <a:lstStyle/>
          <a:p>
            <a:pPr>
              <a:defRPr b="1">
                <a:solidFill>
                  <a:srgbClr val="325887"/>
                </a:solidFill>
              </a:defRPr>
            </a:pPr>
            <a:endParaRPr lang="en-US"/>
          </a:p>
        </c:txPr>
        <c:crossAx val="34002816"/>
        <c:crosses val="max"/>
        <c:crossBetween val="between"/>
      </c:valAx>
      <c:catAx>
        <c:axId val="34002816"/>
        <c:scaling>
          <c:orientation val="minMax"/>
        </c:scaling>
        <c:delete val="1"/>
        <c:axPos val="b"/>
        <c:numFmt formatCode="General" sourceLinked="1"/>
        <c:majorTickMark val="out"/>
        <c:minorTickMark val="none"/>
        <c:tickLblPos val="nextTo"/>
        <c:crossAx val="33442816"/>
        <c:crosses val="autoZero"/>
        <c:auto val="1"/>
        <c:lblAlgn val="ctr"/>
        <c:lblOffset val="100"/>
        <c:noMultiLvlLbl val="0"/>
      </c:cat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B59EBBB-6AB9-4F85-A766-4D864EF7BC2B}" type="datetimeFigureOut">
              <a:rPr lang="en-US"/>
              <a:pPr>
                <a:defRPr/>
              </a:pPr>
              <a:t>4/15/2015</a:t>
            </a:fld>
            <a:endParaRPr lang="en-US"/>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7BD0B3B-D4A3-4027-8A58-31A78EAA8138}" type="slidenum">
              <a:rPr lang="en-US"/>
              <a:pPr>
                <a:defRPr/>
              </a:pPr>
              <a:t>‹#›</a:t>
            </a:fld>
            <a:endParaRPr lang="en-US"/>
          </a:p>
        </p:txBody>
      </p:sp>
    </p:spTree>
    <p:extLst>
      <p:ext uri="{BB962C8B-B14F-4D97-AF65-F5344CB8AC3E}">
        <p14:creationId xmlns:p14="http://schemas.microsoft.com/office/powerpoint/2010/main" val="1811368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2D94962-A663-4DFD-88B8-D66997D75439}" type="datetimeFigureOut">
              <a:rPr lang="en-US"/>
              <a:pPr>
                <a:defRPr/>
              </a:pPr>
              <a:t>4/15/2015</a:t>
            </a:fld>
            <a:endParaRPr lang="en-US"/>
          </a:p>
        </p:txBody>
      </p:sp>
      <p:sp>
        <p:nvSpPr>
          <p:cNvPr id="4" name="Slide Image Placeholder 3"/>
          <p:cNvSpPr>
            <a:spLocks noGrp="1" noRot="1" noChangeAspect="1"/>
          </p:cNvSpPr>
          <p:nvPr>
            <p:ph type="sldImg" idx="2"/>
          </p:nvPr>
        </p:nvSpPr>
        <p:spPr>
          <a:xfrm>
            <a:off x="3043238" y="457200"/>
            <a:ext cx="3057525" cy="22923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42951" y="2857500"/>
            <a:ext cx="7658100" cy="348615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F64E002-58A2-476B-A85F-B2760A0B5254}" type="slidenum">
              <a:rPr lang="en-US"/>
              <a:pPr>
                <a:defRPr/>
              </a:pPr>
              <a:t>‹#›</a:t>
            </a:fld>
            <a:endParaRPr lang="en-US"/>
          </a:p>
        </p:txBody>
      </p:sp>
    </p:spTree>
    <p:extLst>
      <p:ext uri="{BB962C8B-B14F-4D97-AF65-F5344CB8AC3E}">
        <p14:creationId xmlns:p14="http://schemas.microsoft.com/office/powerpoint/2010/main" val="32846173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mn-lt"/>
        <a:ea typeface="+mn-ea"/>
        <a:cs typeface="+mn-cs"/>
      </a:defRPr>
    </a:lvl1pPr>
    <a:lvl2pPr marL="457200" algn="l" rtl="0" eaLnBrk="0" fontAlgn="base" hangingPunct="0">
      <a:spcBef>
        <a:spcPct val="30000"/>
      </a:spcBef>
      <a:spcAft>
        <a:spcPct val="0"/>
      </a:spcAft>
      <a:defRPr sz="1100" kern="1200">
        <a:solidFill>
          <a:schemeClr val="tx1"/>
        </a:solidFill>
        <a:latin typeface="+mn-lt"/>
        <a:ea typeface="+mn-ea"/>
        <a:cs typeface="+mn-cs"/>
      </a:defRPr>
    </a:lvl2pPr>
    <a:lvl3pPr marL="914400" algn="l" rtl="0" eaLnBrk="0" fontAlgn="base" hangingPunct="0">
      <a:spcBef>
        <a:spcPct val="30000"/>
      </a:spcBef>
      <a:spcAft>
        <a:spcPct val="0"/>
      </a:spcAft>
      <a:defRPr sz="1100" kern="1200">
        <a:solidFill>
          <a:schemeClr val="tx1"/>
        </a:solidFill>
        <a:latin typeface="+mn-lt"/>
        <a:ea typeface="+mn-ea"/>
        <a:cs typeface="+mn-cs"/>
      </a:defRPr>
    </a:lvl3pPr>
    <a:lvl4pPr marL="1371600" algn="l" rtl="0" eaLnBrk="0" fontAlgn="base" hangingPunct="0">
      <a:spcBef>
        <a:spcPct val="30000"/>
      </a:spcBef>
      <a:spcAft>
        <a:spcPct val="0"/>
      </a:spcAft>
      <a:defRPr sz="1100" kern="1200">
        <a:solidFill>
          <a:schemeClr val="tx1"/>
        </a:solidFill>
        <a:latin typeface="+mn-lt"/>
        <a:ea typeface="+mn-ea"/>
        <a:cs typeface="+mn-cs"/>
      </a:defRPr>
    </a:lvl4pPr>
    <a:lvl5pPr marL="1828800" algn="l" rtl="0" eaLnBrk="0" fontAlgn="base" hangingPunct="0">
      <a:spcBef>
        <a:spcPct val="30000"/>
      </a:spcBef>
      <a:spcAft>
        <a:spcPct val="0"/>
      </a:spcAft>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Hello, I am Roger Wallman,</a:t>
            </a:r>
            <a:r>
              <a:rPr lang="en-US" altLang="en-US" baseline="0" dirty="0" smtClean="0"/>
              <a:t> the product marketing lead for Avaya </a:t>
            </a:r>
            <a:r>
              <a:rPr lang="en-US" altLang="en-US" baseline="0" dirty="0" err="1" smtClean="0"/>
              <a:t>Scopia</a:t>
            </a:r>
            <a:r>
              <a:rPr lang="en-US" altLang="en-US" baseline="0" dirty="0" smtClean="0"/>
              <a:t> solutions.  Today I am pleased to discuss Avaya’s </a:t>
            </a:r>
            <a:r>
              <a:rPr lang="en-US" altLang="en-US" baseline="0" dirty="0" err="1" smtClean="0"/>
              <a:t>Scopia</a:t>
            </a:r>
            <a:r>
              <a:rPr lang="en-US" altLang="en-US" baseline="0" dirty="0" smtClean="0"/>
              <a:t> V8.3 Feature Pack 2 Release including two new video conferencing endpoints along with some great new </a:t>
            </a:r>
            <a:r>
              <a:rPr lang="en-US" altLang="en-US" baseline="0" dirty="0" err="1" smtClean="0"/>
              <a:t>new</a:t>
            </a:r>
            <a:r>
              <a:rPr lang="en-US" altLang="en-US" baseline="0" dirty="0" smtClean="0"/>
              <a:t> functionality for the </a:t>
            </a:r>
            <a:r>
              <a:rPr lang="en-US" altLang="en-US" baseline="0" dirty="0" err="1" smtClean="0"/>
              <a:t>Scopia</a:t>
            </a:r>
            <a:r>
              <a:rPr lang="en-US" altLang="en-US" baseline="0" dirty="0" smtClean="0"/>
              <a:t> platform.  M</a:t>
            </a:r>
            <a:r>
              <a:rPr lang="en-US" altLang="en-US" dirty="0" smtClean="0"/>
              <a:t>y email rwallman@avaya.com</a:t>
            </a:r>
            <a:r>
              <a:rPr lang="en-US" altLang="en-US" baseline="0" dirty="0" smtClean="0"/>
              <a:t> is noted here in case </a:t>
            </a:r>
            <a:r>
              <a:rPr lang="en-US" altLang="en-US" dirty="0" smtClean="0"/>
              <a:t>you have any questions</a:t>
            </a:r>
            <a:r>
              <a:rPr lang="en-US" altLang="en-US" baseline="0" dirty="0" smtClean="0"/>
              <a:t> that I don’t get to in this presentation.  Please feel free to contact either myself, or the product managers Roberto Fogliardi or Ofer Sova </a:t>
            </a:r>
            <a:r>
              <a:rPr lang="en-US" altLang="en-US" baseline="0" smtClean="0"/>
              <a:t>with any questions </a:t>
            </a:r>
            <a:r>
              <a:rPr lang="en-US" altLang="en-US" baseline="0" dirty="0" smtClean="0"/>
              <a:t>you may have at the conclusion of the presentation.</a:t>
            </a:r>
            <a:endParaRPr lang="en-US" altLang="en-US" dirty="0" smtClean="0"/>
          </a:p>
          <a:p>
            <a:pPr eaLnBrk="1" hangingPunct="1">
              <a:spcBef>
                <a:spcPct val="0"/>
              </a:spcBef>
            </a:pPr>
            <a:endParaRPr lang="en-US" altLang="en-US" dirty="0" smtClean="0"/>
          </a:p>
        </p:txBody>
      </p:sp>
      <p:sp>
        <p:nvSpPr>
          <p:cNvPr id="51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1319213">
              <a:defRPr>
                <a:solidFill>
                  <a:schemeClr val="tx1"/>
                </a:solidFill>
                <a:latin typeface="Arial" pitchFamily="34" charset="0"/>
              </a:defRPr>
            </a:lvl1pPr>
            <a:lvl2pPr marL="742950" indent="-285750" defTabSz="1319213">
              <a:defRPr>
                <a:solidFill>
                  <a:schemeClr val="tx1"/>
                </a:solidFill>
                <a:latin typeface="Arial" pitchFamily="34" charset="0"/>
              </a:defRPr>
            </a:lvl2pPr>
            <a:lvl3pPr marL="1143000" indent="-228600" defTabSz="1319213">
              <a:defRPr>
                <a:solidFill>
                  <a:schemeClr val="tx1"/>
                </a:solidFill>
                <a:latin typeface="Arial" pitchFamily="34" charset="0"/>
              </a:defRPr>
            </a:lvl3pPr>
            <a:lvl4pPr marL="1600200" indent="-228600" defTabSz="1319213">
              <a:defRPr>
                <a:solidFill>
                  <a:schemeClr val="tx1"/>
                </a:solidFill>
                <a:latin typeface="Arial" pitchFamily="34" charset="0"/>
              </a:defRPr>
            </a:lvl4pPr>
            <a:lvl5pPr marL="2057400" indent="-228600" defTabSz="1319213">
              <a:defRPr>
                <a:solidFill>
                  <a:schemeClr val="tx1"/>
                </a:solidFill>
                <a:latin typeface="Arial" pitchFamily="34" charset="0"/>
              </a:defRPr>
            </a:lvl5pPr>
            <a:lvl6pPr marL="2514600" indent="-228600" defTabSz="1319213" fontAlgn="base">
              <a:spcBef>
                <a:spcPct val="0"/>
              </a:spcBef>
              <a:spcAft>
                <a:spcPct val="0"/>
              </a:spcAft>
              <a:defRPr>
                <a:solidFill>
                  <a:schemeClr val="tx1"/>
                </a:solidFill>
                <a:latin typeface="Arial" pitchFamily="34" charset="0"/>
              </a:defRPr>
            </a:lvl6pPr>
            <a:lvl7pPr marL="2971800" indent="-228600" defTabSz="1319213" fontAlgn="base">
              <a:spcBef>
                <a:spcPct val="0"/>
              </a:spcBef>
              <a:spcAft>
                <a:spcPct val="0"/>
              </a:spcAft>
              <a:defRPr>
                <a:solidFill>
                  <a:schemeClr val="tx1"/>
                </a:solidFill>
                <a:latin typeface="Arial" pitchFamily="34" charset="0"/>
              </a:defRPr>
            </a:lvl7pPr>
            <a:lvl8pPr marL="3429000" indent="-228600" defTabSz="1319213" fontAlgn="base">
              <a:spcBef>
                <a:spcPct val="0"/>
              </a:spcBef>
              <a:spcAft>
                <a:spcPct val="0"/>
              </a:spcAft>
              <a:defRPr>
                <a:solidFill>
                  <a:schemeClr val="tx1"/>
                </a:solidFill>
                <a:latin typeface="Arial" pitchFamily="34" charset="0"/>
              </a:defRPr>
            </a:lvl8pPr>
            <a:lvl9pPr marL="3886200" indent="-228600" defTabSz="1319213"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FC8ECA53-5A33-4ADF-A808-0BE8DBDC9FDE}" type="slidenum">
              <a:rPr lang="en-US" altLang="en-US" smtClean="0"/>
              <a:pPr fontAlgn="base">
                <a:spcBef>
                  <a:spcPct val="0"/>
                </a:spcBef>
                <a:spcAft>
                  <a:spcPct val="0"/>
                </a:spcAft>
                <a:defRPr/>
              </a:pPr>
              <a:t>1</a:t>
            </a:fld>
            <a:endParaRPr lang="en-US" altLang="en-US" dirty="0" smtClean="0"/>
          </a:p>
        </p:txBody>
      </p:sp>
    </p:spTree>
    <p:extLst>
      <p:ext uri="{BB962C8B-B14F-4D97-AF65-F5344CB8AC3E}">
        <p14:creationId xmlns:p14="http://schemas.microsoft.com/office/powerpoint/2010/main" val="27802956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Lets explore H.265 support with the </a:t>
            </a:r>
            <a:r>
              <a:rPr lang="en-US" altLang="en-US" dirty="0" err="1" smtClean="0"/>
              <a:t>Scopia</a:t>
            </a:r>
            <a:r>
              <a:rPr lang="en-US" altLang="en-US" dirty="0" smtClean="0"/>
              <a:t> XT7100.  </a:t>
            </a:r>
          </a:p>
          <a:p>
            <a:endParaRPr lang="en-US" altLang="en-US" dirty="0" smtClean="0"/>
          </a:p>
          <a:p>
            <a:r>
              <a:rPr lang="en-US" altLang="en-US" dirty="0" smtClean="0"/>
              <a:t>The robust processing of the system supports H.265 High Efficiency Video Coding or HEVC.  This provides up to a 50% reduction in bandwidth required over H.264 High Profile, and about</a:t>
            </a:r>
            <a:r>
              <a:rPr lang="en-US" altLang="en-US" baseline="0" dirty="0" smtClean="0"/>
              <a:t> a </a:t>
            </a:r>
            <a:r>
              <a:rPr lang="en-US" altLang="en-US" dirty="0" smtClean="0"/>
              <a:t>65% reduction from H.264 AVC. This extreme bandwidth efficiency enables the </a:t>
            </a:r>
            <a:r>
              <a:rPr lang="en-US" altLang="en-US" dirty="0" err="1" smtClean="0"/>
              <a:t>Scopia</a:t>
            </a:r>
            <a:r>
              <a:rPr lang="en-US" altLang="en-US" dirty="0" smtClean="0"/>
              <a:t> XT7100 to deliver impressive performance in network applications and conditions where bandwidth is at a premium. With bandwidth the same, the XT7100 delivers significantly higher performance than systems only supporting H.264 High Profile or the more common H.264 AVC technology. </a:t>
            </a:r>
          </a:p>
          <a:p>
            <a:endParaRPr lang="en-US" altLang="en-US" dirty="0" smtClean="0"/>
          </a:p>
          <a:p>
            <a:r>
              <a:rPr lang="en-US" altLang="en-US" dirty="0" smtClean="0"/>
              <a:t>An example of this efficiency is that the </a:t>
            </a:r>
            <a:r>
              <a:rPr lang="en-US" altLang="en-US" dirty="0" err="1" smtClean="0"/>
              <a:t>Scopia</a:t>
            </a:r>
            <a:r>
              <a:rPr lang="en-US" altLang="en-US" dirty="0" smtClean="0"/>
              <a:t> XT7100 supports a 720p30 HD call at only 256K.</a:t>
            </a:r>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10</a:t>
            </a:fld>
            <a:endParaRPr lang="en-US"/>
          </a:p>
        </p:txBody>
      </p:sp>
    </p:spTree>
    <p:extLst>
      <p:ext uri="{BB962C8B-B14F-4D97-AF65-F5344CB8AC3E}">
        <p14:creationId xmlns:p14="http://schemas.microsoft.com/office/powerpoint/2010/main" val="1055359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The </a:t>
            </a:r>
            <a:r>
              <a:rPr lang="en-US" altLang="en-US" dirty="0" err="1" smtClean="0"/>
              <a:t>Scopia</a:t>
            </a:r>
            <a:r>
              <a:rPr lang="en-US" altLang="en-US" dirty="0" smtClean="0"/>
              <a:t> XT7100 base unit now supports 2 HDMI inputs (as compared to the XT5000 supporting one).</a:t>
            </a:r>
          </a:p>
          <a:p>
            <a:endParaRPr lang="en-US" altLang="en-US" dirty="0" smtClean="0"/>
          </a:p>
          <a:p>
            <a:r>
              <a:rPr lang="en-US" altLang="en-US" dirty="0" smtClean="0"/>
              <a:t>Also with the camera switch, up to 5 cameras can now be connected and </a:t>
            </a:r>
            <a:r>
              <a:rPr lang="en-US" sz="1100" b="0" i="0" u="none" strike="noStrike" kern="1200" baseline="0" dirty="0" smtClean="0">
                <a:solidFill>
                  <a:schemeClr val="tx1"/>
                </a:solidFill>
                <a:latin typeface="+mn-lt"/>
                <a:ea typeface="+mn-ea"/>
                <a:cs typeface="+mn-cs"/>
              </a:rPr>
              <a:t>controlled from the system user interface and remote control.</a:t>
            </a:r>
          </a:p>
          <a:p>
            <a:endParaRPr lang="en-US" altLang="en-US" sz="1100" b="0" i="0" u="none" strike="noStrike" kern="1200" baseline="0" dirty="0" smtClean="0">
              <a:solidFill>
                <a:schemeClr val="tx1"/>
              </a:solidFill>
              <a:latin typeface="+mn-lt"/>
              <a:ea typeface="+mn-ea"/>
              <a:cs typeface="+mn-cs"/>
            </a:endParaRPr>
          </a:p>
          <a:p>
            <a:r>
              <a:rPr lang="en-US" altLang="en-US" dirty="0" smtClean="0"/>
              <a:t>This is a great enhancement for those deployments</a:t>
            </a:r>
            <a:r>
              <a:rPr lang="en-US" altLang="en-US" baseline="0" dirty="0" smtClean="0"/>
              <a:t> requiring</a:t>
            </a:r>
            <a:r>
              <a:rPr lang="en-US" altLang="en-US" dirty="0" smtClean="0"/>
              <a:t> more complex A/V room integrations with multiple video conferencing cameras or other HDMI video feeds such as</a:t>
            </a:r>
            <a:r>
              <a:rPr lang="en-US" altLang="en-US" baseline="0" dirty="0" smtClean="0"/>
              <a:t> media players, specialized scopes or other cameras.</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11</a:t>
            </a:fld>
            <a:endParaRPr lang="en-US"/>
          </a:p>
        </p:txBody>
      </p:sp>
    </p:spTree>
    <p:extLst>
      <p:ext uri="{BB962C8B-B14F-4D97-AF65-F5344CB8AC3E}">
        <p14:creationId xmlns:p14="http://schemas.microsoft.com/office/powerpoint/2010/main" val="362804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smtClean="0"/>
              <a:t>For the details </a:t>
            </a:r>
            <a:r>
              <a:rPr lang="en-US" baseline="0" dirty="0" smtClean="0"/>
              <a:t>of the XT7100, the base system includes:</a:t>
            </a:r>
          </a:p>
          <a:p>
            <a:endParaRPr lang="en-US" baseline="0" dirty="0" smtClean="0"/>
          </a:p>
          <a:p>
            <a:pPr marL="171450" indent="-171450">
              <a:buFontTx/>
              <a:buChar char="-"/>
            </a:pPr>
            <a:r>
              <a:rPr lang="en-US" baseline="0" dirty="0" smtClean="0"/>
              <a:t>The codec and basic cables</a:t>
            </a:r>
          </a:p>
          <a:p>
            <a:pPr marL="171450" indent="-171450">
              <a:buFontTx/>
              <a:buChar char="-"/>
            </a:pPr>
            <a:r>
              <a:rPr lang="en-US" baseline="0" dirty="0" smtClean="0"/>
              <a:t>Premium 1080p60 camera with cable</a:t>
            </a:r>
          </a:p>
          <a:p>
            <a:pPr marL="171450" indent="-171450">
              <a:buFontTx/>
              <a:buChar char="-"/>
            </a:pPr>
            <a:r>
              <a:rPr lang="en-US" baseline="0" dirty="0" smtClean="0"/>
              <a:t>3-way premium microphone pod with cable</a:t>
            </a:r>
          </a:p>
          <a:p>
            <a:pPr marL="171450" indent="-171450">
              <a:buFontTx/>
              <a:buChar char="-"/>
            </a:pPr>
            <a:r>
              <a:rPr lang="en-US" baseline="0" dirty="0" smtClean="0"/>
              <a:t>And the new, simplified remote control</a:t>
            </a:r>
          </a:p>
          <a:p>
            <a:pPr marL="171450" indent="-171450">
              <a:buFontTx/>
              <a:buChar char="-"/>
            </a:pPr>
            <a:endParaRPr lang="en-US" baseline="0" dirty="0" smtClean="0"/>
          </a:p>
          <a:p>
            <a:pPr marL="0" indent="0">
              <a:buFontTx/>
              <a:buNone/>
            </a:pPr>
            <a:r>
              <a:rPr lang="en-US" baseline="0" dirty="0" smtClean="0"/>
              <a:t>Reviewing the specifications:</a:t>
            </a:r>
          </a:p>
          <a:p>
            <a:pPr marL="0" indent="0">
              <a:buFontTx/>
              <a:buNone/>
            </a:pPr>
            <a:endParaRPr lang="en-US" baseline="0" dirty="0" smtClean="0"/>
          </a:p>
          <a:p>
            <a:pPr marL="171450" indent="-171450">
              <a:buFontTx/>
              <a:buChar char="-"/>
            </a:pPr>
            <a:r>
              <a:rPr lang="en-US" baseline="0" dirty="0" smtClean="0"/>
              <a:t>Dual 1080p60 video resolution for the video meeting and content</a:t>
            </a:r>
          </a:p>
          <a:p>
            <a:pPr marL="171450" indent="-171450">
              <a:buFontTx/>
              <a:buChar char="-"/>
            </a:pPr>
            <a:r>
              <a:rPr lang="en-US" baseline="0" dirty="0" smtClean="0"/>
              <a:t>H.265 for the highest performance using the least amount of bandwidth, SVC for network error resiliency, along with H.264 High Profile</a:t>
            </a:r>
          </a:p>
          <a:p>
            <a:pPr marL="171450" indent="-171450">
              <a:buFontTx/>
              <a:buChar char="-"/>
            </a:pPr>
            <a:r>
              <a:rPr lang="en-US" baseline="0" dirty="0" smtClean="0"/>
              <a:t>10x optical zoom on the camera, with 4x digital zoom included for a total of 40x zoom.</a:t>
            </a:r>
          </a:p>
          <a:p>
            <a:pPr marL="171450" indent="-171450">
              <a:buFontTx/>
              <a:buChar char="-"/>
            </a:pPr>
            <a:r>
              <a:rPr lang="en-US" baseline="0" dirty="0" smtClean="0"/>
              <a:t>Standard support for 2 displays.</a:t>
            </a:r>
          </a:p>
          <a:p>
            <a:pPr marL="171450" indent="-171450">
              <a:buFontTx/>
              <a:buChar char="-"/>
            </a:pPr>
            <a:r>
              <a:rPr lang="en-US" baseline="0" dirty="0" smtClean="0"/>
              <a:t>Optional embedded multi-party conferencing for up to 4 or 9 participants along with the additional option of support for </a:t>
            </a:r>
            <a:r>
              <a:rPr lang="en-US" baseline="0" dirty="0" err="1" smtClean="0"/>
              <a:t>Scopia</a:t>
            </a:r>
            <a:r>
              <a:rPr lang="en-US" baseline="0" dirty="0" smtClean="0"/>
              <a:t> Desktop and Mobile clients</a:t>
            </a:r>
          </a:p>
          <a:p>
            <a:pPr marL="171450" indent="-171450">
              <a:buFontTx/>
              <a:buChar char="-"/>
            </a:pPr>
            <a:r>
              <a:rPr lang="en-US" baseline="0" dirty="0" smtClean="0"/>
              <a:t>For wall mounting and system integration, the same brackets and cable kit available for the XT4300 work with the XT7100.</a:t>
            </a:r>
            <a:endParaRPr lang="en-US" dirty="0" smtClean="0"/>
          </a:p>
          <a:p>
            <a:pPr marL="0" indent="0">
              <a:buFontTx/>
              <a:buNone/>
            </a:pPr>
            <a:endParaRPr lang="en-US" baseline="0" dirty="0" smtClean="0"/>
          </a:p>
          <a:p>
            <a:pPr marL="0" indent="0">
              <a:buFontTx/>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12</a:t>
            </a:fld>
            <a:endParaRPr lang="en-US"/>
          </a:p>
        </p:txBody>
      </p:sp>
    </p:spTree>
    <p:extLst>
      <p:ext uri="{BB962C8B-B14F-4D97-AF65-F5344CB8AC3E}">
        <p14:creationId xmlns:p14="http://schemas.microsoft.com/office/powerpoint/2010/main" val="1194690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Standard with the XT7100 is a premium</a:t>
            </a:r>
            <a:r>
              <a:rPr lang="en-US" baseline="0" dirty="0" smtClean="0"/>
              <a:t> </a:t>
            </a:r>
            <a:r>
              <a:rPr lang="en-US" dirty="0" smtClean="0"/>
              <a:t>3-way</a:t>
            </a:r>
            <a:r>
              <a:rPr lang="en-US" baseline="0" dirty="0" smtClean="0"/>
              <a:t> beam forming digital microphone pod.  This microphone provides digitally steerable beams that do an excellent job of isolating the current meeting speakers from background noise – effectively bringing the speakers closer to the microphone.  The XT7100 supports cascading 2 Premium microphone pods which work in tandem – effectively providing a 6-way beam forming digitally steerable microphone.</a:t>
            </a:r>
          </a:p>
          <a:p>
            <a:endParaRPr lang="en-US" sz="1100" b="0" i="0" u="none" strike="noStrike" kern="1200" baseline="0" dirty="0" smtClean="0">
              <a:solidFill>
                <a:schemeClr val="tx1"/>
              </a:solidFill>
              <a:latin typeface="+mn-lt"/>
              <a:ea typeface="+mn-ea"/>
              <a:cs typeface="+mn-cs"/>
            </a:endParaRPr>
          </a:p>
          <a:p>
            <a:r>
              <a:rPr lang="en-US" sz="1100" b="0" i="0" u="none" strike="noStrike" kern="1200" baseline="0" dirty="0" smtClean="0">
                <a:solidFill>
                  <a:schemeClr val="tx1"/>
                </a:solidFill>
                <a:latin typeface="+mn-lt"/>
                <a:ea typeface="+mn-ea"/>
                <a:cs typeface="+mn-cs"/>
              </a:rPr>
              <a:t>This microphone has a frequency response from 50 to 22,000 Hz.</a:t>
            </a:r>
          </a:p>
          <a:p>
            <a:endParaRPr lang="en-US" baseline="0" dirty="0" smtClean="0"/>
          </a:p>
          <a:p>
            <a:r>
              <a:rPr lang="en-US" baseline="0" dirty="0" smtClean="0"/>
              <a:t>And is stereo ready if in the future, the XT7100 offers an upgrade to stereo capability.</a:t>
            </a:r>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13</a:t>
            </a:fld>
            <a:endParaRPr lang="en-US"/>
          </a:p>
        </p:txBody>
      </p:sp>
    </p:spTree>
    <p:extLst>
      <p:ext uri="{BB962C8B-B14F-4D97-AF65-F5344CB8AC3E}">
        <p14:creationId xmlns:p14="http://schemas.microsoft.com/office/powerpoint/2010/main" val="1355353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normAutofit/>
          </a:bodyPr>
          <a:lstStyle/>
          <a:p>
            <a:r>
              <a:rPr lang="en-US" dirty="0" smtClean="0"/>
              <a:t>Included</a:t>
            </a:r>
            <a:r>
              <a:rPr lang="en-US" baseline="0" dirty="0" smtClean="0"/>
              <a:t> for your reference is a chart showing part numbers, pricing and availability of the most popular software licenses and options available for </a:t>
            </a:r>
            <a:r>
              <a:rPr lang="en-US" baseline="0" dirty="0" err="1" smtClean="0"/>
              <a:t>Scopia</a:t>
            </a:r>
            <a:r>
              <a:rPr lang="en-US" baseline="0" dirty="0" smtClean="0"/>
              <a:t> Executive Desktop and Room systems.</a:t>
            </a:r>
          </a:p>
          <a:p>
            <a:endParaRPr lang="en-US" baseline="0" dirty="0" smtClean="0"/>
          </a:p>
          <a:p>
            <a:r>
              <a:rPr lang="en-US" baseline="0" dirty="0" smtClean="0"/>
              <a:t>A point of clarification is that the SMB4 and SMB9 features are a combination of the 4 or 9 port embedded MCU along with support for </a:t>
            </a:r>
            <a:r>
              <a:rPr lang="en-US" baseline="0" dirty="0" err="1" smtClean="0"/>
              <a:t>Scopia</a:t>
            </a:r>
            <a:r>
              <a:rPr lang="en-US" baseline="0" dirty="0" smtClean="0"/>
              <a:t> Desktop and Mobile connectivity – including the clients for up to either 4 or 9 concurrent connected conference participants.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01E8634-53EB-42EC-B762-BCF7655ADE34}" type="slidenum">
              <a:rPr lang="en-US" smtClean="0"/>
              <a:pPr/>
              <a:t>14</a:t>
            </a:fld>
            <a:endParaRPr lang="en-US" dirty="0"/>
          </a:p>
        </p:txBody>
      </p:sp>
    </p:spTree>
    <p:extLst>
      <p:ext uri="{BB962C8B-B14F-4D97-AF65-F5344CB8AC3E}">
        <p14:creationId xmlns:p14="http://schemas.microsoft.com/office/powerpoint/2010/main" val="154632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r>
              <a:rPr lang="en-US" dirty="0" smtClean="0"/>
              <a:t>Another reference chart showing the </a:t>
            </a:r>
            <a:r>
              <a:rPr lang="en-US" dirty="0" err="1" smtClean="0"/>
              <a:t>Scopia</a:t>
            </a:r>
            <a:r>
              <a:rPr lang="en-US" baseline="0" dirty="0" smtClean="0"/>
              <a:t> XT room system portfolio with some key things to point out.</a:t>
            </a:r>
          </a:p>
          <a:p>
            <a:endParaRPr lang="en-US" baseline="0" dirty="0" smtClean="0"/>
          </a:p>
          <a:p>
            <a:r>
              <a:rPr lang="en-US" baseline="0" dirty="0" smtClean="0"/>
              <a:t>The </a:t>
            </a:r>
            <a:r>
              <a:rPr lang="en-US" baseline="0" dirty="0" err="1" smtClean="0"/>
              <a:t>Scopia</a:t>
            </a:r>
            <a:r>
              <a:rPr lang="en-US" baseline="0" dirty="0" smtClean="0"/>
              <a:t> XT4200 as the entry level system supports 720p capability, while the new XT4300 offers 1080p resolution.</a:t>
            </a:r>
          </a:p>
          <a:p>
            <a:r>
              <a:rPr lang="en-US" baseline="0" dirty="0" smtClean="0"/>
              <a:t>Both the XT5000 and XT7100 include meeting recording to a USB drive or stick, </a:t>
            </a:r>
            <a:r>
              <a:rPr lang="en-US" baseline="0" dirty="0" err="1" smtClean="0"/>
              <a:t>Scopia</a:t>
            </a:r>
            <a:r>
              <a:rPr lang="en-US" baseline="0" dirty="0" smtClean="0"/>
              <a:t> Control which delivers advanced meeting control through an Apple iPad, and dual display support as standard.</a:t>
            </a:r>
          </a:p>
          <a:p>
            <a:endParaRPr lang="en-US" baseline="0" dirty="0" smtClean="0"/>
          </a:p>
          <a:p>
            <a:r>
              <a:rPr lang="en-US" baseline="0" dirty="0" smtClean="0"/>
              <a:t>The XT4300, XT5000, and XT7100 all offer optional embedded MCU capabilities to host multi-party calls.</a:t>
            </a:r>
          </a:p>
          <a:p>
            <a:endParaRPr lang="en-US" baseline="0" dirty="0" smtClean="0"/>
          </a:p>
          <a:p>
            <a:r>
              <a:rPr lang="en-US" baseline="0" dirty="0" smtClean="0"/>
              <a:t>And to wrap this slide up, the XT7100 is the only system to offer the H.265 video codec.</a:t>
            </a:r>
          </a:p>
        </p:txBody>
      </p:sp>
      <p:sp>
        <p:nvSpPr>
          <p:cNvPr id="4" name="Slide Number Placeholder 3"/>
          <p:cNvSpPr>
            <a:spLocks noGrp="1"/>
          </p:cNvSpPr>
          <p:nvPr>
            <p:ph type="sldNum" sz="quarter" idx="10"/>
          </p:nvPr>
        </p:nvSpPr>
        <p:spPr/>
        <p:txBody>
          <a:bodyPr/>
          <a:lstStyle/>
          <a:p>
            <a:fld id="{E1DD881C-BA0F-47D5-8AAE-755EDED1DCB2}" type="slidenum">
              <a:rPr lang="he-IL" smtClean="0"/>
              <a:pPr/>
              <a:t>15</a:t>
            </a:fld>
            <a:endParaRPr lang="he-IL"/>
          </a:p>
        </p:txBody>
      </p:sp>
    </p:spTree>
    <p:extLst>
      <p:ext uri="{BB962C8B-B14F-4D97-AF65-F5344CB8AC3E}">
        <p14:creationId xmlns:p14="http://schemas.microsoft.com/office/powerpoint/2010/main" val="38606201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r>
              <a:rPr lang="en-US" baseline="0" smtClean="0"/>
              <a:t>And here </a:t>
            </a:r>
            <a:r>
              <a:rPr lang="en-US" baseline="0" dirty="0" smtClean="0"/>
              <a:t>you have the full Avaya video endpoint portfolio from the pocket with soft clients on mobile devices to the boardroom with immersive, multi-stream telepresence.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ABD9AF4-E7FA-4674-8F26-2DFED1B5C959}" type="slidenum">
              <a:rPr lang="en-US" smtClean="0"/>
              <a:pPr/>
              <a:t>16</a:t>
            </a:fld>
            <a:endParaRPr lang="en-US" dirty="0"/>
          </a:p>
        </p:txBody>
      </p:sp>
    </p:spTree>
    <p:extLst>
      <p:ext uri="{BB962C8B-B14F-4D97-AF65-F5344CB8AC3E}">
        <p14:creationId xmlns:p14="http://schemas.microsoft.com/office/powerpoint/2010/main" val="975575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Now lets shift to enhancements</a:t>
            </a:r>
            <a:r>
              <a:rPr lang="en-US" baseline="0" dirty="0" smtClean="0"/>
              <a:t> to the quality of the experience. </a:t>
            </a:r>
            <a:endParaRPr lang="en-US" dirty="0"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B1181F-0E5F-4448-BF4C-BD3BD52F0BDB}" type="slidenum">
              <a:rPr lang="en-US" smtClean="0"/>
              <a:pPr fontAlgn="base">
                <a:spcBef>
                  <a:spcPct val="0"/>
                </a:spcBef>
                <a:spcAft>
                  <a:spcPct val="0"/>
                </a:spcAft>
                <a:defRPr/>
              </a:pPr>
              <a:t>17</a:t>
            </a:fld>
            <a:endParaRPr lang="en-US" smtClean="0"/>
          </a:p>
        </p:txBody>
      </p:sp>
    </p:spTree>
    <p:extLst>
      <p:ext uri="{BB962C8B-B14F-4D97-AF65-F5344CB8AC3E}">
        <p14:creationId xmlns:p14="http://schemas.microsoft.com/office/powerpoint/2010/main" val="4174375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19125"/>
            <a:ext cx="4141787" cy="3106738"/>
          </a:xfrm>
        </p:spPr>
      </p:sp>
      <p:sp>
        <p:nvSpPr>
          <p:cNvPr id="3" name="Notes Placeholder 2"/>
          <p:cNvSpPr>
            <a:spLocks noGrp="1"/>
          </p:cNvSpPr>
          <p:nvPr>
            <p:ph type="body" idx="1"/>
          </p:nvPr>
        </p:nvSpPr>
        <p:spPr/>
        <p:txBody>
          <a:bodyPr/>
          <a:lstStyle/>
          <a:p>
            <a:r>
              <a:rPr lang="en-US" altLang="en-US" dirty="0" smtClean="0"/>
              <a:t>Now with </a:t>
            </a:r>
            <a:r>
              <a:rPr lang="en-US" altLang="en-US" dirty="0" err="1" smtClean="0"/>
              <a:t>Scopia</a:t>
            </a:r>
            <a:r>
              <a:rPr lang="en-US" altLang="en-US" dirty="0" smtClean="0"/>
              <a:t> Desktop you can receive</a:t>
            </a:r>
            <a:r>
              <a:rPr lang="en-US" altLang="en-US" baseline="0" dirty="0" smtClean="0"/>
              <a:t> </a:t>
            </a:r>
            <a:r>
              <a:rPr lang="en-US" altLang="en-US" dirty="0" smtClean="0"/>
              <a:t>1080p</a:t>
            </a:r>
            <a:r>
              <a:rPr lang="en-US" altLang="en-US" baseline="0" dirty="0" smtClean="0"/>
              <a:t> 30fps quality that traditionally has been available with room systems, Executive Desktops, or hardware-based personal systems.  On top of this, remember that Avaya has 3 technologies in its </a:t>
            </a:r>
            <a:r>
              <a:rPr lang="en-US" altLang="en-US" baseline="0" dirty="0" err="1" smtClean="0"/>
              <a:t>Scopia</a:t>
            </a:r>
            <a:r>
              <a:rPr lang="en-US" altLang="en-US" baseline="0" dirty="0" smtClean="0"/>
              <a:t> soft client that improve video quality in real-world network conditions.  (1) H.264 High Profile to save bandwidth.  (2) H.264 SVC for error resilience.  And (3) Avaya </a:t>
            </a:r>
            <a:r>
              <a:rPr lang="en-US" altLang="en-US" baseline="0" dirty="0" err="1" smtClean="0"/>
              <a:t>Netsense</a:t>
            </a:r>
            <a:r>
              <a:rPr lang="en-US" altLang="en-US" baseline="0" dirty="0" smtClean="0"/>
              <a:t> bandwidth adaptation to accommodate for bandwidth fluctuations (typically from congested 3G, 4G LTE networks, or even some public </a:t>
            </a:r>
            <a:r>
              <a:rPr lang="en-US" altLang="en-US" baseline="0" dirty="0" err="1" smtClean="0"/>
              <a:t>wi-fi</a:t>
            </a:r>
            <a:r>
              <a:rPr lang="en-US" altLang="en-US" baseline="0" dirty="0" smtClean="0"/>
              <a:t> hot spots) on-the-fly.</a:t>
            </a:r>
          </a:p>
          <a:p>
            <a:endParaRPr lang="en-US" altLang="en-US" baseline="0" dirty="0" smtClean="0"/>
          </a:p>
          <a:p>
            <a:r>
              <a:rPr lang="en-US" altLang="en-US" baseline="0" dirty="0" smtClean="0"/>
              <a:t>If any of you are familiar with the look of the client, you’ll also notice a significant change in the User Interface style, and we’ll talk more about that in a minute.</a:t>
            </a:r>
          </a:p>
          <a:p>
            <a:endParaRPr lang="en-US" dirty="0"/>
          </a:p>
        </p:txBody>
      </p:sp>
      <p:sp>
        <p:nvSpPr>
          <p:cNvPr id="4" name="Footer Placeholder 3"/>
          <p:cNvSpPr>
            <a:spLocks noGrp="1"/>
          </p:cNvSpPr>
          <p:nvPr>
            <p:ph type="ftr" sz="quarter" idx="10"/>
          </p:nvPr>
        </p:nvSpPr>
        <p:spPr/>
        <p:txBody>
          <a:bodyPr/>
          <a:lstStyle/>
          <a:p>
            <a:r>
              <a:rPr lang="en-CA" dirty="0" smtClean="0"/>
              <a:t>2010 Avaya Inc. All rights reserved.</a:t>
            </a:r>
            <a:endParaRPr lang="en-CA" dirty="0"/>
          </a:p>
        </p:txBody>
      </p:sp>
      <p:sp>
        <p:nvSpPr>
          <p:cNvPr id="5" name="Slide Number Placeholder 4"/>
          <p:cNvSpPr>
            <a:spLocks noGrp="1"/>
          </p:cNvSpPr>
          <p:nvPr>
            <p:ph type="sldNum" sz="quarter" idx="11"/>
          </p:nvPr>
        </p:nvSpPr>
        <p:spPr/>
        <p:txBody>
          <a:bodyPr/>
          <a:lstStyle/>
          <a:p>
            <a:fld id="{82055C8F-FCAF-4869-A556-FC5487211000}" type="slidenum">
              <a:rPr lang="en-CA" smtClean="0"/>
              <a:pPr/>
              <a:t>18</a:t>
            </a:fld>
            <a:endParaRPr lang="en-CA" dirty="0"/>
          </a:p>
        </p:txBody>
      </p:sp>
    </p:spTree>
    <p:extLst>
      <p:ext uri="{BB962C8B-B14F-4D97-AF65-F5344CB8AC3E}">
        <p14:creationId xmlns:p14="http://schemas.microsoft.com/office/powerpoint/2010/main" val="2433940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19125"/>
            <a:ext cx="4141787" cy="310673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We’re</a:t>
            </a:r>
            <a:r>
              <a:rPr lang="en-US" baseline="0" dirty="0" smtClean="0"/>
              <a:t> also adding a network quality indicator to easily show the quality of your connection just like you see on your mobile phone.  This will give a quick </a:t>
            </a:r>
            <a:r>
              <a:rPr lang="en-US" baseline="0" dirty="0" err="1" smtClean="0"/>
              <a:t>realtime</a:t>
            </a:r>
            <a:r>
              <a:rPr lang="en-US" baseline="0" dirty="0" smtClean="0"/>
              <a:t> indication of the status of network conditions.  Of course the call statistics button is still available to open a window with more detailed information about the call,  but the network quality indicator gives an always visible indication just so you’ll always know what’s happening with your connection at a glance.</a:t>
            </a:r>
          </a:p>
          <a:p>
            <a:endParaRPr lang="en-US" dirty="0"/>
          </a:p>
        </p:txBody>
      </p:sp>
      <p:sp>
        <p:nvSpPr>
          <p:cNvPr id="4" name="Footer Placeholder 3"/>
          <p:cNvSpPr>
            <a:spLocks noGrp="1"/>
          </p:cNvSpPr>
          <p:nvPr>
            <p:ph type="ftr" sz="quarter" idx="10"/>
          </p:nvPr>
        </p:nvSpPr>
        <p:spPr/>
        <p:txBody>
          <a:bodyPr/>
          <a:lstStyle/>
          <a:p>
            <a:r>
              <a:rPr lang="en-CA" dirty="0" smtClean="0"/>
              <a:t>2010 Avaya Inc. All rights reserved.</a:t>
            </a:r>
            <a:endParaRPr lang="en-CA" dirty="0"/>
          </a:p>
        </p:txBody>
      </p:sp>
      <p:sp>
        <p:nvSpPr>
          <p:cNvPr id="5" name="Slide Number Placeholder 4"/>
          <p:cNvSpPr>
            <a:spLocks noGrp="1"/>
          </p:cNvSpPr>
          <p:nvPr>
            <p:ph type="sldNum" sz="quarter" idx="11"/>
          </p:nvPr>
        </p:nvSpPr>
        <p:spPr/>
        <p:txBody>
          <a:bodyPr/>
          <a:lstStyle/>
          <a:p>
            <a:fld id="{82055C8F-FCAF-4869-A556-FC5487211000}" type="slidenum">
              <a:rPr lang="en-CA" smtClean="0"/>
              <a:pPr/>
              <a:t>19</a:t>
            </a:fld>
            <a:endParaRPr lang="en-CA" dirty="0"/>
          </a:p>
        </p:txBody>
      </p:sp>
    </p:spTree>
    <p:extLst>
      <p:ext uri="{BB962C8B-B14F-4D97-AF65-F5344CB8AC3E}">
        <p14:creationId xmlns:p14="http://schemas.microsoft.com/office/powerpoint/2010/main" val="2817779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09600"/>
            <a:ext cx="4073525" cy="3055938"/>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50219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 have some pretty big news with Streaming</a:t>
            </a:r>
            <a:r>
              <a:rPr lang="en-US" baseline="0" dirty="0" smtClean="0"/>
              <a:t> and Recording for </a:t>
            </a:r>
            <a:r>
              <a:rPr lang="en-US" baseline="0" dirty="0" err="1" smtClean="0"/>
              <a:t>Scopia</a:t>
            </a:r>
            <a:r>
              <a:rPr lang="en-US" baseline="0" dirty="0" smtClean="0"/>
              <a:t>.</a:t>
            </a:r>
            <a:endParaRPr lang="en-US" dirty="0"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B1181F-0E5F-4448-BF4C-BD3BD52F0BDB}" type="slidenum">
              <a:rPr lang="en-US" smtClean="0"/>
              <a:pPr fontAlgn="base">
                <a:spcBef>
                  <a:spcPct val="0"/>
                </a:spcBef>
                <a:spcAft>
                  <a:spcPct val="0"/>
                </a:spcAft>
                <a:defRPr/>
              </a:pPr>
              <a:t>20</a:t>
            </a:fld>
            <a:endParaRPr lang="en-US" smtClean="0"/>
          </a:p>
        </p:txBody>
      </p:sp>
    </p:spTree>
    <p:extLst>
      <p:ext uri="{BB962C8B-B14F-4D97-AF65-F5344CB8AC3E}">
        <p14:creationId xmlns:p14="http://schemas.microsoft.com/office/powerpoint/2010/main" val="1702574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current solution has a number of limitations.</a:t>
            </a:r>
          </a:p>
          <a:p>
            <a:endParaRPr lang="en-US" dirty="0" smtClean="0"/>
          </a:p>
          <a:p>
            <a:r>
              <a:rPr lang="en-US" dirty="0" smtClean="0"/>
              <a:t>You can’t view recordings</a:t>
            </a:r>
            <a:r>
              <a:rPr lang="en-US" baseline="0" dirty="0" smtClean="0"/>
              <a:t> or stream from Mobile devices.</a:t>
            </a:r>
          </a:p>
          <a:p>
            <a:r>
              <a:rPr lang="en-US" baseline="0" dirty="0" smtClean="0"/>
              <a:t>It only works with Apple </a:t>
            </a:r>
            <a:r>
              <a:rPr lang="en-US" baseline="0" dirty="0" err="1" smtClean="0"/>
              <a:t>Quicktime</a:t>
            </a:r>
            <a:r>
              <a:rPr lang="en-US" baseline="0" dirty="0" smtClean="0"/>
              <a:t> and requires a download from </a:t>
            </a:r>
            <a:r>
              <a:rPr lang="en-US" baseline="0" dirty="0" err="1" smtClean="0"/>
              <a:t>Quicktime</a:t>
            </a:r>
            <a:r>
              <a:rPr lang="en-US" baseline="0" dirty="0" smtClean="0"/>
              <a:t> because of our decoder.</a:t>
            </a:r>
          </a:p>
          <a:p>
            <a:r>
              <a:rPr lang="en-US" baseline="0" dirty="0" smtClean="0"/>
              <a:t>Recorded meetings are hard to find, there are no thumbnails or meta data, and its difficult to use overall.</a:t>
            </a:r>
          </a:p>
          <a:p>
            <a:endParaRPr lang="en-US" baseline="0" dirty="0" smtClean="0"/>
          </a:p>
          <a:p>
            <a:r>
              <a:rPr lang="en-US" baseline="0" dirty="0" smtClean="0"/>
              <a:t>Scalability is limited to only 10 concurrent conference recordings maximum, which might be OK for a small enterprise, but its certainly inappropriate for cloud solutions or large scale enterprises.</a:t>
            </a:r>
          </a:p>
          <a:p>
            <a:endParaRPr lang="en-US" baseline="0" dirty="0" smtClean="0"/>
          </a:p>
          <a:p>
            <a:r>
              <a:rPr lang="en-US" baseline="0" dirty="0" smtClean="0"/>
              <a:t>The design is also a bit dated using RTSP, and old protocol, no proxy support, and whenever there is an Apple </a:t>
            </a:r>
            <a:r>
              <a:rPr lang="en-US" baseline="0" dirty="0" err="1" smtClean="0"/>
              <a:t>Quicktime</a:t>
            </a:r>
            <a:r>
              <a:rPr lang="en-US" baseline="0" dirty="0" smtClean="0"/>
              <a:t> update, it has a tendency of breaking.</a:t>
            </a:r>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21</a:t>
            </a:fld>
            <a:endParaRPr lang="en-US"/>
          </a:p>
        </p:txBody>
      </p:sp>
    </p:spTree>
    <p:extLst>
      <p:ext uri="{BB962C8B-B14F-4D97-AF65-F5344CB8AC3E}">
        <p14:creationId xmlns:p14="http://schemas.microsoft.com/office/powerpoint/2010/main" val="3090564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That brings us to introducing the new </a:t>
            </a:r>
            <a:r>
              <a:rPr lang="en-US" dirty="0" err="1" smtClean="0"/>
              <a:t>Scopia</a:t>
            </a:r>
            <a:r>
              <a:rPr lang="en-US" dirty="0" smtClean="0"/>
              <a:t> Streaming</a:t>
            </a:r>
            <a:r>
              <a:rPr lang="en-US" baseline="0" dirty="0" smtClean="0"/>
              <a:t> and Recording solution where we make it easy.</a:t>
            </a:r>
          </a:p>
          <a:p>
            <a:endParaRPr lang="en-US" baseline="0" dirty="0" smtClean="0"/>
          </a:p>
          <a:p>
            <a:r>
              <a:rPr lang="en-US" baseline="0" dirty="0" smtClean="0"/>
              <a:t>The basic requirements are that </a:t>
            </a:r>
            <a:r>
              <a:rPr lang="en-US" dirty="0" smtClean="0"/>
              <a:t>Users need to have the ability to record meetings themselves.</a:t>
            </a:r>
          </a:p>
          <a:p>
            <a:endParaRPr lang="en-US" dirty="0" smtClean="0"/>
          </a:p>
          <a:p>
            <a:r>
              <a:rPr lang="en-US" dirty="0" smtClean="0"/>
              <a:t>There is also typically the legal and privacy requirement</a:t>
            </a:r>
            <a:r>
              <a:rPr lang="en-US" baseline="0" dirty="0" smtClean="0"/>
              <a:t> to let users know that the meeting is being recorded.</a:t>
            </a:r>
          </a:p>
          <a:p>
            <a:endParaRPr lang="en-US" baseline="0" dirty="0" smtClean="0"/>
          </a:p>
          <a:p>
            <a:r>
              <a:rPr lang="en-US" baseline="0" dirty="0" smtClean="0"/>
              <a:t>Obviously you want users to be able to easily locate and play back previous recordings.</a:t>
            </a:r>
          </a:p>
          <a:p>
            <a:endParaRPr lang="en-US" baseline="0" dirty="0" smtClean="0"/>
          </a:p>
          <a:p>
            <a:r>
              <a:rPr lang="en-US" baseline="0" dirty="0" smtClean="0"/>
              <a:t>And you want users to be able to setup streaming sessions on a self-serve basis, without involving specialized IT personnel.</a:t>
            </a:r>
          </a:p>
          <a:p>
            <a:endParaRPr lang="en-US" baseline="0" dirty="0" smtClean="0"/>
          </a:p>
          <a:p>
            <a:r>
              <a:rPr lang="en-US" baseline="0" dirty="0" smtClean="0"/>
              <a:t>Lets top that off with offering a solution with the best scalability in the market with up to 100,000 users.  In comparison to offers from Polycom, </a:t>
            </a:r>
            <a:r>
              <a:rPr lang="en-US" baseline="0" dirty="0" err="1" smtClean="0"/>
              <a:t>LifeSize</a:t>
            </a:r>
            <a:r>
              <a:rPr lang="en-US" baseline="0" dirty="0" smtClean="0"/>
              <a:t>, Cisco – you see numbers of less than 10,000 live viewers.</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Streaming and recording solutions can be complicated deployments since they generally involve 5 areas:  capture or ingestion of the content, encoding, management, delivery &amp; distribution, along with display or viewing the content.  Avaya has packaged all this functionality into a single server solution making it really easy to deploy.</a:t>
            </a:r>
          </a:p>
          <a:p>
            <a:endParaRPr lang="en-US" baseline="0" dirty="0" smtClean="0"/>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r>
              <a:rPr lang="en-US" baseline="0" dirty="0" smtClean="0"/>
              <a:t> </a:t>
            </a:r>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22</a:t>
            </a:fld>
            <a:endParaRPr lang="en-US"/>
          </a:p>
        </p:txBody>
      </p:sp>
    </p:spTree>
    <p:extLst>
      <p:ext uri="{BB962C8B-B14F-4D97-AF65-F5344CB8AC3E}">
        <p14:creationId xmlns:p14="http://schemas.microsoft.com/office/powerpoint/2010/main" val="153934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altLang="en-US" dirty="0" smtClean="0"/>
              <a:t>We</a:t>
            </a:r>
            <a:r>
              <a:rPr lang="en-US" altLang="en-US" baseline="0" dirty="0" smtClean="0"/>
              <a:t> have significantly enhanced the user experience</a:t>
            </a:r>
          </a:p>
          <a:p>
            <a:endParaRPr lang="en-US" altLang="en-US" baseline="0" dirty="0" smtClean="0"/>
          </a:p>
          <a:p>
            <a:r>
              <a:rPr lang="en-US" altLang="en-US" b="1" baseline="0" dirty="0" smtClean="0"/>
              <a:t>Universal Player</a:t>
            </a:r>
          </a:p>
          <a:p>
            <a:r>
              <a:rPr lang="en-US" altLang="en-US" baseline="0" dirty="0" smtClean="0"/>
              <a:t>Zero Download for modern web browsers that are HTML5, HLS compliant.</a:t>
            </a:r>
          </a:p>
          <a:p>
            <a:r>
              <a:rPr lang="en-US" altLang="en-US" baseline="0" dirty="0" smtClean="0"/>
              <a:t>Works native on iOS – iPhone, iPad, </a:t>
            </a:r>
            <a:r>
              <a:rPr lang="en-US" altLang="en-US" baseline="0" dirty="0" err="1" smtClean="0"/>
              <a:t>iWatch</a:t>
            </a:r>
            <a:r>
              <a:rPr lang="en-US" altLang="en-US" baseline="0" dirty="0" smtClean="0"/>
              <a:t> – joke</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Along with Android devices.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If you have a down rev. browser or have security issues, we can revert to Flash, Silverlight, and Windows Media Player which are also supported.</a:t>
            </a:r>
          </a:p>
          <a:p>
            <a:endParaRPr lang="en-US" altLang="en-US" baseline="0" dirty="0" smtClean="0"/>
          </a:p>
          <a:p>
            <a:r>
              <a:rPr lang="en-US" altLang="en-US" b="1" baseline="0" dirty="0" smtClean="0"/>
              <a:t>Event Scheduling</a:t>
            </a:r>
          </a:p>
          <a:p>
            <a:r>
              <a:rPr lang="en-US" altLang="en-US" baseline="0" dirty="0" smtClean="0"/>
              <a:t>By definition, streaming is not ad-hoc, but normally a scheduled event.</a:t>
            </a:r>
          </a:p>
          <a:p>
            <a:r>
              <a:rPr lang="en-US" altLang="en-US" baseline="0" dirty="0" smtClean="0"/>
              <a:t>Recording is just the opposite – ad hoc, or on-demand.</a:t>
            </a:r>
          </a:p>
          <a:p>
            <a:endParaRPr lang="en-US" altLang="en-US" baseline="0" dirty="0" smtClean="0"/>
          </a:p>
          <a:p>
            <a:r>
              <a:rPr lang="en-US" altLang="en-US" baseline="0" dirty="0" smtClean="0"/>
              <a:t>Typically to stream an event, the host sends a meeting invitation out of band that requires a ton of manual work – formatting, graphics, connection links, HTML, etc. and its not automated today.</a:t>
            </a:r>
          </a:p>
          <a:p>
            <a:endParaRPr lang="en-US" alt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We integrated a way to schedule a streamed meeting inside the </a:t>
            </a:r>
            <a:r>
              <a:rPr lang="en-US" altLang="en-US" baseline="0" dirty="0" err="1" smtClean="0"/>
              <a:t>Scopia</a:t>
            </a:r>
            <a:r>
              <a:rPr lang="en-US" altLang="en-US" baseline="0" dirty="0" smtClean="0"/>
              <a:t> Management web scheduler to make invitations and posting live streaming events easy and compelling for the participants.</a:t>
            </a:r>
          </a:p>
          <a:p>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baseline="0" dirty="0" smtClean="0"/>
              <a:t>Recording</a:t>
            </a:r>
            <a:endParaRPr lang="en-US" alt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On the recording front, we have everything we have with the current solution.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You</a:t>
            </a:r>
            <a:r>
              <a:rPr lang="en-US" altLang="en-US" baseline="0" dirty="0" smtClean="0"/>
              <a:t> can start recording from any </a:t>
            </a:r>
            <a:r>
              <a:rPr lang="en-US" altLang="en-US" baseline="0" dirty="0" err="1" smtClean="0"/>
              <a:t>Scopia</a:t>
            </a:r>
            <a:r>
              <a:rPr lang="en-US" altLang="en-US" baseline="0" dirty="0" smtClean="0"/>
              <a:t> client or room system.</a:t>
            </a:r>
          </a:p>
          <a:p>
            <a:r>
              <a:rPr lang="en-US" altLang="en-US" dirty="0" smtClean="0"/>
              <a:t>You can record any </a:t>
            </a:r>
            <a:r>
              <a:rPr lang="en-US" altLang="en-US" dirty="0" err="1" smtClean="0"/>
              <a:t>Scopia</a:t>
            </a:r>
            <a:r>
              <a:rPr lang="en-US" altLang="en-US" dirty="0" smtClean="0"/>
              <a:t> Elite MCU 5000 or 6000 meeting.</a:t>
            </a:r>
            <a:endParaRPr lang="en-US" altLang="en-US" baseline="0" dirty="0" smtClean="0"/>
          </a:p>
          <a:p>
            <a:r>
              <a:rPr lang="en-US" altLang="en-US" baseline="0" dirty="0" smtClean="0"/>
              <a:t>We provide a pure MP4 download for offline viewing.  And you can use your favorite video editing program instead of QT Pro.</a:t>
            </a:r>
          </a:p>
          <a:p>
            <a:r>
              <a:rPr lang="en-US" altLang="en-US" baseline="0" dirty="0" smtClean="0"/>
              <a:t>The owner of the recording can decide if users can download or not.</a:t>
            </a:r>
          </a:p>
          <a:p>
            <a:r>
              <a:rPr lang="en-US" altLang="en-US" baseline="0" dirty="0" smtClean="0"/>
              <a:t>Recordings can be 360p, HD 720p, and full 1080p 30 frames per second for both video and the content streams.</a:t>
            </a:r>
          </a:p>
          <a:p>
            <a:endParaRPr lang="en-US" alt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aseline="0" dirty="0" smtClean="0"/>
              <a:t>We also offer the Elite 6000 Gallery Layout which delivers a very nice integrated recording of content and videos from the presenters – great for panel discussions.</a:t>
            </a:r>
            <a:endParaRPr lang="en-US" altLang="en-US" dirty="0" smtClean="0"/>
          </a:p>
          <a:p>
            <a:endParaRPr lang="en-US" altLang="en-US" dirty="0" smtClean="0"/>
          </a:p>
          <a:p>
            <a:endParaRPr lang="en-US" altLang="en-US" dirty="0" smtClean="0"/>
          </a:p>
          <a:p>
            <a:endParaRPr lang="en-US" dirty="0" smtClean="0"/>
          </a:p>
          <a:p>
            <a:endParaRPr lang="en-US" altLang="en-US" dirty="0" smtClean="0"/>
          </a:p>
          <a:p>
            <a:endParaRPr lang="en-US" alt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23</a:t>
            </a:fld>
            <a:endParaRPr lang="en-US"/>
          </a:p>
        </p:txBody>
      </p:sp>
    </p:spTree>
    <p:extLst>
      <p:ext uri="{BB962C8B-B14F-4D97-AF65-F5344CB8AC3E}">
        <p14:creationId xmlns:p14="http://schemas.microsoft.com/office/powerpoint/2010/main" val="1551088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smtClean="0"/>
              <a:t>We’ve made finding and accessing recorded meetings and streamed sessions very easy with the new Streaming and Recording solution offering a YouTube like portal experience.  If you can use YouTube</a:t>
            </a:r>
            <a:r>
              <a:rPr lang="en-US" altLang="en-US" baseline="0" dirty="0" smtClean="0"/>
              <a:t> you can use this.  </a:t>
            </a:r>
          </a:p>
          <a:p>
            <a:endParaRPr lang="en-US" alt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We combined access</a:t>
            </a:r>
            <a:r>
              <a:rPr lang="en-US" altLang="en-US" baseline="0" dirty="0" smtClean="0"/>
              <a:t> to streaming (event playback) and viewing recorded content.  Think of playing a stream as a recorded session being play back now for a group – instead of an individual viewing a recording.</a:t>
            </a:r>
            <a:endParaRPr lang="en-US" altLang="en-US" dirty="0" smtClean="0"/>
          </a:p>
          <a:p>
            <a:endParaRPr lang="en-US" altLang="en-US" baseline="0" dirty="0" smtClean="0"/>
          </a:p>
          <a:p>
            <a:r>
              <a:rPr lang="en-US" altLang="en-US" baseline="0" dirty="0" smtClean="0"/>
              <a:t>The portal is dynamic and shows upcoming or ongoing events, most viewed and recently added recordings.  Content can also be organized by user selected categories.</a:t>
            </a:r>
          </a:p>
          <a:p>
            <a:endParaRPr lang="en-US" altLang="en-US" baseline="0" dirty="0" smtClean="0"/>
          </a:p>
          <a:p>
            <a:r>
              <a:rPr lang="en-US" altLang="en-US" baseline="0" dirty="0" smtClean="0"/>
              <a:t>Users can add thumbnails, provide titles, add descriptions, and tag recordings with keywords to make them easy to find through the integrated search capability.</a:t>
            </a:r>
          </a:p>
          <a:p>
            <a:endParaRPr lang="en-US" altLang="en-US" baseline="0" dirty="0" smtClean="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24</a:t>
            </a:fld>
            <a:endParaRPr lang="en-US"/>
          </a:p>
        </p:txBody>
      </p:sp>
    </p:spTree>
    <p:extLst>
      <p:ext uri="{BB962C8B-B14F-4D97-AF65-F5344CB8AC3E}">
        <p14:creationId xmlns:p14="http://schemas.microsoft.com/office/powerpoint/2010/main" val="3090139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new Streaming</a:t>
            </a:r>
            <a:r>
              <a:rPr lang="en-US" baseline="0" dirty="0" smtClean="0"/>
              <a:t> &amp; Recording solution base system is a simple all-in-one hardware appliance.</a:t>
            </a:r>
          </a:p>
          <a:p>
            <a:endParaRPr lang="en-US" baseline="0" dirty="0" smtClean="0"/>
          </a:p>
          <a:p>
            <a:r>
              <a:rPr lang="en-US" dirty="0" smtClean="0"/>
              <a:t>Its capable of supporting 10 concurrent HD</a:t>
            </a:r>
            <a:r>
              <a:rPr lang="en-US" baseline="0" dirty="0" smtClean="0"/>
              <a:t> captures – so that means any combination of streaming and recording sessions up to 10 going on at the same time.</a:t>
            </a:r>
            <a:endParaRPr lang="en-US" dirty="0" smtClean="0"/>
          </a:p>
          <a:p>
            <a:endParaRPr lang="en-US" baseline="0" dirty="0" smtClean="0"/>
          </a:p>
          <a:p>
            <a:r>
              <a:rPr lang="en-US" baseline="0" dirty="0" smtClean="0"/>
              <a:t>5,000 live viewers are supported watching streamed sessions.</a:t>
            </a:r>
          </a:p>
          <a:p>
            <a:endParaRPr lang="en-US" baseline="0" dirty="0" smtClean="0"/>
          </a:p>
          <a:p>
            <a:r>
              <a:rPr lang="en-US" baseline="0" dirty="0" smtClean="0"/>
              <a:t>And up to 400 playing back pre-recorded sessions.  There is a lot of disk access which is why the video on demand number is lower.</a:t>
            </a:r>
          </a:p>
          <a:p>
            <a:endParaRPr lang="en-US" baseline="0" dirty="0" smtClean="0"/>
          </a:p>
          <a:p>
            <a:r>
              <a:rPr lang="en-US" sz="1100" dirty="0" smtClean="0"/>
              <a:t>The system’s storage</a:t>
            </a:r>
            <a:r>
              <a:rPr lang="en-US" sz="1100" baseline="0" dirty="0" smtClean="0"/>
              <a:t> capacity is</a:t>
            </a:r>
            <a:r>
              <a:rPr lang="en-US" sz="1100" dirty="0" smtClean="0"/>
              <a:t> about 2,400 hours</a:t>
            </a:r>
            <a:r>
              <a:rPr lang="en-US" sz="1100" baseline="0" dirty="0" smtClean="0"/>
              <a:t> of 720p video and 900 hours of 1080p video.</a:t>
            </a:r>
          </a:p>
          <a:p>
            <a:endParaRPr lang="en-US" baseline="0" dirty="0" smtClean="0"/>
          </a:p>
          <a:p>
            <a:r>
              <a:rPr lang="en-US" baseline="0" dirty="0" smtClean="0"/>
              <a:t>These numbers are pending validation in the lab prior to GA in June.</a:t>
            </a:r>
          </a:p>
          <a:p>
            <a:endParaRPr lang="en-US" dirty="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25</a:t>
            </a:fld>
            <a:endParaRPr lang="en-US"/>
          </a:p>
        </p:txBody>
      </p:sp>
    </p:spTree>
    <p:extLst>
      <p:ext uri="{BB962C8B-B14F-4D97-AF65-F5344CB8AC3E}">
        <p14:creationId xmlns:p14="http://schemas.microsoft.com/office/powerpoint/2010/main" val="1514690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For higher scale than the single all-in-one appliance provides, we have a simple product structure where we separate the solution into 2 components.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Manager and Media Node or Nodes.</a:t>
            </a:r>
          </a:p>
          <a:p>
            <a:endParaRPr lang="en-US" dirty="0" smtClean="0"/>
          </a:p>
          <a:p>
            <a:r>
              <a:rPr lang="en-US" dirty="0" smtClean="0"/>
              <a:t>When you deploy</a:t>
            </a:r>
            <a:r>
              <a:rPr lang="en-US" baseline="0" dirty="0" smtClean="0"/>
              <a:t> a</a:t>
            </a:r>
            <a:r>
              <a:rPr lang="en-US" dirty="0" smtClean="0"/>
              <a:t> distributed</a:t>
            </a:r>
            <a:r>
              <a:rPr lang="en-US" baseline="0" dirty="0" smtClean="0"/>
              <a:t> architecture, you have a single manager that includes the middleware and application server.</a:t>
            </a:r>
          </a:p>
          <a:p>
            <a:endParaRPr lang="en-US" baseline="0" dirty="0" smtClean="0"/>
          </a:p>
          <a:p>
            <a:r>
              <a:rPr lang="en-US" baseline="0" dirty="0" smtClean="0"/>
              <a:t>And you can have up to 300 media nodes.</a:t>
            </a:r>
          </a:p>
          <a:p>
            <a:endParaRPr lang="en-US" baseline="0" dirty="0" smtClean="0"/>
          </a:p>
          <a:p>
            <a:r>
              <a:rPr lang="en-US" baseline="0" dirty="0" smtClean="0"/>
              <a:t>Media nodes capture the media.</a:t>
            </a:r>
          </a:p>
          <a:p>
            <a:r>
              <a:rPr lang="en-US" baseline="0" dirty="0" smtClean="0"/>
              <a:t>Transcode the media from the MCU.</a:t>
            </a:r>
          </a:p>
          <a:p>
            <a:r>
              <a:rPr lang="en-US" baseline="0" dirty="0" smtClean="0"/>
              <a:t>Deliver live streams</a:t>
            </a:r>
          </a:p>
          <a:p>
            <a:r>
              <a:rPr lang="en-US" baseline="0" dirty="0" smtClean="0"/>
              <a:t>And deliver recorded sessions.</a:t>
            </a:r>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26</a:t>
            </a:fld>
            <a:endParaRPr lang="en-US"/>
          </a:p>
        </p:txBody>
      </p:sp>
    </p:spTree>
    <p:extLst>
      <p:ext uri="{BB962C8B-B14F-4D97-AF65-F5344CB8AC3E}">
        <p14:creationId xmlns:p14="http://schemas.microsoft.com/office/powerpoint/2010/main" val="41045821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Customers can build their own Content</a:t>
            </a:r>
            <a:r>
              <a:rPr lang="en-US" baseline="0" dirty="0" smtClean="0"/>
              <a:t> Delivery Network (or CDN) by deploying Media</a:t>
            </a:r>
            <a:r>
              <a:rPr lang="en-US" dirty="0" smtClean="0"/>
              <a:t> Node appliances in</a:t>
            </a:r>
            <a:r>
              <a:rPr lang="en-US" baseline="0" dirty="0" smtClean="0"/>
              <a:t> their own customer </a:t>
            </a:r>
            <a:r>
              <a:rPr lang="en-US" dirty="0" smtClean="0"/>
              <a:t>locations.</a:t>
            </a:r>
            <a:r>
              <a:rPr lang="en-US" baseline="0" dirty="0" smtClean="0"/>
              <a:t>  Then users </a:t>
            </a:r>
            <a:r>
              <a:rPr lang="en-US" dirty="0" smtClean="0"/>
              <a:t>within a location will connect to the local Media Node to access media.</a:t>
            </a:r>
            <a:r>
              <a:rPr lang="en-US" baseline="0" dirty="0" smtClean="0"/>
              <a:t>  Customers typically create their own Content Delivery Networks for security reasons when they want to keep all their content inside on their own network.</a:t>
            </a:r>
            <a:endParaRPr lang="en-US" dirty="0" smtClean="0"/>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Media</a:t>
            </a:r>
            <a:r>
              <a:rPr lang="en-US" baseline="0" dirty="0" smtClean="0"/>
              <a:t> Nodes capture, transcode and send content to Media Nodes inside an organization or to the ingestion point of a 3</a:t>
            </a:r>
            <a:r>
              <a:rPr lang="en-US" baseline="30000" dirty="0" smtClean="0"/>
              <a:t>rd</a:t>
            </a:r>
            <a:r>
              <a:rPr lang="en-US" baseline="0" dirty="0" smtClean="0"/>
              <a:t> party Content Delivery Network.</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lvl="0"/>
            <a:endParaRPr lang="en-US" dirty="0" smtClean="0"/>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27</a:t>
            </a:fld>
            <a:endParaRPr lang="en-US"/>
          </a:p>
        </p:txBody>
      </p:sp>
    </p:spTree>
    <p:extLst>
      <p:ext uri="{BB962C8B-B14F-4D97-AF65-F5344CB8AC3E}">
        <p14:creationId xmlns:p14="http://schemas.microsoft.com/office/powerpoint/2010/main" val="1687541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Customers can also leverage and tap into a 3</a:t>
            </a:r>
            <a:r>
              <a:rPr lang="en-US" baseline="30000" dirty="0" smtClean="0"/>
              <a:t>rd</a:t>
            </a:r>
            <a:r>
              <a:rPr lang="en-US" dirty="0" smtClean="0"/>
              <a:t> party Content Delivery Network.  Initially we will support </a:t>
            </a:r>
            <a:r>
              <a:rPr lang="en-US" dirty="0" err="1" smtClean="0"/>
              <a:t>Highwinds</a:t>
            </a:r>
            <a:r>
              <a:rPr lang="en-US" baseline="0" dirty="0" smtClean="0"/>
              <a:t> and have plans to expand and support Akamai in the future.</a:t>
            </a:r>
          </a:p>
          <a:p>
            <a:endParaRPr lang="en-US" baseline="0" dirty="0" smtClean="0"/>
          </a:p>
          <a:p>
            <a:r>
              <a:rPr lang="en-US" baseline="0" dirty="0" smtClean="0"/>
              <a:t>These 3</a:t>
            </a:r>
            <a:r>
              <a:rPr lang="en-US" baseline="30000" dirty="0" smtClean="0"/>
              <a:t>rd</a:t>
            </a:r>
            <a:r>
              <a:rPr lang="en-US" baseline="0" dirty="0" smtClean="0"/>
              <a:t> party Content Delivery Networks have servers world wide and points of presence everywhere.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 very important point is that with an Avaya solution,  customers can also support a hybrid Content Delivery Network with a combination of their own Media and Delivery Nodes and leverage </a:t>
            </a:r>
            <a:r>
              <a:rPr lang="en-US" baseline="0" dirty="0" err="1" smtClean="0"/>
              <a:t>Highwinds</a:t>
            </a:r>
            <a:r>
              <a:rPr lang="en-US" baseline="0" dirty="0" smtClean="0"/>
              <a:t> capabilities as an example.</a:t>
            </a:r>
          </a:p>
          <a:p>
            <a:endParaRPr lang="en-US" dirty="0" smtClean="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28</a:t>
            </a:fld>
            <a:endParaRPr lang="en-US"/>
          </a:p>
        </p:txBody>
      </p:sp>
    </p:spTree>
    <p:extLst>
      <p:ext uri="{BB962C8B-B14F-4D97-AF65-F5344CB8AC3E}">
        <p14:creationId xmlns:p14="http://schemas.microsoft.com/office/powerpoint/2010/main" val="18970225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review the capacities for the</a:t>
            </a:r>
            <a:r>
              <a:rPr lang="en-US" baseline="0" dirty="0" smtClean="0"/>
              <a:t> different modes of the solution:</a:t>
            </a:r>
          </a:p>
          <a:p>
            <a:endParaRPr lang="en-US" baseline="0" dirty="0" smtClean="0"/>
          </a:p>
          <a:p>
            <a:r>
              <a:rPr lang="en-US" baseline="0" dirty="0" smtClean="0"/>
              <a:t>A deployment can Manage:</a:t>
            </a:r>
          </a:p>
          <a:p>
            <a:pPr marL="171450" indent="-171450">
              <a:buFontTx/>
              <a:buChar char="-"/>
            </a:pPr>
            <a:r>
              <a:rPr lang="en-US" baseline="0" dirty="0" smtClean="0"/>
              <a:t>Up to 100 Media Nodes in capture mode</a:t>
            </a:r>
          </a:p>
          <a:p>
            <a:pPr marL="171450" indent="-171450">
              <a:buFontTx/>
              <a:buChar char="-"/>
            </a:pPr>
            <a:r>
              <a:rPr lang="en-US" baseline="0" dirty="0" smtClean="0"/>
              <a:t>Up to 300 in delivery mode</a:t>
            </a:r>
          </a:p>
          <a:p>
            <a:pPr marL="171450" indent="-171450">
              <a:buFontTx/>
              <a:buChar char="-"/>
            </a:pPr>
            <a:r>
              <a:rPr lang="en-US" baseline="0" dirty="0" smtClean="0"/>
              <a:t>And up to 100,000 users</a:t>
            </a:r>
          </a:p>
          <a:p>
            <a:pPr marL="171450" indent="-171450">
              <a:buFontTx/>
              <a:buChar char="-"/>
            </a:pPr>
            <a:endParaRPr lang="en-US" baseline="0" dirty="0" smtClean="0"/>
          </a:p>
          <a:p>
            <a:pPr marL="0" indent="0">
              <a:buFontTx/>
              <a:buNone/>
            </a:pPr>
            <a:r>
              <a:rPr lang="en-US" baseline="0" dirty="0" smtClean="0"/>
              <a:t>Each Media Node can capture up to 10 720p sessions</a:t>
            </a:r>
          </a:p>
          <a:p>
            <a:pPr marL="0" indent="0">
              <a:buFontTx/>
              <a:buNone/>
            </a:pPr>
            <a:endParaRPr lang="en-US" baseline="0" dirty="0" smtClean="0"/>
          </a:p>
          <a:p>
            <a:pPr marL="0" indent="0">
              <a:buFontTx/>
              <a:buNone/>
            </a:pPr>
            <a:r>
              <a:rPr lang="en-US" baseline="0" dirty="0" smtClean="0"/>
              <a:t>Each Media Node can have up to 5,000 live viewers that are watching a streamed event or up to 400 viewers watching recorded or video on demand sessions.</a:t>
            </a:r>
          </a:p>
          <a:p>
            <a:pPr marL="171450" indent="-171450">
              <a:buFontTx/>
              <a:buChar char="-"/>
            </a:pPr>
            <a:endParaRPr lang="en-US" baseline="0" dirty="0" smtClean="0"/>
          </a:p>
          <a:p>
            <a:pPr marL="0" indent="0">
              <a:buFontTx/>
              <a:buNone/>
            </a:pPr>
            <a:r>
              <a:rPr lang="en-US" baseline="0" dirty="0" smtClean="0"/>
              <a:t>With up to 100,000 live viewers across an entire deployment.</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29</a:t>
            </a:fld>
            <a:endParaRPr lang="en-US"/>
          </a:p>
        </p:txBody>
      </p:sp>
    </p:spTree>
    <p:extLst>
      <p:ext uri="{BB962C8B-B14F-4D97-AF65-F5344CB8AC3E}">
        <p14:creationId xmlns:p14="http://schemas.microsoft.com/office/powerpoint/2010/main" val="2977134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3</a:t>
            </a:fld>
            <a:endParaRPr lang="en-US"/>
          </a:p>
        </p:txBody>
      </p:sp>
    </p:spTree>
    <p:extLst>
      <p:ext uri="{BB962C8B-B14F-4D97-AF65-F5344CB8AC3E}">
        <p14:creationId xmlns:p14="http://schemas.microsoft.com/office/powerpoint/2010/main" val="2158331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a:t>
            </a:r>
            <a:r>
              <a:rPr lang="en-US" baseline="0" dirty="0" smtClean="0"/>
              <a:t>w Streaming and Recording capability has a simple offering structure.  First you order the appliance which includes a one port license for streaming or recording a single session. The appliance is based on Avaya Common Server R2 and comes with all the software pre-installed with a very nice design wizard that starts at boot-up.  This procedure provides the Mac address used with PLDS to obtain the license.</a:t>
            </a:r>
          </a:p>
          <a:p>
            <a:endParaRPr lang="en-US" baseline="0" dirty="0" smtClean="0"/>
          </a:p>
          <a:p>
            <a:r>
              <a:rPr lang="en-US" baseline="0" dirty="0" smtClean="0"/>
              <a:t>There are 3 licenses available:</a:t>
            </a:r>
          </a:p>
          <a:p>
            <a:endParaRPr lang="en-US" baseline="0" dirty="0" smtClean="0"/>
          </a:p>
          <a:p>
            <a:pPr marL="228600" indent="-228600">
              <a:buAutoNum type="arabicParenR"/>
            </a:pPr>
            <a:r>
              <a:rPr lang="en-US" baseline="0" dirty="0" smtClean="0"/>
              <a:t>The all-in-one license enables 5 concurrent recording and streaming ports – 2 of these can be ordered for a total of 10 concurrent recording and streaming ports.</a:t>
            </a:r>
          </a:p>
          <a:p>
            <a:pPr marL="228600" indent="-228600">
              <a:buAutoNum type="arabicParenR"/>
            </a:pPr>
            <a:r>
              <a:rPr lang="en-US" baseline="0" dirty="0" smtClean="0"/>
              <a:t>And then for a distributed deployment there is the manager license and the media node license.  </a:t>
            </a:r>
          </a:p>
          <a:p>
            <a:pPr marL="0" indent="0">
              <a:buNone/>
            </a:pPr>
            <a:endParaRPr lang="en-US" baseline="0" dirty="0" smtClean="0"/>
          </a:p>
          <a:p>
            <a:pPr marL="0" indent="0">
              <a:buNone/>
            </a:pPr>
            <a:r>
              <a:rPr lang="en-US" baseline="0" dirty="0" smtClean="0"/>
              <a:t>The manager license enables the manager and the media node license enables capture and delivery of 10 concurrent sessions in a distributed deployment.</a:t>
            </a:r>
          </a:p>
          <a:p>
            <a:endParaRPr lang="en-US" baseline="0" dirty="0" smtClean="0"/>
          </a:p>
          <a:p>
            <a:r>
              <a:rPr lang="en-US" baseline="0" dirty="0" smtClean="0"/>
              <a:t>A good base solution would include the appliance and one all-in-one 5 port license for a total of $54,500 list.</a:t>
            </a:r>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30</a:t>
            </a:fld>
            <a:endParaRPr lang="en-US"/>
          </a:p>
        </p:txBody>
      </p:sp>
    </p:spTree>
    <p:extLst>
      <p:ext uri="{BB962C8B-B14F-4D97-AF65-F5344CB8AC3E}">
        <p14:creationId xmlns:p14="http://schemas.microsoft.com/office/powerpoint/2010/main" val="3877558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important upgrade considerations with the introduction of the new </a:t>
            </a:r>
            <a:r>
              <a:rPr lang="en-US" baseline="0" dirty="0" err="1" smtClean="0"/>
              <a:t>Scopia</a:t>
            </a:r>
            <a:r>
              <a:rPr lang="en-US" baseline="0" dirty="0" smtClean="0"/>
              <a:t> Streaming &amp; Recording solution.</a:t>
            </a:r>
          </a:p>
          <a:p>
            <a:endParaRPr lang="en-US" baseline="0" dirty="0" smtClean="0"/>
          </a:p>
          <a:p>
            <a:r>
              <a:rPr lang="en-US" baseline="0" dirty="0" smtClean="0"/>
              <a:t>The current </a:t>
            </a:r>
            <a:r>
              <a:rPr lang="en-US" baseline="0" dirty="0" err="1" smtClean="0"/>
              <a:t>Scopia</a:t>
            </a:r>
            <a:r>
              <a:rPr lang="en-US" baseline="0" dirty="0" smtClean="0"/>
              <a:t> streaming and recording solution will be phased out and only port expansions will be approved. </a:t>
            </a:r>
          </a:p>
          <a:p>
            <a:endParaRPr lang="en-US" baseline="0" dirty="0" smtClean="0"/>
          </a:p>
          <a:p>
            <a:r>
              <a:rPr lang="en-US" baseline="0" dirty="0" smtClean="0"/>
              <a:t>The two solutions can’t work together.  Its either one or the other.</a:t>
            </a:r>
          </a:p>
          <a:p>
            <a:endParaRPr lang="en-US" baseline="0" dirty="0" smtClean="0"/>
          </a:p>
          <a:p>
            <a:r>
              <a:rPr lang="en-US" baseline="0" dirty="0" smtClean="0"/>
              <a:t>We will have a tool to convert existing </a:t>
            </a:r>
            <a:r>
              <a:rPr lang="en-US" baseline="0" dirty="0" err="1" smtClean="0"/>
              <a:t>Scopia</a:t>
            </a:r>
            <a:r>
              <a:rPr lang="en-US" baseline="0" dirty="0" smtClean="0"/>
              <a:t> recordings to the new format to make the migration to the new solution easier.</a:t>
            </a:r>
            <a:endParaRPr lang="en-US" dirty="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31</a:t>
            </a:fld>
            <a:endParaRPr lang="en-US"/>
          </a:p>
        </p:txBody>
      </p:sp>
    </p:spTree>
    <p:extLst>
      <p:ext uri="{BB962C8B-B14F-4D97-AF65-F5344CB8AC3E}">
        <p14:creationId xmlns:p14="http://schemas.microsoft.com/office/powerpoint/2010/main" val="3620013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Now lets discuss some enhancements</a:t>
            </a:r>
            <a:r>
              <a:rPr lang="en-US" baseline="0" dirty="0" smtClean="0"/>
              <a:t> to the user experience with </a:t>
            </a:r>
            <a:r>
              <a:rPr lang="en-US" baseline="0" dirty="0" err="1" smtClean="0"/>
              <a:t>Scopia</a:t>
            </a:r>
            <a:r>
              <a:rPr lang="en-US" baseline="0" dirty="0" smtClean="0"/>
              <a:t> V8.3FP2.</a:t>
            </a:r>
            <a:endParaRPr lang="en-US" dirty="0"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B1181F-0E5F-4448-BF4C-BD3BD52F0BDB}" type="slidenum">
              <a:rPr lang="en-US" smtClean="0"/>
              <a:pPr fontAlgn="base">
                <a:spcBef>
                  <a:spcPct val="0"/>
                </a:spcBef>
                <a:spcAft>
                  <a:spcPct val="0"/>
                </a:spcAft>
                <a:defRPr/>
              </a:pPr>
              <a:t>32</a:t>
            </a:fld>
            <a:endParaRPr lang="en-US" smtClean="0"/>
          </a:p>
        </p:txBody>
      </p:sp>
    </p:spTree>
    <p:extLst>
      <p:ext uri="{BB962C8B-B14F-4D97-AF65-F5344CB8AC3E}">
        <p14:creationId xmlns:p14="http://schemas.microsoft.com/office/powerpoint/2010/main" val="11440817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One of the nice features of </a:t>
            </a:r>
            <a:r>
              <a:rPr lang="en-US" dirty="0" err="1" smtClean="0"/>
              <a:t>Scopia’s</a:t>
            </a:r>
            <a:r>
              <a:rPr lang="en-US" dirty="0" smtClean="0"/>
              <a:t> Virtual Meeting Room</a:t>
            </a:r>
            <a:r>
              <a:rPr lang="en-US" baseline="0" dirty="0" smtClean="0"/>
              <a:t> capability is the ability to lock a conference room so people don’t inadvertently enter and disrupt the meeting.  We have had this feature for many years.  But sometimes someone arrives late that should be in the meeting.  With the new knock on the door feature, late arrivers can announce they want to enter and the meeting host can let them in.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33</a:t>
            </a:fld>
            <a:endParaRPr lang="en-US"/>
          </a:p>
        </p:txBody>
      </p:sp>
    </p:spTree>
    <p:extLst>
      <p:ext uri="{BB962C8B-B14F-4D97-AF65-F5344CB8AC3E}">
        <p14:creationId xmlns:p14="http://schemas.microsoft.com/office/powerpoint/2010/main" val="22954543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19125"/>
            <a:ext cx="4141787" cy="3106738"/>
          </a:xfrm>
        </p:spPr>
      </p:sp>
      <p:sp>
        <p:nvSpPr>
          <p:cNvPr id="3" name="Notes Placeholder 2"/>
          <p:cNvSpPr>
            <a:spLocks noGrp="1"/>
          </p:cNvSpPr>
          <p:nvPr>
            <p:ph type="body" idx="1"/>
          </p:nvPr>
        </p:nvSpPr>
        <p:spPr/>
        <p:txBody>
          <a:bodyPr/>
          <a:lstStyle/>
          <a:p>
            <a:r>
              <a:rPr lang="en-US" dirty="0" smtClean="0"/>
              <a:t>We’ve all been there:   It’s your turn to present your slides in the conference room. You first have to find the wires to connect your laptop to the video conferencing system–often, you need to pull it out of your colleague’s laptop who just presented–test that it projects on the display and to the other participants, and hope for the best.</a:t>
            </a:r>
          </a:p>
          <a:p>
            <a:endParaRPr lang="en-US" dirty="0" smtClean="0"/>
          </a:p>
          <a:p>
            <a:r>
              <a:rPr lang="en-US" dirty="0" smtClean="0"/>
              <a:t>Avaya </a:t>
            </a:r>
            <a:r>
              <a:rPr lang="en-US" dirty="0" err="1" smtClean="0"/>
              <a:t>Scopia</a:t>
            </a:r>
            <a:r>
              <a:rPr lang="en-US" dirty="0" smtClean="0"/>
              <a:t> users now have the ability to </a:t>
            </a:r>
            <a:r>
              <a:rPr lang="en-US" b="1" dirty="0" smtClean="0"/>
              <a:t>wirelessly present</a:t>
            </a:r>
            <a:r>
              <a:rPr lang="en-US" dirty="0" smtClean="0"/>
              <a:t> from their laptop–either PC or Mac–with Avaya Screen Link.</a:t>
            </a:r>
          </a:p>
          <a:p>
            <a:r>
              <a:rPr lang="en-US" dirty="0" smtClean="0"/>
              <a:t>Just enter a conference room that has a </a:t>
            </a:r>
            <a:r>
              <a:rPr lang="en-US" dirty="0" err="1" smtClean="0"/>
              <a:t>Scopia</a:t>
            </a:r>
            <a:r>
              <a:rPr lang="en-US" dirty="0" smtClean="0"/>
              <a:t> room system and your laptop will automatically pair with the system using sonic recognition technology.</a:t>
            </a:r>
          </a:p>
          <a:p>
            <a:endParaRPr lang="en-US" dirty="0" smtClean="0"/>
          </a:p>
          <a:p>
            <a:r>
              <a:rPr lang="en-US" dirty="0" smtClean="0"/>
              <a:t>Anyone can present in a video meeting directly from their laptop without the need to find and plug in clumsy wires, configure their PC’s video output resolution, and fumble with the proper video out key sequence on their PC. Simply walk into a </a:t>
            </a:r>
            <a:r>
              <a:rPr lang="en-US" dirty="0" err="1" smtClean="0"/>
              <a:t>Scopia</a:t>
            </a:r>
            <a:r>
              <a:rPr lang="en-US" dirty="0" smtClean="0"/>
              <a:t>-enabled video meeting room, and your presentation can be transmitted wirelessly from your desktop to the </a:t>
            </a:r>
            <a:r>
              <a:rPr lang="en-US" dirty="0" err="1" smtClean="0"/>
              <a:t>Scopia</a:t>
            </a:r>
            <a:r>
              <a:rPr lang="en-US" dirty="0" smtClean="0"/>
              <a:t> room system.</a:t>
            </a:r>
          </a:p>
          <a:p>
            <a:endParaRPr lang="en-US" dirty="0" smtClean="0"/>
          </a:p>
          <a:p>
            <a:r>
              <a:rPr lang="en-US" dirty="0" smtClean="0"/>
              <a:t>Oh, and this capability exists whether you are in a video conference or not. Think of the value of being able to use high-resolution displays to show content in a conference room–to either the people sitting in the room with you or to everyone on a video call. Simple. And pretty cool.</a:t>
            </a:r>
          </a:p>
          <a:p>
            <a:endParaRPr lang="en-US" dirty="0"/>
          </a:p>
        </p:txBody>
      </p:sp>
      <p:sp>
        <p:nvSpPr>
          <p:cNvPr id="4" name="Footer Placeholder 3"/>
          <p:cNvSpPr>
            <a:spLocks noGrp="1"/>
          </p:cNvSpPr>
          <p:nvPr>
            <p:ph type="ftr" sz="quarter" idx="10"/>
          </p:nvPr>
        </p:nvSpPr>
        <p:spPr/>
        <p:txBody>
          <a:bodyPr/>
          <a:lstStyle/>
          <a:p>
            <a:r>
              <a:rPr lang="en-CA" dirty="0" smtClean="0"/>
              <a:t>2010 Avaya Inc. All rights reserved.</a:t>
            </a:r>
            <a:endParaRPr lang="en-CA" dirty="0"/>
          </a:p>
        </p:txBody>
      </p:sp>
      <p:sp>
        <p:nvSpPr>
          <p:cNvPr id="5" name="Slide Number Placeholder 4"/>
          <p:cNvSpPr>
            <a:spLocks noGrp="1"/>
          </p:cNvSpPr>
          <p:nvPr>
            <p:ph type="sldNum" sz="quarter" idx="11"/>
          </p:nvPr>
        </p:nvSpPr>
        <p:spPr/>
        <p:txBody>
          <a:bodyPr/>
          <a:lstStyle/>
          <a:p>
            <a:fld id="{82055C8F-FCAF-4869-A556-FC5487211000}" type="slidenum">
              <a:rPr lang="en-CA" smtClean="0"/>
              <a:pPr/>
              <a:t>34</a:t>
            </a:fld>
            <a:endParaRPr lang="en-CA" dirty="0"/>
          </a:p>
        </p:txBody>
      </p:sp>
    </p:spTree>
    <p:extLst>
      <p:ext uri="{BB962C8B-B14F-4D97-AF65-F5344CB8AC3E}">
        <p14:creationId xmlns:p14="http://schemas.microsoft.com/office/powerpoint/2010/main" val="139144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19125"/>
            <a:ext cx="4141787" cy="3106738"/>
          </a:xfrm>
        </p:spPr>
      </p:sp>
      <p:sp>
        <p:nvSpPr>
          <p:cNvPr id="3" name="Notes Placeholder 2"/>
          <p:cNvSpPr>
            <a:spLocks noGrp="1"/>
          </p:cNvSpPr>
          <p:nvPr>
            <p:ph type="body" idx="1"/>
          </p:nvPr>
        </p:nvSpPr>
        <p:spPr/>
        <p:txBody>
          <a:bodyPr/>
          <a:lstStyle/>
          <a:p>
            <a:r>
              <a:rPr lang="en-US" dirty="0" smtClean="0"/>
              <a:t>Here’s another all-too-common video conferencing scenario:</a:t>
            </a:r>
          </a:p>
          <a:p>
            <a:endParaRPr lang="en-US" dirty="0" smtClean="0"/>
          </a:p>
          <a:p>
            <a:r>
              <a:rPr lang="en-US" dirty="0" smtClean="0"/>
              <a:t>It’s your first meeting of the day, so you dial in on your smartphone while driving to the office. When you arrive at the conference room, you have to get off the call on your smartphone, search for the dial-in information and manually connect to the same meeting using the room system.</a:t>
            </a:r>
          </a:p>
          <a:p>
            <a:endParaRPr lang="en-US" dirty="0" smtClean="0"/>
          </a:p>
          <a:p>
            <a:r>
              <a:rPr lang="en-US" dirty="0" smtClean="0"/>
              <a:t>With Avaya Mobile Link, your mobile device automatically pairs and transfers the meeting to the </a:t>
            </a:r>
            <a:r>
              <a:rPr lang="en-US" dirty="0" err="1" smtClean="0"/>
              <a:t>Scopia</a:t>
            </a:r>
            <a:r>
              <a:rPr lang="en-US" dirty="0" smtClean="0"/>
              <a:t> room system, allowing you to enjoy the room system’s crystal-clear audio, HD camera and large display.</a:t>
            </a:r>
          </a:p>
          <a:p>
            <a:endParaRPr lang="en-US" dirty="0"/>
          </a:p>
        </p:txBody>
      </p:sp>
      <p:sp>
        <p:nvSpPr>
          <p:cNvPr id="4" name="Footer Placeholder 3"/>
          <p:cNvSpPr>
            <a:spLocks noGrp="1"/>
          </p:cNvSpPr>
          <p:nvPr>
            <p:ph type="ftr" sz="quarter" idx="10"/>
          </p:nvPr>
        </p:nvSpPr>
        <p:spPr/>
        <p:txBody>
          <a:bodyPr/>
          <a:lstStyle/>
          <a:p>
            <a:r>
              <a:rPr lang="en-CA" dirty="0" smtClean="0"/>
              <a:t>2010 Avaya Inc. All rights reserved.</a:t>
            </a:r>
            <a:endParaRPr lang="en-CA" dirty="0"/>
          </a:p>
        </p:txBody>
      </p:sp>
      <p:sp>
        <p:nvSpPr>
          <p:cNvPr id="5" name="Slide Number Placeholder 4"/>
          <p:cNvSpPr>
            <a:spLocks noGrp="1"/>
          </p:cNvSpPr>
          <p:nvPr>
            <p:ph type="sldNum" sz="quarter" idx="11"/>
          </p:nvPr>
        </p:nvSpPr>
        <p:spPr/>
        <p:txBody>
          <a:bodyPr/>
          <a:lstStyle/>
          <a:p>
            <a:fld id="{82055C8F-FCAF-4869-A556-FC5487211000}" type="slidenum">
              <a:rPr lang="en-CA" smtClean="0"/>
              <a:pPr/>
              <a:t>35</a:t>
            </a:fld>
            <a:endParaRPr lang="en-CA" dirty="0"/>
          </a:p>
        </p:txBody>
      </p:sp>
    </p:spTree>
    <p:extLst>
      <p:ext uri="{BB962C8B-B14F-4D97-AF65-F5344CB8AC3E}">
        <p14:creationId xmlns:p14="http://schemas.microsoft.com/office/powerpoint/2010/main" val="2043084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19125"/>
            <a:ext cx="4141787" cy="3106738"/>
          </a:xfrm>
        </p:spPr>
      </p:sp>
      <p:sp>
        <p:nvSpPr>
          <p:cNvPr id="3" name="Notes Placeholder 2"/>
          <p:cNvSpPr>
            <a:spLocks noGrp="1"/>
          </p:cNvSpPr>
          <p:nvPr>
            <p:ph type="body" idx="1"/>
          </p:nvPr>
        </p:nvSpPr>
        <p:spPr/>
        <p:txBody>
          <a:bodyPr>
            <a:normAutofit lnSpcReduction="10000"/>
          </a:bodyPr>
          <a:lstStyle/>
          <a:p>
            <a:pPr>
              <a:defRPr/>
            </a:pPr>
            <a:r>
              <a:rPr lang="en-US" dirty="0" smtClean="0"/>
              <a:t>I suspect that some of you have first hand experience with some of the difficulties in using the current </a:t>
            </a:r>
            <a:r>
              <a:rPr lang="en-US" dirty="0" err="1" smtClean="0"/>
              <a:t>Scopia</a:t>
            </a:r>
            <a:r>
              <a:rPr lang="en-US" dirty="0" smtClean="0"/>
              <a:t> Desktop Outlook plug-in for scheduling;</a:t>
            </a:r>
            <a:r>
              <a:rPr lang="en-US" baseline="0" dirty="0" smtClean="0"/>
              <a:t> and multiple add-ins were confusing.  </a:t>
            </a:r>
            <a:r>
              <a:rPr lang="en-US" dirty="0" smtClean="0"/>
              <a:t>The Outlook plug-in for </a:t>
            </a:r>
            <a:r>
              <a:rPr lang="en-US" dirty="0" err="1" smtClean="0"/>
              <a:t>Scopia</a:t>
            </a:r>
            <a:r>
              <a:rPr lang="en-US" dirty="0" smtClean="0"/>
              <a:t> Desktop will be phased out, in favor of the </a:t>
            </a:r>
            <a:r>
              <a:rPr lang="en-US" dirty="0" err="1" smtClean="0"/>
              <a:t>Scopia</a:t>
            </a:r>
            <a:r>
              <a:rPr lang="en-US" dirty="0" smtClean="0"/>
              <a:t> Management plug-in.  Here we will support more use cases where the Desktop plug-in had issues</a:t>
            </a:r>
            <a:r>
              <a:rPr lang="en-US" baseline="0" dirty="0" smtClean="0"/>
              <a:t> including</a:t>
            </a:r>
            <a:endParaRPr lang="en-US" dirty="0" smtClean="0"/>
          </a:p>
          <a:p>
            <a:pPr>
              <a:defRPr/>
            </a:pPr>
            <a:endParaRPr lang="en-US" dirty="0" smtClean="0"/>
          </a:p>
          <a:p>
            <a:pPr marL="171450" indent="-171450">
              <a:buFontTx/>
              <a:buChar char="-"/>
              <a:defRPr/>
            </a:pPr>
            <a:r>
              <a:rPr lang="en-US" dirty="0" smtClean="0"/>
              <a:t>64 bit Microsoft Office support</a:t>
            </a:r>
          </a:p>
          <a:p>
            <a:pPr marL="171450" indent="-171450">
              <a:buFontTx/>
              <a:buChar char="-"/>
              <a:defRPr/>
            </a:pPr>
            <a:r>
              <a:rPr lang="en-US" dirty="0" smtClean="0"/>
              <a:t>Installation from the Desktop</a:t>
            </a:r>
          </a:p>
          <a:p>
            <a:pPr marL="171450" indent="-171450">
              <a:buFontTx/>
              <a:buChar char="-"/>
              <a:defRPr/>
            </a:pPr>
            <a:r>
              <a:rPr lang="en-US" dirty="0" smtClean="0"/>
              <a:t>Can be used without VPN connectivity</a:t>
            </a:r>
          </a:p>
          <a:p>
            <a:pPr marL="171450" indent="-171450">
              <a:buFontTx/>
              <a:buChar char="-"/>
              <a:defRPr/>
            </a:pPr>
            <a:r>
              <a:rPr lang="en-US" dirty="0" smtClean="0"/>
              <a:t>And it also supports HTTPS redirect </a:t>
            </a:r>
          </a:p>
          <a:p>
            <a:pPr>
              <a:defRPr/>
            </a:pPr>
            <a:endParaRPr lang="en-US" dirty="0" smtClean="0"/>
          </a:p>
          <a:p>
            <a:pPr>
              <a:defRPr/>
            </a:pPr>
            <a:r>
              <a:rPr lang="en-US" dirty="0" smtClean="0"/>
              <a:t>There will be 2 modes:</a:t>
            </a:r>
          </a:p>
          <a:p>
            <a:pPr>
              <a:defRPr/>
            </a:pPr>
            <a:endParaRPr lang="en-US" dirty="0" smtClean="0"/>
          </a:p>
          <a:p>
            <a:pPr marL="171450" indent="-171450">
              <a:buFontTx/>
              <a:buChar char="-"/>
              <a:defRPr/>
            </a:pPr>
            <a:r>
              <a:rPr lang="en-US" dirty="0" smtClean="0"/>
              <a:t>A simplified mode like </a:t>
            </a:r>
            <a:r>
              <a:rPr lang="en-US" dirty="0" err="1" smtClean="0"/>
              <a:t>Scopia</a:t>
            </a:r>
            <a:r>
              <a:rPr lang="en-US" dirty="0" smtClean="0"/>
              <a:t> Desktop has today,</a:t>
            </a:r>
          </a:p>
          <a:p>
            <a:pPr marL="171450" indent="-171450">
              <a:buFontTx/>
              <a:buChar char="-"/>
              <a:defRPr/>
            </a:pPr>
            <a:r>
              <a:rPr lang="en-US" dirty="0" smtClean="0"/>
              <a:t>and an Advanced mode leveraging </a:t>
            </a:r>
            <a:r>
              <a:rPr lang="en-US" dirty="0" err="1" smtClean="0"/>
              <a:t>Scopia</a:t>
            </a:r>
            <a:r>
              <a:rPr lang="en-US" dirty="0" smtClean="0"/>
              <a:t> Management’s sophisticated capabilities including the ability to reserve resources such as MCU ports, and automatically invite room system endpoints. </a:t>
            </a:r>
          </a:p>
          <a:p>
            <a:pPr marL="0" indent="0">
              <a:buFontTx/>
              <a:buNone/>
              <a:defRPr/>
            </a:pPr>
            <a:endParaRPr lang="en-US" baseline="0" dirty="0" smtClean="0"/>
          </a:p>
          <a:p>
            <a:pPr marL="0" indent="0">
              <a:buFontTx/>
              <a:buNone/>
              <a:defRPr/>
            </a:pPr>
            <a:r>
              <a:rPr lang="en-US" baseline="0" dirty="0" smtClean="0"/>
              <a:t>Another important aspect is that </a:t>
            </a:r>
            <a:r>
              <a:rPr lang="en-US" baseline="0" dirty="0" err="1" smtClean="0"/>
              <a:t>Scopia</a:t>
            </a:r>
            <a:r>
              <a:rPr lang="en-US" baseline="0" dirty="0" smtClean="0"/>
              <a:t> Management is now aware of all system meetings.</a:t>
            </a:r>
          </a:p>
          <a:p>
            <a:pPr marL="171450" indent="-171450">
              <a:buFontTx/>
              <a:buChar char="-"/>
              <a:defRPr/>
            </a:pPr>
            <a:endParaRPr lang="en-US" dirty="0" smtClean="0"/>
          </a:p>
          <a:p>
            <a:endParaRPr lang="en-US" dirty="0"/>
          </a:p>
        </p:txBody>
      </p:sp>
      <p:sp>
        <p:nvSpPr>
          <p:cNvPr id="4" name="Footer Placeholder 3"/>
          <p:cNvSpPr>
            <a:spLocks noGrp="1"/>
          </p:cNvSpPr>
          <p:nvPr>
            <p:ph type="ftr" sz="quarter" idx="10"/>
          </p:nvPr>
        </p:nvSpPr>
        <p:spPr/>
        <p:txBody>
          <a:bodyPr/>
          <a:lstStyle/>
          <a:p>
            <a:r>
              <a:rPr lang="en-CA" dirty="0" smtClean="0"/>
              <a:t>2010 Avaya Inc. All rights reserved.</a:t>
            </a:r>
            <a:endParaRPr lang="en-CA" dirty="0"/>
          </a:p>
        </p:txBody>
      </p:sp>
      <p:sp>
        <p:nvSpPr>
          <p:cNvPr id="5" name="Slide Number Placeholder 4"/>
          <p:cNvSpPr>
            <a:spLocks noGrp="1"/>
          </p:cNvSpPr>
          <p:nvPr>
            <p:ph type="sldNum" sz="quarter" idx="11"/>
          </p:nvPr>
        </p:nvSpPr>
        <p:spPr/>
        <p:txBody>
          <a:bodyPr/>
          <a:lstStyle/>
          <a:p>
            <a:fld id="{82055C8F-FCAF-4869-A556-FC5487211000}" type="slidenum">
              <a:rPr lang="en-CA" smtClean="0"/>
              <a:pPr/>
              <a:t>36</a:t>
            </a:fld>
            <a:endParaRPr lang="en-CA" dirty="0"/>
          </a:p>
        </p:txBody>
      </p:sp>
    </p:spTree>
    <p:extLst>
      <p:ext uri="{BB962C8B-B14F-4D97-AF65-F5344CB8AC3E}">
        <p14:creationId xmlns:p14="http://schemas.microsoft.com/office/powerpoint/2010/main" val="23243837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19125"/>
            <a:ext cx="4141787" cy="3106738"/>
          </a:xfrm>
        </p:spPr>
      </p:sp>
      <p:sp>
        <p:nvSpPr>
          <p:cNvPr id="3" name="Notes Placeholder 2"/>
          <p:cNvSpPr>
            <a:spLocks noGrp="1"/>
          </p:cNvSpPr>
          <p:nvPr>
            <p:ph type="body" idx="1"/>
          </p:nvPr>
        </p:nvSpPr>
        <p:spPr/>
        <p:txBody>
          <a:bodyPr/>
          <a:lstStyle/>
          <a:p>
            <a:r>
              <a:rPr lang="en-US" dirty="0" smtClean="0"/>
              <a:t>We</a:t>
            </a:r>
            <a:r>
              <a:rPr lang="en-US" baseline="0" dirty="0" smtClean="0"/>
              <a:t> make </a:t>
            </a:r>
            <a:r>
              <a:rPr lang="en-US" baseline="0" dirty="0" err="1" smtClean="0"/>
              <a:t>Scopia</a:t>
            </a:r>
            <a:r>
              <a:rPr lang="en-US" baseline="0" dirty="0" smtClean="0"/>
              <a:t> user licensing really easy now.</a:t>
            </a:r>
          </a:p>
          <a:p>
            <a:endParaRPr lang="en-US" baseline="0" dirty="0" smtClean="0"/>
          </a:p>
          <a:p>
            <a:r>
              <a:rPr lang="en-US" baseline="0" dirty="0" smtClean="0"/>
              <a:t>You buy the MCU and you either purchase the </a:t>
            </a:r>
            <a:r>
              <a:rPr lang="en-US" baseline="0" dirty="0" err="1" smtClean="0"/>
              <a:t>Scopia</a:t>
            </a:r>
            <a:r>
              <a:rPr lang="en-US" baseline="0" dirty="0" smtClean="0"/>
              <a:t> Elite MCU Software package or the </a:t>
            </a:r>
            <a:r>
              <a:rPr lang="en-US" baseline="0" dirty="0" err="1" smtClean="0"/>
              <a:t>Scopia</a:t>
            </a:r>
            <a:r>
              <a:rPr lang="en-US" baseline="0" dirty="0" smtClean="0"/>
              <a:t> Management license and you get unlimited mobile and desktop seats – we’re not counting them anymore.  Everyone is mobile enabled.  The limit to the number of concurrent users for </a:t>
            </a:r>
            <a:r>
              <a:rPr lang="en-US" baseline="0" dirty="0" err="1" smtClean="0"/>
              <a:t>Scopia</a:t>
            </a:r>
            <a:r>
              <a:rPr lang="en-US" baseline="0" dirty="0" smtClean="0"/>
              <a:t> Desktop and Mobile is the number of MCU ports in the deployment.</a:t>
            </a:r>
          </a:p>
        </p:txBody>
      </p:sp>
      <p:sp>
        <p:nvSpPr>
          <p:cNvPr id="4" name="Footer Placeholder 3"/>
          <p:cNvSpPr>
            <a:spLocks noGrp="1"/>
          </p:cNvSpPr>
          <p:nvPr>
            <p:ph type="ftr" sz="quarter" idx="10"/>
          </p:nvPr>
        </p:nvSpPr>
        <p:spPr/>
        <p:txBody>
          <a:bodyPr/>
          <a:lstStyle/>
          <a:p>
            <a:r>
              <a:rPr lang="en-CA" dirty="0" smtClean="0"/>
              <a:t>2010 Avaya Inc. All rights reserved.</a:t>
            </a:r>
            <a:endParaRPr lang="en-CA" dirty="0"/>
          </a:p>
        </p:txBody>
      </p:sp>
      <p:sp>
        <p:nvSpPr>
          <p:cNvPr id="5" name="Slide Number Placeholder 4"/>
          <p:cNvSpPr>
            <a:spLocks noGrp="1"/>
          </p:cNvSpPr>
          <p:nvPr>
            <p:ph type="sldNum" sz="quarter" idx="11"/>
          </p:nvPr>
        </p:nvSpPr>
        <p:spPr/>
        <p:txBody>
          <a:bodyPr/>
          <a:lstStyle/>
          <a:p>
            <a:fld id="{82055C8F-FCAF-4869-A556-FC5487211000}" type="slidenum">
              <a:rPr lang="en-CA" smtClean="0"/>
              <a:pPr/>
              <a:t>37</a:t>
            </a:fld>
            <a:endParaRPr lang="en-CA" dirty="0"/>
          </a:p>
        </p:txBody>
      </p:sp>
    </p:spTree>
    <p:extLst>
      <p:ext uri="{BB962C8B-B14F-4D97-AF65-F5344CB8AC3E}">
        <p14:creationId xmlns:p14="http://schemas.microsoft.com/office/powerpoint/2010/main" val="23372764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 slide</a:t>
            </a:r>
            <a:r>
              <a:rPr lang="en-US" baseline="0" dirty="0" smtClean="0"/>
              <a:t> speaks for itself.  Scalability in the </a:t>
            </a:r>
            <a:r>
              <a:rPr lang="en-US" baseline="0" dirty="0" err="1" smtClean="0"/>
              <a:t>Scopia</a:t>
            </a:r>
            <a:r>
              <a:rPr lang="en-US" baseline="0" dirty="0" smtClean="0"/>
              <a:t> solution for V8.3 Feature Pack 2 has been expanded from 3,000 to 5,000 concurrent Multi-party calls.  With a 10 to 1 ratio of users to concurrent calls, a single deployment supports 50,000 users.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And that’s a lot of calls and a lot of users.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38</a:t>
            </a:fld>
            <a:endParaRPr lang="en-US"/>
          </a:p>
        </p:txBody>
      </p:sp>
    </p:spTree>
    <p:extLst>
      <p:ext uri="{BB962C8B-B14F-4D97-AF65-F5344CB8AC3E}">
        <p14:creationId xmlns:p14="http://schemas.microsoft.com/office/powerpoint/2010/main" val="32513624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19125"/>
            <a:ext cx="4141787" cy="3106738"/>
          </a:xfrm>
        </p:spPr>
      </p:sp>
      <p:sp>
        <p:nvSpPr>
          <p:cNvPr id="3" name="Notes Placeholder 2"/>
          <p:cNvSpPr>
            <a:spLocks noGrp="1"/>
          </p:cNvSpPr>
          <p:nvPr>
            <p:ph type="body" idx="1"/>
          </p:nvPr>
        </p:nvSpPr>
        <p:spPr/>
        <p:txBody>
          <a:bodyPr/>
          <a:lstStyle/>
          <a:p>
            <a:r>
              <a:rPr lang="en-US" dirty="0" err="1" smtClean="0"/>
              <a:t>Scopia</a:t>
            </a:r>
            <a:r>
              <a:rPr lang="en-US" dirty="0" smtClean="0"/>
              <a:t> Management also</a:t>
            </a:r>
            <a:r>
              <a:rPr lang="en-US" baseline="0" dirty="0" smtClean="0"/>
              <a:t> has enhanced capabilities to open the door of Cisco and Polycom accounts with expanded management of 3</a:t>
            </a:r>
            <a:r>
              <a:rPr lang="en-US" baseline="30000" dirty="0" smtClean="0"/>
              <a:t>rd</a:t>
            </a:r>
            <a:r>
              <a:rPr lang="en-US" baseline="0" dirty="0" smtClean="0"/>
              <a:t> party room systems.  Now </a:t>
            </a:r>
            <a:r>
              <a:rPr lang="en-US" baseline="0" dirty="0" err="1" smtClean="0"/>
              <a:t>Scopia</a:t>
            </a:r>
            <a:r>
              <a:rPr lang="en-US" baseline="0" dirty="0" smtClean="0"/>
              <a:t> can manage the Cisco C and SX Series Room systems, in addition to Polycom’s </a:t>
            </a:r>
            <a:r>
              <a:rPr lang="en-US" baseline="0" dirty="0" err="1" smtClean="0"/>
              <a:t>RealPresence</a:t>
            </a:r>
            <a:r>
              <a:rPr lang="en-US" baseline="0" dirty="0" smtClean="0"/>
              <a:t> Group Series room systems.</a:t>
            </a:r>
          </a:p>
          <a:p>
            <a:endParaRPr lang="en-US" baseline="0" dirty="0" smtClean="0"/>
          </a:p>
          <a:p>
            <a:r>
              <a:rPr lang="en-US" baseline="0" dirty="0" smtClean="0"/>
              <a:t>One thing I’d like to also point out is that we have a clear advantage over Cisco in that they don’t support management of any Polycom endpoints.</a:t>
            </a:r>
          </a:p>
          <a:p>
            <a:endParaRPr lang="en-US" baseline="0" dirty="0" smtClean="0"/>
          </a:p>
        </p:txBody>
      </p:sp>
      <p:sp>
        <p:nvSpPr>
          <p:cNvPr id="4" name="Footer Placeholder 3"/>
          <p:cNvSpPr>
            <a:spLocks noGrp="1"/>
          </p:cNvSpPr>
          <p:nvPr>
            <p:ph type="ftr" sz="quarter" idx="10"/>
          </p:nvPr>
        </p:nvSpPr>
        <p:spPr/>
        <p:txBody>
          <a:bodyPr/>
          <a:lstStyle/>
          <a:p>
            <a:r>
              <a:rPr lang="en-CA" dirty="0" smtClean="0"/>
              <a:t>2010 Avaya Inc. All rights reserved.</a:t>
            </a:r>
            <a:endParaRPr lang="en-CA" dirty="0"/>
          </a:p>
        </p:txBody>
      </p:sp>
      <p:sp>
        <p:nvSpPr>
          <p:cNvPr id="5" name="Slide Number Placeholder 4"/>
          <p:cNvSpPr>
            <a:spLocks noGrp="1"/>
          </p:cNvSpPr>
          <p:nvPr>
            <p:ph type="sldNum" sz="quarter" idx="11"/>
          </p:nvPr>
        </p:nvSpPr>
        <p:spPr/>
        <p:txBody>
          <a:bodyPr/>
          <a:lstStyle/>
          <a:p>
            <a:fld id="{82055C8F-FCAF-4869-A556-FC5487211000}" type="slidenum">
              <a:rPr lang="en-CA" smtClean="0"/>
              <a:pPr/>
              <a:t>39</a:t>
            </a:fld>
            <a:endParaRPr lang="en-CA" dirty="0"/>
          </a:p>
        </p:txBody>
      </p:sp>
    </p:spTree>
    <p:extLst>
      <p:ext uri="{BB962C8B-B14F-4D97-AF65-F5344CB8AC3E}">
        <p14:creationId xmlns:p14="http://schemas.microsoft.com/office/powerpoint/2010/main" val="4042501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Let’s start with the new endpoints and get into the meat of the presentation.</a:t>
            </a:r>
          </a:p>
          <a:p>
            <a:pPr eaLnBrk="1" hangingPunct="1">
              <a:spcBef>
                <a:spcPct val="0"/>
              </a:spcBef>
            </a:pPr>
            <a:endParaRPr lang="en-US" dirty="0"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B1181F-0E5F-4448-BF4C-BD3BD52F0BDB}" type="slidenum">
              <a:rPr lang="en-US" smtClean="0"/>
              <a:pPr fontAlgn="base">
                <a:spcBef>
                  <a:spcPct val="0"/>
                </a:spcBef>
                <a:spcAft>
                  <a:spcPct val="0"/>
                </a:spcAft>
                <a:defRPr/>
              </a:pPr>
              <a:t>4</a:t>
            </a:fld>
            <a:endParaRPr lang="en-US" smtClean="0"/>
          </a:p>
        </p:txBody>
      </p:sp>
    </p:spTree>
    <p:extLst>
      <p:ext uri="{BB962C8B-B14F-4D97-AF65-F5344CB8AC3E}">
        <p14:creationId xmlns:p14="http://schemas.microsoft.com/office/powerpoint/2010/main" val="1298194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19125"/>
            <a:ext cx="4141787" cy="3106738"/>
          </a:xfrm>
        </p:spPr>
      </p:sp>
      <p:sp>
        <p:nvSpPr>
          <p:cNvPr id="3" name="Notes Placeholder 2"/>
          <p:cNvSpPr>
            <a:spLocks noGrp="1"/>
          </p:cNvSpPr>
          <p:nvPr>
            <p:ph type="body" idx="1"/>
          </p:nvPr>
        </p:nvSpPr>
        <p:spPr/>
        <p:txBody>
          <a:bodyPr/>
          <a:lstStyle/>
          <a:p>
            <a:r>
              <a:rPr lang="en-US" dirty="0" smtClean="0"/>
              <a:t>We have a new feature that</a:t>
            </a:r>
            <a:r>
              <a:rPr lang="en-US" baseline="0" dirty="0" smtClean="0"/>
              <a:t> makes it much </a:t>
            </a:r>
            <a:r>
              <a:rPr lang="en-US" dirty="0" smtClean="0"/>
              <a:t>easier for</a:t>
            </a:r>
            <a:r>
              <a:rPr lang="en-US" baseline="0" dirty="0" smtClean="0"/>
              <a:t> customers to determine the endpoints that are in their deployment.  </a:t>
            </a:r>
          </a:p>
          <a:p>
            <a:endParaRPr lang="en-US" baseline="0" dirty="0" smtClean="0"/>
          </a:p>
          <a:p>
            <a:r>
              <a:rPr lang="en-US" baseline="0" dirty="0" smtClean="0"/>
              <a:t>One click generates a CSV file that can be used in Excel that lists all endpoints including models, versions, mac addresses, and additional details.  </a:t>
            </a:r>
            <a:endParaRPr lang="en-US" dirty="0"/>
          </a:p>
        </p:txBody>
      </p:sp>
      <p:sp>
        <p:nvSpPr>
          <p:cNvPr id="4" name="Footer Placeholder 3"/>
          <p:cNvSpPr>
            <a:spLocks noGrp="1"/>
          </p:cNvSpPr>
          <p:nvPr>
            <p:ph type="ftr" sz="quarter" idx="10"/>
          </p:nvPr>
        </p:nvSpPr>
        <p:spPr/>
        <p:txBody>
          <a:bodyPr/>
          <a:lstStyle/>
          <a:p>
            <a:r>
              <a:rPr lang="en-CA" dirty="0" smtClean="0"/>
              <a:t>2010 Avaya Inc. All rights reserved.</a:t>
            </a:r>
            <a:endParaRPr lang="en-CA" dirty="0"/>
          </a:p>
        </p:txBody>
      </p:sp>
      <p:sp>
        <p:nvSpPr>
          <p:cNvPr id="5" name="Slide Number Placeholder 4"/>
          <p:cNvSpPr>
            <a:spLocks noGrp="1"/>
          </p:cNvSpPr>
          <p:nvPr>
            <p:ph type="sldNum" sz="quarter" idx="11"/>
          </p:nvPr>
        </p:nvSpPr>
        <p:spPr/>
        <p:txBody>
          <a:bodyPr/>
          <a:lstStyle/>
          <a:p>
            <a:fld id="{82055C8F-FCAF-4869-A556-FC5487211000}" type="slidenum">
              <a:rPr lang="en-CA" smtClean="0"/>
              <a:pPr/>
              <a:t>40</a:t>
            </a:fld>
            <a:endParaRPr lang="en-CA" dirty="0"/>
          </a:p>
        </p:txBody>
      </p:sp>
    </p:spTree>
    <p:extLst>
      <p:ext uri="{BB962C8B-B14F-4D97-AF65-F5344CB8AC3E}">
        <p14:creationId xmlns:p14="http://schemas.microsoft.com/office/powerpoint/2010/main" val="17544131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19125"/>
            <a:ext cx="4141787" cy="3106738"/>
          </a:xfrm>
        </p:spPr>
      </p:sp>
      <p:sp>
        <p:nvSpPr>
          <p:cNvPr id="3" name="Notes Placeholder 2"/>
          <p:cNvSpPr>
            <a:spLocks noGrp="1"/>
          </p:cNvSpPr>
          <p:nvPr>
            <p:ph type="body" idx="1"/>
          </p:nvPr>
        </p:nvSpPr>
        <p:spPr/>
        <p:txBody>
          <a:bodyPr/>
          <a:lstStyle/>
          <a:p>
            <a:r>
              <a:rPr lang="en-US" baseline="0" dirty="0" smtClean="0"/>
              <a:t>We thought SNMP was what customers wanted for troubleshooting and integration into other monitoring tools, but over time we found that they really want to parse logs for integration.</a:t>
            </a:r>
          </a:p>
          <a:p>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With this new capability, you get all the context instead of single messages to tell what actually happened.  A great example is a connection failure.  Connection failures happen in a deployment and you always get them.  But if there is a rate or pattern of them, then it means something, now these issues are visible in a separate troubleshooting log as a group instead of individual error indications one at a time.  </a:t>
            </a:r>
          </a:p>
          <a:p>
            <a:endParaRPr lang="en-US" baseline="0" dirty="0" smtClean="0"/>
          </a:p>
          <a:p>
            <a:r>
              <a:rPr lang="en-US" baseline="0" dirty="0" smtClean="0"/>
              <a:t>Administrators can generate problem tickets very quickly with this capability. </a:t>
            </a:r>
          </a:p>
          <a:p>
            <a:endParaRPr lang="en-US" baseline="0" dirty="0" smtClean="0"/>
          </a:p>
          <a:p>
            <a:r>
              <a:rPr lang="en-US" baseline="0" dirty="0" smtClean="0"/>
              <a:t>There is a new capability that makes it easy if for example, you schedule a meeting with say 25 endpoints and only 20 of them connect, then you can re-invite all the ones that didn't connect with a single click. </a:t>
            </a:r>
          </a:p>
          <a:p>
            <a:endParaRPr lang="en-US" baseline="0" dirty="0" smtClean="0"/>
          </a:p>
          <a:p>
            <a:r>
              <a:rPr lang="en-US" baseline="0" dirty="0" smtClean="0"/>
              <a:t>And now there are also more details in the </a:t>
            </a:r>
            <a:r>
              <a:rPr lang="en-US" baseline="0" dirty="0" err="1" smtClean="0"/>
              <a:t>Scopia</a:t>
            </a:r>
            <a:r>
              <a:rPr lang="en-US" baseline="0" dirty="0" smtClean="0"/>
              <a:t> Management dashboard. </a:t>
            </a:r>
          </a:p>
        </p:txBody>
      </p:sp>
      <p:sp>
        <p:nvSpPr>
          <p:cNvPr id="4" name="Footer Placeholder 3"/>
          <p:cNvSpPr>
            <a:spLocks noGrp="1"/>
          </p:cNvSpPr>
          <p:nvPr>
            <p:ph type="ftr" sz="quarter" idx="10"/>
          </p:nvPr>
        </p:nvSpPr>
        <p:spPr/>
        <p:txBody>
          <a:bodyPr/>
          <a:lstStyle/>
          <a:p>
            <a:r>
              <a:rPr lang="en-CA" dirty="0" smtClean="0"/>
              <a:t>2010 Avaya Inc. All rights reserved.</a:t>
            </a:r>
            <a:endParaRPr lang="en-CA" dirty="0"/>
          </a:p>
        </p:txBody>
      </p:sp>
      <p:sp>
        <p:nvSpPr>
          <p:cNvPr id="5" name="Slide Number Placeholder 4"/>
          <p:cNvSpPr>
            <a:spLocks noGrp="1"/>
          </p:cNvSpPr>
          <p:nvPr>
            <p:ph type="sldNum" sz="quarter" idx="11"/>
          </p:nvPr>
        </p:nvSpPr>
        <p:spPr/>
        <p:txBody>
          <a:bodyPr/>
          <a:lstStyle/>
          <a:p>
            <a:fld id="{82055C8F-FCAF-4869-A556-FC5487211000}" type="slidenum">
              <a:rPr lang="en-CA" smtClean="0"/>
              <a:pPr/>
              <a:t>41</a:t>
            </a:fld>
            <a:endParaRPr lang="en-CA" dirty="0"/>
          </a:p>
        </p:txBody>
      </p:sp>
    </p:spTree>
    <p:extLst>
      <p:ext uri="{BB962C8B-B14F-4D97-AF65-F5344CB8AC3E}">
        <p14:creationId xmlns:p14="http://schemas.microsoft.com/office/powerpoint/2010/main" val="1715703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19125"/>
            <a:ext cx="4141787" cy="3106738"/>
          </a:xfrm>
        </p:spPr>
      </p:sp>
      <p:sp>
        <p:nvSpPr>
          <p:cNvPr id="3" name="Notes Placeholder 2"/>
          <p:cNvSpPr>
            <a:spLocks noGrp="1"/>
          </p:cNvSpPr>
          <p:nvPr>
            <p:ph type="body" idx="1"/>
          </p:nvPr>
        </p:nvSpPr>
        <p:spPr/>
        <p:txBody>
          <a:bodyPr/>
          <a:lstStyle/>
          <a:p>
            <a:r>
              <a:rPr lang="en-US" baseline="0" dirty="0" smtClean="0"/>
              <a:t>With the web-based scheduler of </a:t>
            </a:r>
            <a:r>
              <a:rPr lang="en-US" baseline="0" dirty="0" err="1" smtClean="0"/>
              <a:t>Scopia</a:t>
            </a:r>
            <a:r>
              <a:rPr lang="en-US" baseline="0" dirty="0" smtClean="0"/>
              <a:t> Management, we added a number of patterns to make scheduling recurring meetings easier – along with being able to handle exceptions to them.  </a:t>
            </a:r>
          </a:p>
        </p:txBody>
      </p:sp>
      <p:sp>
        <p:nvSpPr>
          <p:cNvPr id="4" name="Footer Placeholder 3"/>
          <p:cNvSpPr>
            <a:spLocks noGrp="1"/>
          </p:cNvSpPr>
          <p:nvPr>
            <p:ph type="ftr" sz="quarter" idx="10"/>
          </p:nvPr>
        </p:nvSpPr>
        <p:spPr/>
        <p:txBody>
          <a:bodyPr/>
          <a:lstStyle/>
          <a:p>
            <a:r>
              <a:rPr lang="en-CA" dirty="0" smtClean="0"/>
              <a:t>2010 Avaya Inc. All rights reserved.</a:t>
            </a:r>
            <a:endParaRPr lang="en-CA" dirty="0"/>
          </a:p>
        </p:txBody>
      </p:sp>
      <p:sp>
        <p:nvSpPr>
          <p:cNvPr id="5" name="Slide Number Placeholder 4"/>
          <p:cNvSpPr>
            <a:spLocks noGrp="1"/>
          </p:cNvSpPr>
          <p:nvPr>
            <p:ph type="sldNum" sz="quarter" idx="11"/>
          </p:nvPr>
        </p:nvSpPr>
        <p:spPr/>
        <p:txBody>
          <a:bodyPr/>
          <a:lstStyle/>
          <a:p>
            <a:fld id="{82055C8F-FCAF-4869-A556-FC5487211000}" type="slidenum">
              <a:rPr lang="en-CA" smtClean="0"/>
              <a:pPr/>
              <a:t>42</a:t>
            </a:fld>
            <a:endParaRPr lang="en-CA" dirty="0"/>
          </a:p>
        </p:txBody>
      </p:sp>
    </p:spTree>
    <p:extLst>
      <p:ext uri="{BB962C8B-B14F-4D97-AF65-F5344CB8AC3E}">
        <p14:creationId xmlns:p14="http://schemas.microsoft.com/office/powerpoint/2010/main" val="1970206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19125"/>
            <a:ext cx="4141787" cy="3106738"/>
          </a:xfrm>
        </p:spPr>
      </p:sp>
      <p:sp>
        <p:nvSpPr>
          <p:cNvPr id="3" name="Notes Placeholder 2"/>
          <p:cNvSpPr>
            <a:spLocks noGrp="1"/>
          </p:cNvSpPr>
          <p:nvPr>
            <p:ph type="body" idx="1"/>
          </p:nvPr>
        </p:nvSpPr>
        <p:spPr/>
        <p:txBody>
          <a:bodyPr/>
          <a:lstStyle/>
          <a:p>
            <a:r>
              <a:rPr lang="en-US" dirty="0" smtClean="0"/>
              <a:t>For</a:t>
            </a:r>
            <a:r>
              <a:rPr lang="en-US" baseline="0" dirty="0" smtClean="0"/>
              <a:t> those of you selling to service providers, multi-tenant or </a:t>
            </a:r>
            <a:r>
              <a:rPr lang="en-US" baseline="0" dirty="0" err="1" smtClean="0"/>
              <a:t>VaaS</a:t>
            </a:r>
            <a:r>
              <a:rPr lang="en-US" baseline="0" dirty="0" smtClean="0"/>
              <a:t> deployments, here are a few specific enhancements for reference that you may be interested in.  I’ll pause on this slide for a moment for you to check it out on your own.</a:t>
            </a:r>
            <a:endParaRPr lang="en-US" dirty="0"/>
          </a:p>
        </p:txBody>
      </p:sp>
      <p:sp>
        <p:nvSpPr>
          <p:cNvPr id="4" name="Footer Placeholder 3"/>
          <p:cNvSpPr>
            <a:spLocks noGrp="1"/>
          </p:cNvSpPr>
          <p:nvPr>
            <p:ph type="ftr" sz="quarter" idx="10"/>
          </p:nvPr>
        </p:nvSpPr>
        <p:spPr/>
        <p:txBody>
          <a:bodyPr/>
          <a:lstStyle/>
          <a:p>
            <a:r>
              <a:rPr lang="en-CA" dirty="0" smtClean="0"/>
              <a:t>2010 Avaya Inc. All rights reserved.</a:t>
            </a:r>
            <a:endParaRPr lang="en-CA" dirty="0"/>
          </a:p>
        </p:txBody>
      </p:sp>
      <p:sp>
        <p:nvSpPr>
          <p:cNvPr id="5" name="Slide Number Placeholder 4"/>
          <p:cNvSpPr>
            <a:spLocks noGrp="1"/>
          </p:cNvSpPr>
          <p:nvPr>
            <p:ph type="sldNum" sz="quarter" idx="11"/>
          </p:nvPr>
        </p:nvSpPr>
        <p:spPr/>
        <p:txBody>
          <a:bodyPr/>
          <a:lstStyle/>
          <a:p>
            <a:fld id="{82055C8F-FCAF-4869-A556-FC5487211000}" type="slidenum">
              <a:rPr lang="en-CA" smtClean="0"/>
              <a:pPr/>
              <a:t>43</a:t>
            </a:fld>
            <a:endParaRPr lang="en-CA" dirty="0"/>
          </a:p>
        </p:txBody>
      </p:sp>
    </p:spTree>
    <p:extLst>
      <p:ext uri="{BB962C8B-B14F-4D97-AF65-F5344CB8AC3E}">
        <p14:creationId xmlns:p14="http://schemas.microsoft.com/office/powerpoint/2010/main" val="1933006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dirty="0" smtClean="0"/>
              <a:t>The </a:t>
            </a:r>
            <a:r>
              <a:rPr lang="en-US" altLang="en-US" dirty="0" err="1" smtClean="0"/>
              <a:t>Scopia</a:t>
            </a:r>
            <a:r>
              <a:rPr lang="en-US" altLang="en-US" dirty="0" smtClean="0"/>
              <a:t> platform today uses H.239 which delivers</a:t>
            </a:r>
            <a:r>
              <a:rPr lang="en-US" altLang="en-US" baseline="0" dirty="0" smtClean="0"/>
              <a:t> </a:t>
            </a:r>
            <a:r>
              <a:rPr lang="en-US" altLang="en-US" dirty="0" smtClean="0"/>
              <a:t>complete room system interoperability for data collaboration;</a:t>
            </a:r>
            <a:r>
              <a:rPr lang="en-US" altLang="en-US" baseline="0" dirty="0" smtClean="0"/>
              <a:t> but we</a:t>
            </a:r>
            <a:r>
              <a:rPr lang="en-US" altLang="en-US" dirty="0" smtClean="0"/>
              <a:t> have pushed those capabilities</a:t>
            </a:r>
            <a:r>
              <a:rPr lang="en-US" altLang="en-US" baseline="0" dirty="0" smtClean="0"/>
              <a:t> to</a:t>
            </a:r>
            <a:r>
              <a:rPr lang="en-US" altLang="en-US" dirty="0" smtClean="0"/>
              <a:t> the limit and are introducing new advanced web</a:t>
            </a:r>
            <a:r>
              <a:rPr lang="en-US" altLang="en-US" baseline="0" dirty="0" smtClean="0"/>
              <a:t> </a:t>
            </a:r>
            <a:r>
              <a:rPr lang="en-US" altLang="en-US" dirty="0" smtClean="0"/>
              <a:t>collaboration features</a:t>
            </a:r>
            <a:r>
              <a:rPr lang="en-US" altLang="en-US" baseline="0" dirty="0" smtClean="0"/>
              <a:t> with version 8.3 feature pack 2.</a:t>
            </a:r>
            <a:endParaRPr lang="en-US" dirty="0" smtClean="0"/>
          </a:p>
        </p:txBody>
      </p:sp>
      <p:sp>
        <p:nvSpPr>
          <p:cNvPr id="389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B1181F-0E5F-4448-BF4C-BD3BD52F0BDB}" type="slidenum">
              <a:rPr lang="en-US" smtClean="0"/>
              <a:pPr fontAlgn="base">
                <a:spcBef>
                  <a:spcPct val="0"/>
                </a:spcBef>
                <a:spcAft>
                  <a:spcPct val="0"/>
                </a:spcAft>
                <a:defRPr/>
              </a:pPr>
              <a:t>44</a:t>
            </a:fld>
            <a:endParaRPr lang="en-US" smtClean="0"/>
          </a:p>
        </p:txBody>
      </p:sp>
    </p:spTree>
    <p:extLst>
      <p:ext uri="{BB962C8B-B14F-4D97-AF65-F5344CB8AC3E}">
        <p14:creationId xmlns:p14="http://schemas.microsoft.com/office/powerpoint/2010/main" val="7775436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We've taken the dual stream</a:t>
            </a:r>
            <a:r>
              <a:rPr lang="en-US" baseline="0" dirty="0" smtClean="0"/>
              <a:t> video conferencing approach to content sharing as far as we can go – including capabilities such as slider where you can go back and review previously presented content on the fly without interrupting the meeting flow.  Now users will have a much richer collaboration tool set than with video-centric H.239 / BFCP content sharing capabilities.  </a:t>
            </a:r>
          </a:p>
          <a:p>
            <a:endParaRPr lang="en-US" baseline="0" dirty="0" smtClean="0"/>
          </a:p>
          <a:p>
            <a:r>
              <a:rPr lang="en-US" dirty="0" smtClean="0"/>
              <a:t>We will be offering</a:t>
            </a:r>
            <a:r>
              <a:rPr lang="en-US" baseline="0" dirty="0" smtClean="0"/>
              <a:t> </a:t>
            </a:r>
            <a:r>
              <a:rPr lang="en-US" dirty="0" smtClean="0"/>
              <a:t>the rich web/data</a:t>
            </a:r>
            <a:r>
              <a:rPr lang="en-US" baseline="0" dirty="0" smtClean="0"/>
              <a:t> </a:t>
            </a:r>
            <a:r>
              <a:rPr lang="en-US" dirty="0" smtClean="0"/>
              <a:t>collaboration experience</a:t>
            </a:r>
            <a:r>
              <a:rPr lang="en-US" baseline="0" dirty="0" smtClean="0"/>
              <a:t> from our AAC solution within the </a:t>
            </a:r>
            <a:r>
              <a:rPr lang="en-US" baseline="0" dirty="0" err="1" smtClean="0"/>
              <a:t>Scopia</a:t>
            </a:r>
            <a:r>
              <a:rPr lang="en-US" baseline="0" dirty="0" smtClean="0"/>
              <a:t> solution.  Features will include white boarding, application sharing, you can choose which screen to share with multiple monitors – which is becoming more prevalent with users docking their PC tablets and </a:t>
            </a:r>
            <a:r>
              <a:rPr lang="en-US" baseline="0" dirty="0" err="1" smtClean="0"/>
              <a:t>ultrabooks</a:t>
            </a:r>
            <a:r>
              <a:rPr lang="en-US" baseline="0" dirty="0" smtClean="0"/>
              <a:t> and using both displays.  Also, this enables remote desktop control – where a user sharing their desktop can also share their keyboard &amp; mouse with one other meeting participant.</a:t>
            </a:r>
          </a:p>
          <a:p>
            <a:endParaRPr lang="en-US" baseline="0" dirty="0" smtClean="0"/>
          </a:p>
          <a:p>
            <a:r>
              <a:rPr lang="en-US" baseline="0" dirty="0" smtClean="0"/>
              <a:t>We can’t forget all the H.323 and SIP systems, and one of the key developments data collaboration gateway functionality for room system interoperability.</a:t>
            </a:r>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45</a:t>
            </a:fld>
            <a:endParaRPr lang="en-US"/>
          </a:p>
        </p:txBody>
      </p:sp>
    </p:spTree>
    <p:extLst>
      <p:ext uri="{BB962C8B-B14F-4D97-AF65-F5344CB8AC3E}">
        <p14:creationId xmlns:p14="http://schemas.microsoft.com/office/powerpoint/2010/main" val="128578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new web collaboration is delivered as an</a:t>
            </a:r>
            <a:r>
              <a:rPr lang="en-US" baseline="0" dirty="0" smtClean="0"/>
              <a:t> appliance for installation simplicity.  </a:t>
            </a:r>
            <a:endParaRPr lang="en-US" dirty="0" smtClean="0"/>
          </a:p>
          <a:p>
            <a:endParaRPr lang="en-US" dirty="0" smtClean="0"/>
          </a:p>
          <a:p>
            <a:r>
              <a:rPr lang="en-US" dirty="0" smtClean="0"/>
              <a:t>Pricing and ordering is simple.  </a:t>
            </a:r>
          </a:p>
          <a:p>
            <a:endParaRPr lang="en-US" dirty="0" smtClean="0"/>
          </a:p>
          <a:p>
            <a:r>
              <a:rPr lang="en-US" dirty="0" smtClean="0"/>
              <a:t>First you order the hardware appliance, and then you select the</a:t>
            </a:r>
            <a:r>
              <a:rPr lang="en-US" baseline="0" dirty="0" smtClean="0"/>
              <a:t> server license. In most countries you will select the standard server license.  In countries where shipping encryption is restricted, you order the NE or non-encrypted version.  Each MCU in the deployment where this new capability will be available requires a server and associated license.  </a:t>
            </a:r>
            <a:endParaRPr lang="en-US" dirty="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46</a:t>
            </a:fld>
            <a:endParaRPr lang="en-US"/>
          </a:p>
        </p:txBody>
      </p:sp>
    </p:spTree>
    <p:extLst>
      <p:ext uri="{BB962C8B-B14F-4D97-AF65-F5344CB8AC3E}">
        <p14:creationId xmlns:p14="http://schemas.microsoft.com/office/powerpoint/2010/main" val="30174473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details on the new</a:t>
            </a:r>
            <a:r>
              <a:rPr lang="en-US" baseline="0" dirty="0" smtClean="0"/>
              <a:t> web collaboration features:</a:t>
            </a:r>
          </a:p>
          <a:p>
            <a:endParaRPr lang="en-US" baseline="0" dirty="0" smtClean="0"/>
          </a:p>
          <a:p>
            <a:pPr marL="171450" indent="-171450">
              <a:buFontTx/>
              <a:buChar char="-"/>
            </a:pPr>
            <a:r>
              <a:rPr lang="en-US" baseline="0" dirty="0" smtClean="0"/>
              <a:t>It will be supported by </a:t>
            </a:r>
            <a:r>
              <a:rPr lang="en-US" baseline="0" dirty="0" err="1" smtClean="0"/>
              <a:t>Scopia</a:t>
            </a:r>
            <a:r>
              <a:rPr lang="en-US" baseline="0" dirty="0" smtClean="0"/>
              <a:t> Desktop and users will download and install the new Web Collaboration plug-in.  </a:t>
            </a:r>
          </a:p>
          <a:p>
            <a:pPr marL="171450" indent="-171450">
              <a:buFontTx/>
              <a:buChar char="-"/>
            </a:pPr>
            <a:r>
              <a:rPr lang="en-US" baseline="0" dirty="0" smtClean="0"/>
              <a:t>For this release, </a:t>
            </a:r>
            <a:r>
              <a:rPr lang="en-US" baseline="0" dirty="0" err="1" smtClean="0"/>
              <a:t>Scopia</a:t>
            </a:r>
            <a:r>
              <a:rPr lang="en-US" baseline="0" dirty="0" smtClean="0"/>
              <a:t> Mobile users will experience collaboration as they do today.  </a:t>
            </a:r>
          </a:p>
          <a:p>
            <a:pPr marL="171450" indent="-171450">
              <a:buFontTx/>
              <a:buChar char="-"/>
            </a:pPr>
            <a:r>
              <a:rPr lang="en-US" baseline="0" dirty="0" smtClean="0"/>
              <a:t>Very important for interoperability is that the Web Collaboration server will transcode to and from H.239 and BFCP for H.323 and SIP endpoints.  </a:t>
            </a:r>
          </a:p>
          <a:p>
            <a:pPr marL="171450" indent="-171450">
              <a:buFontTx/>
              <a:buChar char="-"/>
            </a:pPr>
            <a:r>
              <a:rPr lang="en-US" baseline="0" dirty="0" smtClean="0"/>
              <a:t>If the new web collaboration is turned off or not available, today's standard H.239 presentation mode will be used.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47</a:t>
            </a:fld>
            <a:endParaRPr lang="en-US"/>
          </a:p>
        </p:txBody>
      </p:sp>
    </p:spTree>
    <p:extLst>
      <p:ext uri="{BB962C8B-B14F-4D97-AF65-F5344CB8AC3E}">
        <p14:creationId xmlns:p14="http://schemas.microsoft.com/office/powerpoint/2010/main" val="19103947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0013" y="619125"/>
            <a:ext cx="4141787" cy="3106738"/>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And</a:t>
            </a:r>
            <a:r>
              <a:rPr lang="en-US" baseline="0" dirty="0" smtClean="0"/>
              <a:t> the last enhancement we'll talk about today is that we </a:t>
            </a:r>
            <a:r>
              <a:rPr lang="en-US" dirty="0" smtClean="0"/>
              <a:t>plan</a:t>
            </a:r>
            <a:r>
              <a:rPr lang="en-US" baseline="0" dirty="0" smtClean="0"/>
              <a:t> </a:t>
            </a:r>
            <a:r>
              <a:rPr lang="en-US" dirty="0" smtClean="0"/>
              <a:t>to provide a unified</a:t>
            </a:r>
            <a:r>
              <a:rPr lang="en-US" baseline="0" dirty="0" smtClean="0"/>
              <a:t> look and feel to the user experience across all the Avaya offerings and </a:t>
            </a:r>
            <a:r>
              <a:rPr lang="en-US" baseline="0" dirty="0" err="1" smtClean="0"/>
              <a:t>Scopia</a:t>
            </a:r>
            <a:r>
              <a:rPr lang="en-US" baseline="0" dirty="0" smtClean="0"/>
              <a:t> Desktop and Mobile will adopt that experience also. With a clean gallery layout it will have the same look and feel as other Avaya solutions including Avaya Aura Conferencing.</a:t>
            </a:r>
          </a:p>
          <a:p>
            <a:endParaRPr lang="en-US" dirty="0"/>
          </a:p>
        </p:txBody>
      </p:sp>
      <p:sp>
        <p:nvSpPr>
          <p:cNvPr id="4" name="Footer Placeholder 3"/>
          <p:cNvSpPr>
            <a:spLocks noGrp="1"/>
          </p:cNvSpPr>
          <p:nvPr>
            <p:ph type="ftr" sz="quarter" idx="10"/>
          </p:nvPr>
        </p:nvSpPr>
        <p:spPr/>
        <p:txBody>
          <a:bodyPr/>
          <a:lstStyle/>
          <a:p>
            <a:r>
              <a:rPr lang="en-CA" dirty="0" smtClean="0"/>
              <a:t>2010 Avaya Inc. All rights reserved.</a:t>
            </a:r>
            <a:endParaRPr lang="en-CA" dirty="0"/>
          </a:p>
        </p:txBody>
      </p:sp>
      <p:sp>
        <p:nvSpPr>
          <p:cNvPr id="5" name="Slide Number Placeholder 4"/>
          <p:cNvSpPr>
            <a:spLocks noGrp="1"/>
          </p:cNvSpPr>
          <p:nvPr>
            <p:ph type="sldNum" sz="quarter" idx="11"/>
          </p:nvPr>
        </p:nvSpPr>
        <p:spPr/>
        <p:txBody>
          <a:bodyPr/>
          <a:lstStyle/>
          <a:p>
            <a:fld id="{82055C8F-FCAF-4869-A556-FC5487211000}" type="slidenum">
              <a:rPr lang="en-CA" smtClean="0"/>
              <a:pPr/>
              <a:t>48</a:t>
            </a:fld>
            <a:endParaRPr lang="en-CA" dirty="0"/>
          </a:p>
        </p:txBody>
      </p:sp>
    </p:spTree>
    <p:extLst>
      <p:ext uri="{BB962C8B-B14F-4D97-AF65-F5344CB8AC3E}">
        <p14:creationId xmlns:p14="http://schemas.microsoft.com/office/powerpoint/2010/main" val="26163616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2"/>
          <p:cNvSpPr>
            <a:spLocks noGrp="1" noRot="1" noChangeAspect="1" noChangeArrowheads="1" noTextEdit="1"/>
          </p:cNvSpPr>
          <p:nvPr>
            <p:ph type="sldImg"/>
          </p:nvPr>
        </p:nvSpPr>
        <p:spPr>
          <a:xfrm>
            <a:off x="874713" y="714375"/>
            <a:ext cx="3611562" cy="2708275"/>
          </a:xfrm>
          <a:ln/>
        </p:spPr>
      </p:sp>
      <p:sp>
        <p:nvSpPr>
          <p:cNvPr id="20487" name="Rectangle 3"/>
          <p:cNvSpPr>
            <a:spLocks noGrp="1" noChangeArrowheads="1"/>
          </p:cNvSpPr>
          <p:nvPr>
            <p:ph type="body" idx="1"/>
          </p:nvPr>
        </p:nvSpPr>
        <p:spPr>
          <a:xfrm>
            <a:off x="766142" y="3717856"/>
            <a:ext cx="6216990" cy="5183464"/>
          </a:xfrm>
          <a:noFill/>
          <a:ln/>
        </p:spPr>
        <p:txBody>
          <a:bodyPr lIns="0" tIns="0" rIns="0" bIns="0">
            <a:normAutofit fontScale="92500" lnSpcReduction="20000"/>
          </a:bodyPr>
          <a:lstStyle/>
          <a:p>
            <a:r>
              <a:rPr lang="en-US" b="0" dirty="0" smtClean="0"/>
              <a:t>Lets</a:t>
            </a:r>
            <a:r>
              <a:rPr lang="en-US" b="0" baseline="0" dirty="0" smtClean="0"/>
              <a:t> close with a review of the</a:t>
            </a:r>
            <a:r>
              <a:rPr lang="en-US" b="0" dirty="0" smtClean="0"/>
              <a:t> details on Scopia V8.3 Feature Pack 2.</a:t>
            </a:r>
          </a:p>
          <a:p>
            <a:endParaRPr lang="en-US" b="0" dirty="0" smtClean="0"/>
          </a:p>
          <a:p>
            <a:r>
              <a:rPr lang="en-US" b="0" dirty="0" smtClean="0"/>
              <a:t>Avaya’s</a:t>
            </a:r>
            <a:r>
              <a:rPr lang="en-US" b="0" baseline="0" dirty="0" smtClean="0"/>
              <a:t> video conferencing room system portfolio expands with 2 additional endpoints – the </a:t>
            </a:r>
            <a:r>
              <a:rPr lang="en-US" b="0" baseline="0" dirty="0" err="1" smtClean="0"/>
              <a:t>Scopia</a:t>
            </a:r>
            <a:r>
              <a:rPr lang="en-US" b="0" baseline="0" dirty="0" smtClean="0"/>
              <a:t> XT4300 and the </a:t>
            </a:r>
            <a:r>
              <a:rPr lang="en-US" b="0" baseline="0" dirty="0" err="1" smtClean="0"/>
              <a:t>Scopia</a:t>
            </a:r>
            <a:r>
              <a:rPr lang="en-US" b="0" baseline="0" dirty="0" smtClean="0"/>
              <a:t> XT7100.</a:t>
            </a:r>
          </a:p>
          <a:p>
            <a:endParaRPr lang="en-US" b="0" baseline="0" dirty="0" smtClean="0"/>
          </a:p>
          <a:p>
            <a:r>
              <a:rPr lang="en-US" b="1" baseline="0" dirty="0" smtClean="0"/>
              <a:t>The XT4300 </a:t>
            </a:r>
            <a:r>
              <a:rPr lang="en-US" b="0" baseline="0" dirty="0" smtClean="0"/>
              <a:t>is a mid-range system positioned between the current XT4200 and XT5000 and makes high quality dual HD 1080p60 available to more users, in more rooms, with lower budgets.</a:t>
            </a:r>
          </a:p>
          <a:p>
            <a:endParaRPr lang="en-US" b="0" baseline="0" dirty="0" smtClean="0"/>
          </a:p>
          <a:p>
            <a:r>
              <a:rPr lang="en-US" b="0" baseline="0" dirty="0" smtClean="0"/>
              <a:t>The XT7100, Avaya’s new flagship room system, is one of the industry’s first endpoints with H.265 video, delivering the same performance as H.264 High Profile, but with up to a 50% bandwidth reduction – providing a significantly lower impact on the network for lower operating costs</a:t>
            </a:r>
            <a:r>
              <a:rPr lang="en-US" sz="1600" b="0" dirty="0" smtClean="0"/>
              <a:t>.</a:t>
            </a:r>
          </a:p>
          <a:p>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For Increased Quality, Scopia Desktop moves up from 720p to 1080p which provides room system like video quality to PCs and Macs..</a:t>
            </a:r>
          </a:p>
          <a:p>
            <a:endParaRPr lang="en-US" b="0" baseline="0" dirty="0" smtClean="0"/>
          </a:p>
          <a:p>
            <a:pPr marL="0" indent="0">
              <a:buFontTx/>
              <a:buNone/>
            </a:pPr>
            <a:r>
              <a:rPr lang="en-US" b="0" baseline="0" dirty="0" smtClean="0"/>
              <a:t>Our new streaming and recording solution offers highly scalable streaming, support for common media formats making recordings incredibly portable, along with YouTube like accessibility.</a:t>
            </a:r>
          </a:p>
          <a:p>
            <a:pPr marL="0" indent="0">
              <a:buFontTx/>
              <a:buNone/>
            </a:pPr>
            <a:endParaRPr lang="en-US"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smtClean="0"/>
              <a:t>Users can now </a:t>
            </a:r>
            <a:r>
              <a:rPr lang="en-US" b="0" baseline="0" dirty="0" smtClean="0"/>
              <a:t>wirelessly share content from their laptops to video conferencing room systems – making it really convenient to present;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baseline="0" dirty="0" smtClean="0"/>
              <a:t>and mobile users can start their meetings on the go – and continue them on a room system without skipping a beta with Mobile Meeting Continuity.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0"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0" baseline="0" dirty="0" smtClean="0"/>
              <a:t>And we are quickly moving along the path of combining the best of </a:t>
            </a:r>
            <a:r>
              <a:rPr lang="en-US" sz="1600" b="0" baseline="0" dirty="0" err="1" smtClean="0"/>
              <a:t>Scopia</a:t>
            </a:r>
            <a:r>
              <a:rPr lang="en-US" sz="1600" b="0" baseline="0" dirty="0" smtClean="0"/>
              <a:t> with the best of Avaya Aura Conferencing bringing a much richer set of web collaboration tools beyond video-centric screen sharing with H.239</a:t>
            </a:r>
            <a:endParaRPr lang="en-US" b="0" baseline="0" dirty="0" smtClean="0"/>
          </a:p>
          <a:p>
            <a:endParaRPr lang="en-US" b="0" dirty="0" smtClean="0"/>
          </a:p>
          <a:p>
            <a:r>
              <a:rPr lang="en-US" b="0" dirty="0" smtClean="0"/>
              <a:t>So</a:t>
            </a:r>
            <a:r>
              <a:rPr lang="en-US" b="0" baseline="0" dirty="0" smtClean="0"/>
              <a:t> with </a:t>
            </a:r>
            <a:r>
              <a:rPr lang="en-US" b="0" baseline="0" dirty="0" err="1" smtClean="0"/>
              <a:t>Scopia</a:t>
            </a:r>
            <a:r>
              <a:rPr lang="en-US" b="0" baseline="0" dirty="0" smtClean="0"/>
              <a:t> video, we have a very attractive package of enhanced capabilities coming in the next few months.  </a:t>
            </a:r>
            <a:endParaRPr lang="en-US" b="0" dirty="0" smtClean="0"/>
          </a:p>
        </p:txBody>
      </p:sp>
    </p:spTree>
    <p:extLst>
      <p:ext uri="{BB962C8B-B14F-4D97-AF65-F5344CB8AC3E}">
        <p14:creationId xmlns:p14="http://schemas.microsoft.com/office/powerpoint/2010/main" val="88614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0213" y="449263"/>
            <a:ext cx="3005137" cy="22542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t>As you are likely aware, there is dramatic growth of desktop and mobile conferencing (I even skipped that slide), but its important to note that the conference room systems market is not going away.  There is a still the need for high quality room system solutions with great audio capability and enhanced optics to support the needs of a conference room environment.  In fact the unit sales of room systems is growing.  Just last quarter unit sales of room systems hit an all time quarterly high at over 100K units.  But clearly the other trend is a reduction of ASPs (average selling price) with systems becoming less expensive.  </a:t>
            </a:r>
          </a:p>
          <a:p>
            <a:r>
              <a:rPr lang="en-US" baseline="0" dirty="0" smtClean="0"/>
              <a:t>.  </a:t>
            </a:r>
          </a:p>
        </p:txBody>
      </p:sp>
    </p:spTree>
    <p:extLst>
      <p:ext uri="{BB962C8B-B14F-4D97-AF65-F5344CB8AC3E}">
        <p14:creationId xmlns:p14="http://schemas.microsoft.com/office/powerpoint/2010/main" val="479984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In April, we will be offering the new </a:t>
            </a:r>
            <a:r>
              <a:rPr lang="en-US" altLang="en-US" dirty="0" err="1" smtClean="0"/>
              <a:t>Scopia</a:t>
            </a:r>
            <a:r>
              <a:rPr lang="en-US" altLang="en-US" dirty="0" smtClean="0"/>
              <a:t> XT4300.  Very competitively priced it’s designed for the needs of small and mid-size conference rooms with 5x optical</a:t>
            </a:r>
            <a:r>
              <a:rPr lang="en-US" altLang="en-US" baseline="0" dirty="0" smtClean="0"/>
              <a:t> zoom camera and an optional 3x digital zoom booster.  It will support dual</a:t>
            </a:r>
            <a:r>
              <a:rPr lang="en-US" altLang="en-US" dirty="0" smtClean="0"/>
              <a:t> 1080p 60 frames per second channels for both the video meeting in addition</a:t>
            </a:r>
            <a:r>
              <a:rPr lang="en-US" altLang="en-US" baseline="0" dirty="0" smtClean="0"/>
              <a:t> to shared content.  The 4300 offers both </a:t>
            </a:r>
            <a:r>
              <a:rPr lang="en-US" altLang="en-US" dirty="0" smtClean="0"/>
              <a:t>H.264 High Profile and H.264</a:t>
            </a:r>
            <a:r>
              <a:rPr lang="en-US" altLang="en-US" baseline="0" dirty="0" smtClean="0"/>
              <a:t> </a:t>
            </a:r>
            <a:r>
              <a:rPr lang="en-US" altLang="en-US" dirty="0" smtClean="0"/>
              <a:t>Scalable Video Coding.</a:t>
            </a:r>
            <a:r>
              <a:rPr lang="en-US" altLang="en-US" baseline="0" dirty="0" smtClean="0"/>
              <a:t>  High Profile</a:t>
            </a:r>
            <a:r>
              <a:rPr lang="en-US" altLang="en-US" dirty="0" smtClean="0"/>
              <a:t> for bandwidth efficiency and SVC for error resiliency.  The system will support a new wireless presentation feature that we’ll talk about</a:t>
            </a:r>
            <a:r>
              <a:rPr lang="en-US" altLang="en-US" baseline="0" dirty="0" smtClean="0"/>
              <a:t> in a minute.  Options include the </a:t>
            </a:r>
            <a:r>
              <a:rPr lang="en-US" altLang="en-US" dirty="0" smtClean="0"/>
              <a:t>capability to support 2 displays, a</a:t>
            </a:r>
            <a:r>
              <a:rPr lang="en-US" altLang="en-US" baseline="0" dirty="0" smtClean="0"/>
              <a:t> </a:t>
            </a:r>
            <a:r>
              <a:rPr lang="en-US" altLang="en-US" dirty="0" smtClean="0"/>
              <a:t>4 port embedded MCU along with the highly popular</a:t>
            </a:r>
            <a:r>
              <a:rPr lang="en-US" altLang="en-US" baseline="0" dirty="0" smtClean="0"/>
              <a:t> </a:t>
            </a:r>
            <a:r>
              <a:rPr lang="en-US" altLang="en-US" dirty="0" smtClean="0"/>
              <a:t>option enabling </a:t>
            </a:r>
            <a:r>
              <a:rPr lang="en-US" altLang="en-US" dirty="0" err="1" smtClean="0"/>
              <a:t>Scopia</a:t>
            </a:r>
            <a:r>
              <a:rPr lang="en-US" altLang="en-US" dirty="0" smtClean="0"/>
              <a:t> Desktop and Mobile users to connect to the embedded MCU.  A very powerful system for a very affordable price of $5,500 APL.</a:t>
            </a:r>
          </a:p>
          <a:p>
            <a:endParaRPr lang="en-US" altLang="en-US" dirty="0" smtClean="0"/>
          </a:p>
          <a:p>
            <a:r>
              <a:rPr lang="en-US" altLang="en-US" dirty="0" smtClean="0"/>
              <a:t>MCU 4:</a:t>
            </a:r>
            <a:r>
              <a:rPr lang="en-US" altLang="en-US" baseline="0" dirty="0" smtClean="0"/>
              <a:t> $5,620</a:t>
            </a:r>
          </a:p>
          <a:p>
            <a:r>
              <a:rPr lang="en-US" altLang="en-US" baseline="0" dirty="0" smtClean="0"/>
              <a:t>SMB 4: $9,165</a:t>
            </a:r>
          </a:p>
          <a:p>
            <a:r>
              <a:rPr lang="en-US" altLang="en-US" baseline="0" dirty="0" smtClean="0"/>
              <a:t>Dual Display: $3,000</a:t>
            </a:r>
          </a:p>
          <a:p>
            <a:endParaRPr lang="en-US" altLang="en-US" dirty="0" smtClean="0"/>
          </a:p>
        </p:txBody>
      </p:sp>
      <p:sp>
        <p:nvSpPr>
          <p:cNvPr id="4" name="Slide Number Placeholder 3"/>
          <p:cNvSpPr>
            <a:spLocks noGrp="1"/>
          </p:cNvSpPr>
          <p:nvPr>
            <p:ph type="sldNum" sz="quarter" idx="5"/>
          </p:nvPr>
        </p:nvSpPr>
        <p:spPr/>
        <p:txBody>
          <a:bodyPr/>
          <a:lstStyle/>
          <a:p>
            <a:pPr>
              <a:defRPr/>
            </a:pPr>
            <a:fld id="{6562ECE9-5499-4350-91C2-80AE65E799E9}" type="slidenum">
              <a:rPr lang="en-US" smtClean="0"/>
              <a:pPr>
                <a:defRPr/>
              </a:pPr>
              <a:t>6</a:t>
            </a:fld>
            <a:endParaRPr lang="en-US"/>
          </a:p>
        </p:txBody>
      </p:sp>
    </p:spTree>
    <p:extLst>
      <p:ext uri="{BB962C8B-B14F-4D97-AF65-F5344CB8AC3E}">
        <p14:creationId xmlns:p14="http://schemas.microsoft.com/office/powerpoint/2010/main" val="2351380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Getting</a:t>
            </a:r>
            <a:r>
              <a:rPr lang="en-US" baseline="0" dirty="0" smtClean="0"/>
              <a:t> to the details of the XT4300, the base system includes:</a:t>
            </a:r>
          </a:p>
          <a:p>
            <a:endParaRPr lang="en-US" baseline="0" dirty="0" smtClean="0"/>
          </a:p>
          <a:p>
            <a:pPr marL="171450" indent="-171450">
              <a:buFontTx/>
              <a:buChar char="-"/>
            </a:pPr>
            <a:r>
              <a:rPr lang="en-US" baseline="0" dirty="0" smtClean="0"/>
              <a:t>The codec and basic cables</a:t>
            </a:r>
          </a:p>
          <a:p>
            <a:pPr marL="171450" indent="-171450">
              <a:buFontTx/>
              <a:buChar char="-"/>
            </a:pPr>
            <a:r>
              <a:rPr lang="en-US" baseline="0" dirty="0" smtClean="0"/>
              <a:t>1080p 60 camera with cable</a:t>
            </a:r>
          </a:p>
          <a:p>
            <a:pPr marL="171450" indent="-171450">
              <a:buFontTx/>
              <a:buChar char="-"/>
            </a:pPr>
            <a:r>
              <a:rPr lang="en-US" baseline="0" dirty="0" smtClean="0"/>
              <a:t>1-way microphone pod with cable</a:t>
            </a:r>
          </a:p>
          <a:p>
            <a:pPr marL="171450" indent="-171450">
              <a:buFontTx/>
              <a:buChar char="-"/>
            </a:pPr>
            <a:r>
              <a:rPr lang="en-US" baseline="0" dirty="0" smtClean="0"/>
              <a:t>And the new, simplified remote control</a:t>
            </a:r>
          </a:p>
          <a:p>
            <a:pPr marL="171450" indent="-171450">
              <a:buFontTx/>
              <a:buChar char="-"/>
            </a:pPr>
            <a:endParaRPr lang="en-US" baseline="0" dirty="0" smtClean="0"/>
          </a:p>
          <a:p>
            <a:pPr marL="0" indent="0">
              <a:buFontTx/>
              <a:buNone/>
            </a:pPr>
            <a:r>
              <a:rPr lang="en-US" baseline="0" dirty="0" smtClean="0"/>
              <a:t>Specifications was we said in the previous slide:</a:t>
            </a:r>
          </a:p>
          <a:p>
            <a:pPr marL="0" indent="0">
              <a:buFontTx/>
              <a:buNone/>
            </a:pPr>
            <a:endParaRPr lang="en-US" baseline="0" dirty="0" smtClean="0"/>
          </a:p>
          <a:p>
            <a:pPr marL="171450" indent="-171450">
              <a:buFontTx/>
              <a:buChar char="-"/>
            </a:pPr>
            <a:r>
              <a:rPr lang="en-US" baseline="0" dirty="0" smtClean="0"/>
              <a:t>Dual 1080p60 video resolution for the video meeting and content</a:t>
            </a:r>
          </a:p>
          <a:p>
            <a:pPr marL="171450" indent="-171450">
              <a:buFontTx/>
              <a:buChar char="-"/>
            </a:pPr>
            <a:r>
              <a:rPr lang="en-US" baseline="0" dirty="0" smtClean="0"/>
              <a:t>H.264 High Profile for lower bandwidth utilization and SVC for network error resiliency</a:t>
            </a:r>
          </a:p>
          <a:p>
            <a:pPr marL="171450" indent="-171450">
              <a:buFontTx/>
              <a:buChar char="-"/>
            </a:pPr>
            <a:r>
              <a:rPr lang="en-US" baseline="0" dirty="0" smtClean="0"/>
              <a:t>5x optical zoom on the camera, with 3x digital zoom available as an option</a:t>
            </a:r>
          </a:p>
          <a:p>
            <a:pPr marL="171450" indent="-171450">
              <a:buFontTx/>
              <a:buChar char="-"/>
            </a:pPr>
            <a:r>
              <a:rPr lang="en-US" baseline="0" dirty="0" smtClean="0"/>
              <a:t>Optional embedded multi-party conferencing for up to 4 participants along with the addition option of support for </a:t>
            </a:r>
            <a:r>
              <a:rPr lang="en-US" baseline="0" dirty="0" err="1" smtClean="0"/>
              <a:t>Scopia</a:t>
            </a:r>
            <a:r>
              <a:rPr lang="en-US" baseline="0" dirty="0" smtClean="0"/>
              <a:t> Desktop and Mobile clients</a:t>
            </a:r>
          </a:p>
          <a:p>
            <a:pPr marL="171450" indent="-171450">
              <a:buFontTx/>
              <a:buChar char="-"/>
            </a:pPr>
            <a:r>
              <a:rPr lang="en-US" baseline="0" dirty="0" smtClean="0"/>
              <a:t>The base system supports a single display, with the 2</a:t>
            </a:r>
            <a:r>
              <a:rPr lang="en-US" baseline="30000" dirty="0" smtClean="0"/>
              <a:t>nd</a:t>
            </a:r>
            <a:r>
              <a:rPr lang="en-US" baseline="0" dirty="0" smtClean="0"/>
              <a:t> display optional</a:t>
            </a:r>
          </a:p>
          <a:p>
            <a:pPr marL="171450" indent="-171450">
              <a:buFontTx/>
              <a:buChar char="-"/>
            </a:pPr>
            <a:endParaRPr lang="en-US" baseline="0" dirty="0" smtClean="0"/>
          </a:p>
          <a:p>
            <a:pPr marL="171450" indent="-171450">
              <a:buFontTx/>
              <a:buChar char="-"/>
            </a:pPr>
            <a:r>
              <a:rPr lang="en-US" baseline="0" dirty="0" smtClean="0"/>
              <a:t>For wall mounting, there are brackets available for the camera, codec chassis, along with an optional cable kit.</a:t>
            </a:r>
          </a:p>
          <a:p>
            <a:pPr marL="171450" indent="-171450">
              <a:buFontTx/>
              <a:buChar char="-"/>
            </a:pPr>
            <a:endParaRPr lang="en-US" baseline="0" dirty="0" smtClean="0"/>
          </a:p>
          <a:p>
            <a:pPr marL="171450" indent="-171450">
              <a:buFontTx/>
              <a:buChar char="-"/>
            </a:pPr>
            <a:r>
              <a:rPr lang="en-US" sz="1100" kern="1200" dirty="0" smtClean="0">
                <a:solidFill>
                  <a:schemeClr val="tx1"/>
                </a:solidFill>
                <a:effectLst/>
                <a:latin typeface="+mn-lt"/>
                <a:ea typeface="+mn-ea"/>
                <a:cs typeface="+mn-cs"/>
              </a:rPr>
              <a:t>The cable kit is</a:t>
            </a:r>
            <a:r>
              <a:rPr lang="en-US" sz="1100" kern="1200" baseline="0" dirty="0" smtClean="0">
                <a:solidFill>
                  <a:schemeClr val="tx1"/>
                </a:solidFill>
                <a:effectLst/>
                <a:latin typeface="+mn-lt"/>
                <a:ea typeface="+mn-ea"/>
                <a:cs typeface="+mn-cs"/>
              </a:rPr>
              <a:t> designed for a system integrator </a:t>
            </a:r>
            <a:r>
              <a:rPr lang="en-US" sz="1100" kern="1200" dirty="0" smtClean="0">
                <a:solidFill>
                  <a:schemeClr val="tx1"/>
                </a:solidFill>
                <a:effectLst/>
                <a:latin typeface="+mn-lt"/>
                <a:ea typeface="+mn-ea"/>
                <a:cs typeface="+mn-cs"/>
              </a:rPr>
              <a:t>and includes useful components to place the microphone and camera at a longer distance from the codec, add a second camera, connect a PC, add audio peripherals,</a:t>
            </a:r>
            <a:r>
              <a:rPr lang="en-US" sz="1100" kern="1200" baseline="0" dirty="0" smtClean="0">
                <a:solidFill>
                  <a:schemeClr val="tx1"/>
                </a:solidFill>
                <a:effectLst/>
                <a:latin typeface="+mn-lt"/>
                <a:ea typeface="+mn-ea"/>
                <a:cs typeface="+mn-cs"/>
              </a:rPr>
              <a:t> and provide spares.</a:t>
            </a:r>
            <a:endParaRPr lang="en-US" baseline="0" dirty="0" smtClean="0"/>
          </a:p>
          <a:p>
            <a:pPr marL="171450" indent="-171450">
              <a:buFontTx/>
              <a:buChar char="-"/>
            </a:pPr>
            <a:endParaRPr lang="en-US" baseline="0" dirty="0" smtClean="0"/>
          </a:p>
          <a:p>
            <a:pPr marL="0" indent="0">
              <a:buFontTx/>
              <a:buNone/>
            </a:pPr>
            <a:endParaRPr lang="en-US" baseline="0" dirty="0" smtClean="0"/>
          </a:p>
          <a:p>
            <a:pPr marL="171450" indent="-171450">
              <a:buFontTx/>
              <a:buChar char="-"/>
            </a:pPr>
            <a:endParaRPr lang="en-US" baseline="0" dirty="0" smtClean="0"/>
          </a:p>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DF64E002-58A2-476B-A85F-B2760A0B5254}" type="slidenum">
              <a:rPr lang="en-US" smtClean="0"/>
              <a:pPr>
                <a:defRPr/>
              </a:pPr>
              <a:t>7</a:t>
            </a:fld>
            <a:endParaRPr lang="en-US"/>
          </a:p>
        </p:txBody>
      </p:sp>
    </p:spTree>
    <p:extLst>
      <p:ext uri="{BB962C8B-B14F-4D97-AF65-F5344CB8AC3E}">
        <p14:creationId xmlns:p14="http://schemas.microsoft.com/office/powerpoint/2010/main" val="2781843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Standard with the XT4300 is a 1-way directional</a:t>
            </a:r>
            <a:r>
              <a:rPr lang="en-US" baseline="0" dirty="0" smtClean="0"/>
              <a:t> microphone pod.  This 1-way pod can limit where meeting participants can sit in some applications.</a:t>
            </a:r>
          </a:p>
          <a:p>
            <a:endParaRPr lang="en-US" baseline="0" dirty="0" smtClean="0"/>
          </a:p>
          <a:p>
            <a:r>
              <a:rPr lang="en-US" dirty="0" smtClean="0"/>
              <a:t>A 3-way</a:t>
            </a:r>
            <a:r>
              <a:rPr lang="en-US" baseline="0" dirty="0" smtClean="0"/>
              <a:t> beam forming digital microphone pod is available as an option.  This microphone provides additional room coverage and the digitally steerable beams do an excellent job of isolating the current meeting speakers from background noise – effectively bringing the speakers closer to the microphone.</a:t>
            </a:r>
            <a:endParaRPr lang="en-US" dirty="0"/>
          </a:p>
        </p:txBody>
      </p:sp>
      <p:sp>
        <p:nvSpPr>
          <p:cNvPr id="4" name="Slide Number Placeholder 3"/>
          <p:cNvSpPr>
            <a:spLocks noGrp="1"/>
          </p:cNvSpPr>
          <p:nvPr>
            <p:ph type="sldNum" sz="quarter" idx="10"/>
          </p:nvPr>
        </p:nvSpPr>
        <p:spPr/>
        <p:txBody>
          <a:bodyPr/>
          <a:lstStyle/>
          <a:p>
            <a:fld id="{601E8634-53EB-42EC-B762-BCF7655ADE34}" type="slidenum">
              <a:rPr lang="en-US" smtClean="0"/>
              <a:pPr/>
              <a:t>8</a:t>
            </a:fld>
            <a:endParaRPr lang="en-US"/>
          </a:p>
        </p:txBody>
      </p:sp>
    </p:spTree>
    <p:extLst>
      <p:ext uri="{BB962C8B-B14F-4D97-AF65-F5344CB8AC3E}">
        <p14:creationId xmlns:p14="http://schemas.microsoft.com/office/powerpoint/2010/main" val="2352974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As we said a few minutes</a:t>
            </a:r>
            <a:r>
              <a:rPr lang="en-US" altLang="en-US" baseline="0" dirty="0" smtClean="0"/>
              <a:t> ago, the market for room systems is strong, and </a:t>
            </a:r>
            <a:r>
              <a:rPr lang="en-US" altLang="en-US" dirty="0" smtClean="0"/>
              <a:t>the need for the best capabilities in a conference room system isn’t going away.</a:t>
            </a:r>
          </a:p>
          <a:p>
            <a:endParaRPr lang="en-US" altLang="en-US" dirty="0" smtClean="0"/>
          </a:p>
          <a:p>
            <a:r>
              <a:rPr lang="en-US" altLang="en-US" dirty="0" smtClean="0"/>
              <a:t>Wit</a:t>
            </a:r>
            <a:r>
              <a:rPr lang="en-US" altLang="en-US" baseline="0" dirty="0" smtClean="0"/>
              <a:t>h that in mind, </a:t>
            </a:r>
            <a:r>
              <a:rPr lang="en-US" altLang="en-US" dirty="0" smtClean="0"/>
              <a:t>we are introducing the new flagship of the </a:t>
            </a:r>
            <a:r>
              <a:rPr lang="en-US" altLang="en-US" dirty="0" err="1" smtClean="0"/>
              <a:t>Scopia</a:t>
            </a:r>
            <a:r>
              <a:rPr lang="en-US" altLang="en-US" dirty="0" smtClean="0"/>
              <a:t> line, the XT7100.  An all new processing design, the system will support the new H.265 High Efficiency</a:t>
            </a:r>
            <a:r>
              <a:rPr lang="en-US" altLang="en-US" baseline="0" dirty="0" smtClean="0"/>
              <a:t> Video Codec (</a:t>
            </a:r>
            <a:r>
              <a:rPr lang="en-US" altLang="en-US" dirty="0" smtClean="0"/>
              <a:t>HEVC) video codec with up to 50% bandwidth reduction over H.264 High Profile and about a 65% reduction from H.264 AVC.  With 1080p 60 frames per second quality and H.265 processing including </a:t>
            </a:r>
            <a:r>
              <a:rPr lang="en-US" altLang="en-US" baseline="0" dirty="0" smtClean="0"/>
              <a:t>Scalable Video Coding (SVC)</a:t>
            </a:r>
            <a:r>
              <a:rPr lang="en-US" altLang="en-US" dirty="0" smtClean="0"/>
              <a:t>, the XT7100 will deliver the best experience available in the industry.  It is also loaded with all the high end features you’d expect from </a:t>
            </a:r>
            <a:r>
              <a:rPr lang="en-US" altLang="en-US" dirty="0" err="1" smtClean="0"/>
              <a:t>Scopia</a:t>
            </a:r>
            <a:r>
              <a:rPr lang="en-US" altLang="en-US" dirty="0" smtClean="0"/>
              <a:t>.  </a:t>
            </a:r>
          </a:p>
          <a:p>
            <a:endParaRPr lang="en-US" altLang="en-US" dirty="0" smtClean="0"/>
          </a:p>
          <a:p>
            <a:r>
              <a:rPr lang="en-US" altLang="en-US" dirty="0" smtClean="0"/>
              <a:t>The system is available with an optional 4 or 9 port embedded MCU along with the SMB option enabling </a:t>
            </a:r>
            <a:r>
              <a:rPr lang="en-US" altLang="en-US" dirty="0" err="1" smtClean="0"/>
              <a:t>Scopia</a:t>
            </a:r>
            <a:r>
              <a:rPr lang="en-US" altLang="en-US" dirty="0" smtClean="0"/>
              <a:t> Desktop and Mobile users to connect to the embedded MCU.</a:t>
            </a:r>
          </a:p>
          <a:p>
            <a:endParaRPr lang="en-US" altLang="en-US" dirty="0" smtClean="0"/>
          </a:p>
          <a:p>
            <a:r>
              <a:rPr lang="en-US" altLang="en-US" dirty="0" smtClean="0"/>
              <a:t>Additionally, the XT7100’s hardware ready is robust and ready for future capabilities through firmware upgrades.</a:t>
            </a:r>
          </a:p>
        </p:txBody>
      </p:sp>
      <p:sp>
        <p:nvSpPr>
          <p:cNvPr id="4" name="Slide Number Placeholder 3"/>
          <p:cNvSpPr>
            <a:spLocks noGrp="1"/>
          </p:cNvSpPr>
          <p:nvPr>
            <p:ph type="sldNum" sz="quarter" idx="5"/>
          </p:nvPr>
        </p:nvSpPr>
        <p:spPr/>
        <p:txBody>
          <a:bodyPr/>
          <a:lstStyle/>
          <a:p>
            <a:pPr>
              <a:defRPr/>
            </a:pPr>
            <a:fld id="{9EFF57EF-DAE7-4B3D-998F-10E1FCE5579E}" type="slidenum">
              <a:rPr lang="en-US" smtClean="0"/>
              <a:pPr>
                <a:defRPr/>
              </a:pPr>
              <a:t>9</a:t>
            </a:fld>
            <a:endParaRPr lang="en-US"/>
          </a:p>
        </p:txBody>
      </p:sp>
    </p:spTree>
    <p:extLst>
      <p:ext uri="{BB962C8B-B14F-4D97-AF65-F5344CB8AC3E}">
        <p14:creationId xmlns:p14="http://schemas.microsoft.com/office/powerpoint/2010/main" val="6148289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p:cNvSpPr/>
          <p:nvPr/>
        </p:nvSpPr>
        <p:spPr bwMode="white">
          <a:xfrm>
            <a:off x="0" y="3170238"/>
            <a:ext cx="9144000" cy="2925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42"/>
          <p:cNvSpPr>
            <a:spLocks noChangeArrowheads="1"/>
          </p:cNvSpPr>
          <p:nvPr/>
        </p:nvSpPr>
        <p:spPr bwMode="invGray">
          <a:xfrm flipH="1">
            <a:off x="0" y="-6350"/>
            <a:ext cx="9144000" cy="365125"/>
          </a:xfrm>
          <a:prstGeom prst="rect">
            <a:avLst/>
          </a:prstGeom>
          <a:gradFill rotWithShape="1">
            <a:gsLst>
              <a:gs pos="0">
                <a:srgbClr val="91050F"/>
              </a:gs>
              <a:gs pos="100000">
                <a:srgbClr val="D10811"/>
              </a:gs>
            </a:gsLst>
            <a:lin ang="0" scaled="1"/>
          </a:gradFill>
          <a:ln w="9525">
            <a:noFill/>
            <a:miter lim="800000"/>
            <a:headEnd/>
            <a:tailEnd/>
          </a:ln>
        </p:spPr>
        <p:txBody>
          <a:bodyPr wrap="none" anchor="ctr"/>
          <a:lstStyle/>
          <a:p>
            <a:pPr fontAlgn="auto">
              <a:spcBef>
                <a:spcPts val="0"/>
              </a:spcBef>
              <a:spcAft>
                <a:spcPts val="0"/>
              </a:spcAft>
              <a:defRPr/>
            </a:pPr>
            <a:endParaRPr lang="en-US"/>
          </a:p>
        </p:txBody>
      </p:sp>
      <p:grpSp>
        <p:nvGrpSpPr>
          <p:cNvPr id="7" name="Group 97"/>
          <p:cNvGrpSpPr>
            <a:grpSpLocks/>
          </p:cNvGrpSpPr>
          <p:nvPr/>
        </p:nvGrpSpPr>
        <p:grpSpPr bwMode="auto">
          <a:xfrm>
            <a:off x="2324100" y="-6350"/>
            <a:ext cx="6821488" cy="365125"/>
            <a:chOff x="3784600" y="0"/>
            <a:chExt cx="5359400" cy="281857"/>
          </a:xfrm>
        </p:grpSpPr>
        <p:sp>
          <p:nvSpPr>
            <p:cNvPr id="8" name="Rectangle 496"/>
            <p:cNvSpPr>
              <a:spLocks noChangeArrowheads="1"/>
            </p:cNvSpPr>
            <p:nvPr/>
          </p:nvSpPr>
          <p:spPr bwMode="invGray">
            <a:xfrm>
              <a:off x="4100153" y="0"/>
              <a:ext cx="305574" cy="274504"/>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p>
          </p:txBody>
        </p:sp>
        <p:sp>
          <p:nvSpPr>
            <p:cNvPr id="9" name="Rectangle 497"/>
            <p:cNvSpPr>
              <a:spLocks noChangeArrowheads="1"/>
            </p:cNvSpPr>
            <p:nvPr/>
          </p:nvSpPr>
          <p:spPr bwMode="invGray">
            <a:xfrm>
              <a:off x="3784600" y="0"/>
              <a:ext cx="304327" cy="274504"/>
            </a:xfrm>
            <a:prstGeom prst="rect">
              <a:avLst/>
            </a:prstGeom>
            <a:solidFill>
              <a:srgbClr val="D10811">
                <a:alpha val="59999"/>
              </a:srgbClr>
            </a:solidFill>
            <a:ln w="9525">
              <a:noFill/>
              <a:miter lim="800000"/>
              <a:headEnd/>
              <a:tailEnd/>
            </a:ln>
          </p:spPr>
          <p:txBody>
            <a:bodyPr wrap="none" anchor="ctr"/>
            <a:lstStyle/>
            <a:p>
              <a:pPr fontAlgn="auto">
                <a:spcBef>
                  <a:spcPts val="0"/>
                </a:spcBef>
                <a:spcAft>
                  <a:spcPts val="0"/>
                </a:spcAft>
                <a:defRPr/>
              </a:pPr>
              <a:endParaRPr lang="en-US"/>
            </a:p>
          </p:txBody>
        </p:sp>
        <p:sp>
          <p:nvSpPr>
            <p:cNvPr id="10" name="Rectangle 498"/>
            <p:cNvSpPr>
              <a:spLocks noChangeArrowheads="1"/>
            </p:cNvSpPr>
            <p:nvPr/>
          </p:nvSpPr>
          <p:spPr bwMode="invGray">
            <a:xfrm>
              <a:off x="8519131" y="0"/>
              <a:ext cx="624869" cy="278181"/>
            </a:xfrm>
            <a:prstGeom prst="rect">
              <a:avLst/>
            </a:prstGeom>
            <a:solidFill>
              <a:srgbClr val="D10811">
                <a:alpha val="45882"/>
              </a:srgbClr>
            </a:solidFill>
            <a:ln w="9525" algn="ctr">
              <a:noFill/>
              <a:miter lim="800000"/>
              <a:headEnd/>
              <a:tailEnd/>
            </a:ln>
          </p:spPr>
          <p:txBody>
            <a:bodyPr wrap="none" anchor="ctr"/>
            <a:lstStyle/>
            <a:p>
              <a:pPr fontAlgn="auto">
                <a:spcBef>
                  <a:spcPts val="0"/>
                </a:spcBef>
                <a:spcAft>
                  <a:spcPts val="0"/>
                </a:spcAft>
                <a:defRPr/>
              </a:pPr>
              <a:endParaRPr lang="en-US"/>
            </a:p>
          </p:txBody>
        </p:sp>
        <p:sp>
          <p:nvSpPr>
            <p:cNvPr id="11" name="Rectangle 499"/>
            <p:cNvSpPr>
              <a:spLocks noChangeArrowheads="1"/>
            </p:cNvSpPr>
            <p:nvPr/>
          </p:nvSpPr>
          <p:spPr bwMode="invGray">
            <a:xfrm>
              <a:off x="7875554" y="0"/>
              <a:ext cx="304327" cy="274504"/>
            </a:xfrm>
            <a:prstGeom prst="rect">
              <a:avLst/>
            </a:prstGeom>
            <a:solidFill>
              <a:srgbClr val="D10811">
                <a:alpha val="79999"/>
              </a:srgbClr>
            </a:solidFill>
            <a:ln w="9525" algn="ctr">
              <a:noFill/>
              <a:miter lim="800000"/>
              <a:headEnd/>
              <a:tailEnd/>
            </a:ln>
          </p:spPr>
          <p:txBody>
            <a:bodyPr wrap="none" anchor="ctr"/>
            <a:lstStyle/>
            <a:p>
              <a:pPr fontAlgn="auto">
                <a:spcBef>
                  <a:spcPts val="0"/>
                </a:spcBef>
                <a:spcAft>
                  <a:spcPts val="0"/>
                </a:spcAft>
                <a:defRPr/>
              </a:pPr>
              <a:endParaRPr lang="en-US"/>
            </a:p>
          </p:txBody>
        </p:sp>
        <p:sp>
          <p:nvSpPr>
            <p:cNvPr id="12" name="Rectangle 500"/>
            <p:cNvSpPr>
              <a:spLocks noChangeArrowheads="1"/>
            </p:cNvSpPr>
            <p:nvPr/>
          </p:nvSpPr>
          <p:spPr bwMode="invGray">
            <a:xfrm>
              <a:off x="5677914" y="0"/>
              <a:ext cx="305575" cy="274504"/>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p>
          </p:txBody>
        </p:sp>
        <p:sp>
          <p:nvSpPr>
            <p:cNvPr id="13" name="Rectangle 501"/>
            <p:cNvSpPr>
              <a:spLocks noChangeArrowheads="1"/>
            </p:cNvSpPr>
            <p:nvPr/>
          </p:nvSpPr>
          <p:spPr bwMode="invGray">
            <a:xfrm>
              <a:off x="5362362" y="0"/>
              <a:ext cx="305574" cy="274504"/>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p>
          </p:txBody>
        </p:sp>
        <p:sp>
          <p:nvSpPr>
            <p:cNvPr id="14" name="Rectangle 602"/>
            <p:cNvSpPr>
              <a:spLocks noChangeArrowheads="1"/>
            </p:cNvSpPr>
            <p:nvPr/>
          </p:nvSpPr>
          <p:spPr bwMode="invGray">
            <a:xfrm>
              <a:off x="6962573" y="0"/>
              <a:ext cx="922959" cy="281857"/>
            </a:xfrm>
            <a:prstGeom prst="rect">
              <a:avLst/>
            </a:prstGeom>
            <a:solidFill>
              <a:srgbClr val="D10811"/>
            </a:solidFill>
            <a:ln w="9525">
              <a:noFill/>
              <a:miter lim="800000"/>
              <a:headEnd/>
              <a:tailEnd/>
            </a:ln>
          </p:spPr>
          <p:txBody>
            <a:bodyPr wrap="none" anchor="ctr"/>
            <a:lstStyle/>
            <a:p>
              <a:pPr fontAlgn="auto">
                <a:spcBef>
                  <a:spcPts val="0"/>
                </a:spcBef>
                <a:spcAft>
                  <a:spcPts val="0"/>
                </a:spcAft>
                <a:defRPr/>
              </a:pPr>
              <a:endParaRPr lang="en-US"/>
            </a:p>
          </p:txBody>
        </p:sp>
        <p:sp>
          <p:nvSpPr>
            <p:cNvPr id="15" name="Rectangle 609"/>
            <p:cNvSpPr>
              <a:spLocks noChangeArrowheads="1"/>
            </p:cNvSpPr>
            <p:nvPr/>
          </p:nvSpPr>
          <p:spPr bwMode="invGray">
            <a:xfrm>
              <a:off x="6166833" y="0"/>
              <a:ext cx="305575" cy="274504"/>
            </a:xfrm>
            <a:prstGeom prst="rect">
              <a:avLst/>
            </a:prstGeom>
            <a:solidFill>
              <a:srgbClr val="D10811">
                <a:alpha val="38039"/>
              </a:srgbClr>
            </a:solidFill>
            <a:ln w="9525">
              <a:noFill/>
              <a:miter lim="800000"/>
              <a:headEnd/>
              <a:tailEnd/>
            </a:ln>
          </p:spPr>
          <p:txBody>
            <a:bodyPr wrap="none" anchor="ctr"/>
            <a:lstStyle/>
            <a:p>
              <a:pPr fontAlgn="auto">
                <a:spcBef>
                  <a:spcPts val="0"/>
                </a:spcBef>
                <a:spcAft>
                  <a:spcPts val="0"/>
                </a:spcAft>
                <a:defRPr/>
              </a:pPr>
              <a:endParaRPr lang="en-US"/>
            </a:p>
          </p:txBody>
        </p:sp>
      </p:grpSp>
      <p:grpSp>
        <p:nvGrpSpPr>
          <p:cNvPr id="16" name="Group 97"/>
          <p:cNvGrpSpPr>
            <a:grpSpLocks/>
          </p:cNvGrpSpPr>
          <p:nvPr/>
        </p:nvGrpSpPr>
        <p:grpSpPr bwMode="auto">
          <a:xfrm>
            <a:off x="2322513" y="-6350"/>
            <a:ext cx="6821487" cy="352425"/>
            <a:chOff x="3784600" y="0"/>
            <a:chExt cx="5359400" cy="276868"/>
          </a:xfrm>
        </p:grpSpPr>
        <p:sp>
          <p:nvSpPr>
            <p:cNvPr id="17" name="Rectangle 496"/>
            <p:cNvSpPr>
              <a:spLocks noChangeArrowheads="1"/>
            </p:cNvSpPr>
            <p:nvPr/>
          </p:nvSpPr>
          <p:spPr bwMode="invGray">
            <a:xfrm>
              <a:off x="4100152" y="0"/>
              <a:ext cx="305575" cy="274374"/>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p>
          </p:txBody>
        </p:sp>
        <p:sp>
          <p:nvSpPr>
            <p:cNvPr id="18" name="Rectangle 497"/>
            <p:cNvSpPr>
              <a:spLocks noChangeArrowheads="1"/>
            </p:cNvSpPr>
            <p:nvPr/>
          </p:nvSpPr>
          <p:spPr bwMode="invGray">
            <a:xfrm>
              <a:off x="3784600" y="0"/>
              <a:ext cx="304327" cy="274374"/>
            </a:xfrm>
            <a:prstGeom prst="rect">
              <a:avLst/>
            </a:prstGeom>
            <a:solidFill>
              <a:srgbClr val="D10811">
                <a:alpha val="59999"/>
              </a:srgbClr>
            </a:solidFill>
            <a:ln w="9525">
              <a:noFill/>
              <a:miter lim="800000"/>
              <a:headEnd/>
              <a:tailEnd/>
            </a:ln>
          </p:spPr>
          <p:txBody>
            <a:bodyPr wrap="none" anchor="ctr"/>
            <a:lstStyle/>
            <a:p>
              <a:pPr fontAlgn="auto">
                <a:spcBef>
                  <a:spcPts val="0"/>
                </a:spcBef>
                <a:spcAft>
                  <a:spcPts val="0"/>
                </a:spcAft>
                <a:defRPr/>
              </a:pPr>
              <a:endParaRPr lang="en-US"/>
            </a:p>
          </p:txBody>
        </p:sp>
        <p:sp>
          <p:nvSpPr>
            <p:cNvPr id="19" name="Rectangle 498"/>
            <p:cNvSpPr>
              <a:spLocks noChangeArrowheads="1"/>
            </p:cNvSpPr>
            <p:nvPr/>
          </p:nvSpPr>
          <p:spPr bwMode="invGray">
            <a:xfrm>
              <a:off x="8519132" y="0"/>
              <a:ext cx="624868" cy="276868"/>
            </a:xfrm>
            <a:prstGeom prst="rect">
              <a:avLst/>
            </a:prstGeom>
            <a:solidFill>
              <a:srgbClr val="D10811">
                <a:alpha val="45882"/>
              </a:srgbClr>
            </a:solidFill>
            <a:ln w="9525" algn="ctr">
              <a:noFill/>
              <a:miter lim="800000"/>
              <a:headEnd/>
              <a:tailEnd/>
            </a:ln>
          </p:spPr>
          <p:txBody>
            <a:bodyPr wrap="none" anchor="ctr"/>
            <a:lstStyle/>
            <a:p>
              <a:pPr fontAlgn="auto">
                <a:spcBef>
                  <a:spcPts val="0"/>
                </a:spcBef>
                <a:spcAft>
                  <a:spcPts val="0"/>
                </a:spcAft>
                <a:defRPr/>
              </a:pPr>
              <a:endParaRPr lang="en-US"/>
            </a:p>
          </p:txBody>
        </p:sp>
        <p:sp>
          <p:nvSpPr>
            <p:cNvPr id="20" name="Rectangle 499"/>
            <p:cNvSpPr>
              <a:spLocks noChangeArrowheads="1"/>
            </p:cNvSpPr>
            <p:nvPr/>
          </p:nvSpPr>
          <p:spPr bwMode="invGray">
            <a:xfrm>
              <a:off x="7875555" y="0"/>
              <a:ext cx="304327" cy="274374"/>
            </a:xfrm>
            <a:prstGeom prst="rect">
              <a:avLst/>
            </a:prstGeom>
            <a:solidFill>
              <a:srgbClr val="D10811">
                <a:alpha val="79999"/>
              </a:srgbClr>
            </a:solidFill>
            <a:ln w="9525" algn="ctr">
              <a:noFill/>
              <a:miter lim="800000"/>
              <a:headEnd/>
              <a:tailEnd/>
            </a:ln>
          </p:spPr>
          <p:txBody>
            <a:bodyPr wrap="none" anchor="ctr"/>
            <a:lstStyle/>
            <a:p>
              <a:pPr fontAlgn="auto">
                <a:spcBef>
                  <a:spcPts val="0"/>
                </a:spcBef>
                <a:spcAft>
                  <a:spcPts val="0"/>
                </a:spcAft>
                <a:defRPr/>
              </a:pPr>
              <a:endParaRPr lang="en-US"/>
            </a:p>
          </p:txBody>
        </p:sp>
        <p:sp>
          <p:nvSpPr>
            <p:cNvPr id="21" name="Rectangle 500"/>
            <p:cNvSpPr>
              <a:spLocks noChangeArrowheads="1"/>
            </p:cNvSpPr>
            <p:nvPr/>
          </p:nvSpPr>
          <p:spPr bwMode="invGray">
            <a:xfrm>
              <a:off x="5677914" y="0"/>
              <a:ext cx="305574" cy="274374"/>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p>
          </p:txBody>
        </p:sp>
        <p:sp>
          <p:nvSpPr>
            <p:cNvPr id="22" name="Rectangle 501"/>
            <p:cNvSpPr>
              <a:spLocks noChangeArrowheads="1"/>
            </p:cNvSpPr>
            <p:nvPr/>
          </p:nvSpPr>
          <p:spPr bwMode="invGray">
            <a:xfrm>
              <a:off x="5362361" y="0"/>
              <a:ext cx="305575" cy="274374"/>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p>
          </p:txBody>
        </p:sp>
        <p:sp>
          <p:nvSpPr>
            <p:cNvPr id="23" name="Rectangle 609"/>
            <p:cNvSpPr>
              <a:spLocks noChangeArrowheads="1"/>
            </p:cNvSpPr>
            <p:nvPr/>
          </p:nvSpPr>
          <p:spPr bwMode="invGray">
            <a:xfrm>
              <a:off x="6166833" y="0"/>
              <a:ext cx="305574" cy="274374"/>
            </a:xfrm>
            <a:prstGeom prst="rect">
              <a:avLst/>
            </a:prstGeom>
            <a:solidFill>
              <a:srgbClr val="D10811">
                <a:alpha val="38039"/>
              </a:srgbClr>
            </a:solidFill>
            <a:ln w="9525">
              <a:noFill/>
              <a:miter lim="800000"/>
              <a:headEnd/>
              <a:tailEnd/>
            </a:ln>
          </p:spPr>
          <p:txBody>
            <a:bodyPr wrap="none" anchor="ctr"/>
            <a:lstStyle/>
            <a:p>
              <a:pPr fontAlgn="auto">
                <a:spcBef>
                  <a:spcPts val="0"/>
                </a:spcBef>
                <a:spcAft>
                  <a:spcPts val="0"/>
                </a:spcAft>
                <a:defRPr/>
              </a:pPr>
              <a:endParaRPr lang="en-US"/>
            </a:p>
          </p:txBody>
        </p:sp>
      </p:grpSp>
      <p:cxnSp>
        <p:nvCxnSpPr>
          <p:cNvPr id="24" name="Straight Connector 23"/>
          <p:cNvCxnSpPr/>
          <p:nvPr/>
        </p:nvCxnSpPr>
        <p:spPr bwMode="ltGray">
          <a:xfrm>
            <a:off x="0" y="3171825"/>
            <a:ext cx="91392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ltGray">
          <a:xfrm>
            <a:off x="0" y="6100763"/>
            <a:ext cx="9139238"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682496" y="3429000"/>
            <a:ext cx="6089904" cy="1365504"/>
          </a:xfrm>
        </p:spPr>
        <p:txBody>
          <a:bodyPr>
            <a:noAutofit/>
          </a:bodyPr>
          <a:lstStyle/>
          <a:p>
            <a:r>
              <a:rPr lang="en-US" smtClean="0"/>
              <a:t>Click to edit Master title style</a:t>
            </a:r>
            <a:endParaRPr lang="en-US"/>
          </a:p>
        </p:txBody>
      </p:sp>
      <p:sp>
        <p:nvSpPr>
          <p:cNvPr id="3" name="Subtitle 2"/>
          <p:cNvSpPr>
            <a:spLocks noGrp="1"/>
          </p:cNvSpPr>
          <p:nvPr>
            <p:ph type="subTitle" idx="1"/>
          </p:nvPr>
        </p:nvSpPr>
        <p:spPr>
          <a:xfrm>
            <a:off x="1676400" y="4876800"/>
            <a:ext cx="6089904" cy="990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26" name="Date Placeholder 3"/>
          <p:cNvSpPr>
            <a:spLocks noGrp="1"/>
          </p:cNvSpPr>
          <p:nvPr>
            <p:ph type="dt" sz="half" idx="10"/>
          </p:nvPr>
        </p:nvSpPr>
        <p:spPr/>
        <p:txBody>
          <a:bodyPr/>
          <a:lstStyle>
            <a:lvl1pPr>
              <a:defRPr/>
            </a:lvl1pPr>
          </a:lstStyle>
          <a:p>
            <a:pPr>
              <a:defRPr/>
            </a:pPr>
            <a:fld id="{B9E2FB69-74BF-405B-ABE5-3E9FB738440D}" type="datetime1">
              <a:rPr lang="en-US"/>
              <a:pPr>
                <a:defRPr/>
              </a:pPr>
              <a:t>4/15/2015</a:t>
            </a:fld>
            <a:endParaRPr lang="en-US"/>
          </a:p>
        </p:txBody>
      </p:sp>
      <p:pic>
        <p:nvPicPr>
          <p:cNvPr id="28" name="Picture 2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4153" y="1905000"/>
            <a:ext cx="2726882" cy="991953"/>
          </a:xfrm>
          <a:prstGeom prst="rect">
            <a:avLst/>
          </a:prstGeom>
        </p:spPr>
      </p:pic>
    </p:spTree>
  </p:cSld>
  <p:clrMapOvr>
    <a:masterClrMapping/>
  </p:clrMapOvr>
  <p:transition spd="slow">
    <p:pull dir="ru"/>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5BE6A70-7E53-404A-BB56-57FA19531DC9}" type="datetime1">
              <a:rPr lang="en-US"/>
              <a:pPr>
                <a:defRPr/>
              </a:pPr>
              <a:t>4/15/2015</a:t>
            </a:fld>
            <a:endParaRPr lang="en-US"/>
          </a:p>
        </p:txBody>
      </p:sp>
    </p:spTree>
  </p:cSld>
  <p:clrMapOvr>
    <a:masterClrMapping/>
  </p:clrMapOvr>
  <p:transition spd="slow">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34715"/>
            <a:ext cx="8229600" cy="838200"/>
          </a:xfrm>
        </p:spPr>
        <p:txBody>
          <a:bodyPr/>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457200" y="1447800"/>
            <a:ext cx="8229600" cy="4267200"/>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6172200"/>
            <a:ext cx="8229600" cy="228600"/>
          </a:xfrm>
        </p:spPr>
        <p:txBody>
          <a:bodyPr>
            <a:noAutofit/>
          </a:bodyPr>
          <a:lstStyle>
            <a:lvl1pPr marL="0" indent="0">
              <a:buNone/>
              <a:defRPr sz="11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BEE0162-B384-47E5-963F-941B4770DA1A}" type="datetime1">
              <a:rPr lang="en-US"/>
              <a:pPr>
                <a:defRPr/>
              </a:pPr>
              <a:t>4/15/2015</a:t>
            </a:fld>
            <a:endParaRPr lang="en-US"/>
          </a:p>
        </p:txBody>
      </p:sp>
    </p:spTree>
  </p:cSld>
  <p:clrMapOvr>
    <a:masterClrMapping/>
  </p:clrMapOvr>
  <p:transition spd="slow">
    <p:pull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34715"/>
            <a:ext cx="8229600" cy="838200"/>
          </a:xfrm>
        </p:spPr>
        <p:txBody>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bwMode="gray">
          <a:xfrm>
            <a:off x="5186597" y="1600200"/>
            <a:ext cx="3342806" cy="3789206"/>
          </a:xfrm>
          <a:ln w="152400">
            <a:solidFill>
              <a:schemeClr val="bg2"/>
            </a:solidFill>
            <a:miter lim="800000"/>
          </a:ln>
        </p:spPr>
        <p:txBody>
          <a:bodyPr tIns="18288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457200" y="1447800"/>
            <a:ext cx="4267200" cy="4724400"/>
          </a:xfrm>
        </p:spPr>
        <p:txBody>
          <a:bodyPr>
            <a:noAutofit/>
          </a:bodyPr>
          <a:lstStyle>
            <a:lvl1pPr marL="0" indent="0" algn="l">
              <a:spcBef>
                <a:spcPts val="0"/>
              </a:spcBef>
              <a:buNone/>
              <a:defRPr sz="2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3A4FB1E-A0B2-4C5D-AD3E-C66D25603E20}" type="datetime1">
              <a:rPr lang="en-US"/>
              <a:pPr>
                <a:defRPr/>
              </a:pPr>
              <a:t>4/15/2015</a:t>
            </a:fld>
            <a:endParaRPr lang="en-US"/>
          </a:p>
        </p:txBody>
      </p:sp>
    </p:spTree>
  </p:cSld>
  <p:clrMapOvr>
    <a:masterClrMapping/>
  </p:clrMapOvr>
  <p:transition spd="slow">
    <p:pull dir="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icture with Bulleted Tex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57200" y="1447800"/>
            <a:ext cx="4343400" cy="4724400"/>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Picture Placeholder 8"/>
          <p:cNvSpPr>
            <a:spLocks noGrp="1"/>
          </p:cNvSpPr>
          <p:nvPr>
            <p:ph type="pic" sz="quarter" idx="13"/>
          </p:nvPr>
        </p:nvSpPr>
        <p:spPr bwMode="gray">
          <a:xfrm>
            <a:off x="5184648" y="1600200"/>
            <a:ext cx="3346704" cy="3785616"/>
          </a:xfrm>
          <a:ln w="152400">
            <a:solidFill>
              <a:schemeClr val="bg2"/>
            </a:solidFill>
            <a:miter lim="800000"/>
          </a:ln>
        </p:spPr>
        <p:txBody>
          <a:bodyPr tIns="182880" rtlCol="0">
            <a:normAutofit/>
          </a:bodyPr>
          <a:lstStyle>
            <a:lvl1pPr algn="ctr">
              <a:buNone/>
              <a:defRPr sz="2000"/>
            </a:lvl1pPr>
          </a:lstStyle>
          <a:p>
            <a:pPr lvl="0"/>
            <a:r>
              <a:rPr lang="en-US" noProof="0" smtClean="0"/>
              <a:t>Click icon to add picture</a:t>
            </a:r>
            <a:endParaRPr lang="en-US" noProof="0"/>
          </a:p>
        </p:txBody>
      </p:sp>
      <p:sp>
        <p:nvSpPr>
          <p:cNvPr id="5" name="Date Placeholder 3"/>
          <p:cNvSpPr>
            <a:spLocks noGrp="1"/>
          </p:cNvSpPr>
          <p:nvPr>
            <p:ph type="dt" sz="half" idx="15"/>
          </p:nvPr>
        </p:nvSpPr>
        <p:spPr/>
        <p:txBody>
          <a:bodyPr/>
          <a:lstStyle>
            <a:lvl1pPr>
              <a:defRPr/>
            </a:lvl1pPr>
          </a:lstStyle>
          <a:p>
            <a:pPr>
              <a:defRPr/>
            </a:pPr>
            <a:fld id="{DFE23AC8-BEA7-43D9-8AC3-5A69073B59B3}" type="datetime1">
              <a:rPr lang="en-US"/>
              <a:pPr>
                <a:defRPr/>
              </a:pPr>
              <a:t>4/15/2015</a:t>
            </a:fld>
            <a:endParaRPr lang="en-US"/>
          </a:p>
        </p:txBody>
      </p:sp>
    </p:spTree>
  </p:cSld>
  <p:clrMapOvr>
    <a:masterClrMapping/>
  </p:clrMapOvr>
  <p:transition spd="slow">
    <p:pull dir="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Pictures with Bulleted Tex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57200" y="3886200"/>
            <a:ext cx="3886200" cy="2286000"/>
          </a:xfrm>
        </p:spPr>
        <p:txBody>
          <a:bodyPr>
            <a:noAutofit/>
          </a:bodyPr>
          <a:lstStyle>
            <a:lvl1pPr marL="231775" indent="-231775">
              <a:defRPr sz="1800"/>
            </a:lvl1pPr>
            <a:lvl2pPr marL="508000" indent="-217488">
              <a:defRPr sz="1600"/>
            </a:lvl2pPr>
            <a:lvl3pPr marL="798513" indent="-174625">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9" name="Picture Placeholder 8"/>
          <p:cNvSpPr>
            <a:spLocks noGrp="1"/>
          </p:cNvSpPr>
          <p:nvPr>
            <p:ph type="pic" sz="quarter" idx="13"/>
          </p:nvPr>
        </p:nvSpPr>
        <p:spPr bwMode="gray">
          <a:xfrm>
            <a:off x="4876800" y="1600200"/>
            <a:ext cx="3657600" cy="2057400"/>
          </a:xfrm>
          <a:ln w="152400">
            <a:solidFill>
              <a:schemeClr val="bg2"/>
            </a:solidFill>
            <a:miter lim="800000"/>
          </a:ln>
        </p:spPr>
        <p:txBody>
          <a:bodyPr tIns="182880" rtlCol="0">
            <a:normAutofit/>
          </a:bodyPr>
          <a:lstStyle>
            <a:lvl1pPr algn="ctr">
              <a:buNone/>
              <a:defRPr sz="2000"/>
            </a:lvl1pPr>
          </a:lstStyle>
          <a:p>
            <a:pPr lvl="0"/>
            <a:r>
              <a:rPr lang="en-US" noProof="0" smtClean="0"/>
              <a:t>Click icon to add picture</a:t>
            </a:r>
            <a:endParaRPr lang="en-US" noProof="0"/>
          </a:p>
        </p:txBody>
      </p:sp>
      <p:sp>
        <p:nvSpPr>
          <p:cNvPr id="10" name="Text Placeholder 10"/>
          <p:cNvSpPr>
            <a:spLocks noGrp="1"/>
          </p:cNvSpPr>
          <p:nvPr>
            <p:ph type="body" sz="quarter" idx="15"/>
          </p:nvPr>
        </p:nvSpPr>
        <p:spPr>
          <a:xfrm>
            <a:off x="4724400" y="3886200"/>
            <a:ext cx="3962400" cy="22860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a:p>
            <a:pPr lvl="2"/>
            <a:r>
              <a:rPr lang="en-US" smtClean="0"/>
              <a:t>Third level</a:t>
            </a:r>
          </a:p>
        </p:txBody>
      </p:sp>
      <p:sp>
        <p:nvSpPr>
          <p:cNvPr id="12" name="Picture Placeholder 8"/>
          <p:cNvSpPr>
            <a:spLocks noGrp="1"/>
          </p:cNvSpPr>
          <p:nvPr>
            <p:ph type="pic" sz="quarter" idx="16"/>
          </p:nvPr>
        </p:nvSpPr>
        <p:spPr bwMode="gray">
          <a:xfrm>
            <a:off x="601835" y="1600200"/>
            <a:ext cx="3657600" cy="2057400"/>
          </a:xfrm>
          <a:ln w="152400">
            <a:solidFill>
              <a:schemeClr val="bg2"/>
            </a:solidFill>
            <a:miter lim="800000"/>
          </a:ln>
        </p:spPr>
        <p:txBody>
          <a:bodyPr tIns="182880" rtlCol="0">
            <a:normAutofit/>
          </a:bodyPr>
          <a:lstStyle>
            <a:lvl1pPr algn="ctr">
              <a:buNone/>
              <a:defRPr sz="2000"/>
            </a:lvl1pPr>
          </a:lstStyle>
          <a:p>
            <a:pPr lvl="0"/>
            <a:r>
              <a:rPr lang="en-US" noProof="0" smtClean="0"/>
              <a:t>Click icon to add picture</a:t>
            </a:r>
            <a:endParaRPr lang="en-US" noProof="0"/>
          </a:p>
        </p:txBody>
      </p:sp>
      <p:sp>
        <p:nvSpPr>
          <p:cNvPr id="7" name="Date Placeholder 3"/>
          <p:cNvSpPr>
            <a:spLocks noGrp="1"/>
          </p:cNvSpPr>
          <p:nvPr>
            <p:ph type="dt" sz="half" idx="17"/>
          </p:nvPr>
        </p:nvSpPr>
        <p:spPr/>
        <p:txBody>
          <a:bodyPr/>
          <a:lstStyle>
            <a:lvl1pPr>
              <a:defRPr/>
            </a:lvl1pPr>
          </a:lstStyle>
          <a:p>
            <a:pPr>
              <a:defRPr/>
            </a:pPr>
            <a:fld id="{D0E5291C-AFB2-465E-A398-348AD4A1FC2E}" type="datetime1">
              <a:rPr lang="en-US"/>
              <a:pPr>
                <a:defRPr/>
              </a:pPr>
              <a:t>4/15/2015</a:t>
            </a:fld>
            <a:endParaRPr lang="en-US"/>
          </a:p>
        </p:txBody>
      </p:sp>
    </p:spTree>
  </p:cSld>
  <p:clrMapOvr>
    <a:masterClrMapping/>
  </p:clrMapOvr>
  <p:transition spd="slow">
    <p:pull dir="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Pictures with Bulleted Text">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57200" y="3657600"/>
            <a:ext cx="2423160" cy="25146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Text Placeholder 10"/>
          <p:cNvSpPr>
            <a:spLocks noGrp="1"/>
          </p:cNvSpPr>
          <p:nvPr>
            <p:ph type="body" sz="quarter" idx="15"/>
          </p:nvPr>
        </p:nvSpPr>
        <p:spPr>
          <a:xfrm>
            <a:off x="3338286" y="3657600"/>
            <a:ext cx="2423160" cy="25146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2" name="Picture Placeholder 8"/>
          <p:cNvSpPr>
            <a:spLocks noGrp="1"/>
          </p:cNvSpPr>
          <p:nvPr>
            <p:ph type="pic" sz="quarter" idx="16"/>
          </p:nvPr>
        </p:nvSpPr>
        <p:spPr bwMode="gray">
          <a:xfrm>
            <a:off x="632867" y="1600200"/>
            <a:ext cx="2200274" cy="1777144"/>
          </a:xfrm>
          <a:ln w="152400">
            <a:solidFill>
              <a:schemeClr val="bg2"/>
            </a:solidFill>
            <a:miter lim="800000"/>
          </a:ln>
        </p:spPr>
        <p:txBody>
          <a:bodyPr tIns="182880" rtlCol="0">
            <a:normAutofit/>
          </a:bodyPr>
          <a:lstStyle>
            <a:lvl1pPr marL="0" indent="0" algn="ctr">
              <a:buNone/>
              <a:tabLst/>
              <a:defRPr sz="1800"/>
            </a:lvl1pPr>
          </a:lstStyle>
          <a:p>
            <a:pPr lvl="0"/>
            <a:r>
              <a:rPr lang="en-US" noProof="0" smtClean="0"/>
              <a:t>Click icon to add picture</a:t>
            </a:r>
            <a:endParaRPr lang="en-US" noProof="0"/>
          </a:p>
        </p:txBody>
      </p:sp>
      <p:sp>
        <p:nvSpPr>
          <p:cNvPr id="13" name="Picture Placeholder 8"/>
          <p:cNvSpPr>
            <a:spLocks noGrp="1"/>
          </p:cNvSpPr>
          <p:nvPr>
            <p:ph type="pic" sz="quarter" idx="17"/>
          </p:nvPr>
        </p:nvSpPr>
        <p:spPr bwMode="gray">
          <a:xfrm>
            <a:off x="3470148" y="1600200"/>
            <a:ext cx="2203704" cy="1773936"/>
          </a:xfrm>
          <a:ln w="152400">
            <a:solidFill>
              <a:schemeClr val="bg2"/>
            </a:solidFill>
            <a:miter lim="800000"/>
          </a:ln>
        </p:spPr>
        <p:txBody>
          <a:bodyPr tIns="182880" rtlCol="0">
            <a:normAutofit/>
          </a:bodyPr>
          <a:lstStyle>
            <a:lvl1pPr marL="0" indent="0" algn="ctr">
              <a:buNone/>
              <a:defRPr sz="1800"/>
            </a:lvl1pPr>
          </a:lstStyle>
          <a:p>
            <a:pPr lvl="0"/>
            <a:r>
              <a:rPr lang="en-US" noProof="0" smtClean="0"/>
              <a:t>Click icon to add picture</a:t>
            </a:r>
            <a:endParaRPr lang="en-US" noProof="0"/>
          </a:p>
        </p:txBody>
      </p:sp>
      <p:sp>
        <p:nvSpPr>
          <p:cNvPr id="9" name="Picture Placeholder 8"/>
          <p:cNvSpPr>
            <a:spLocks noGrp="1"/>
          </p:cNvSpPr>
          <p:nvPr>
            <p:ph type="pic" sz="quarter" idx="13"/>
          </p:nvPr>
        </p:nvSpPr>
        <p:spPr bwMode="gray">
          <a:xfrm>
            <a:off x="6314857" y="1600200"/>
            <a:ext cx="2199556" cy="1776564"/>
          </a:xfrm>
          <a:ln w="152400">
            <a:solidFill>
              <a:schemeClr val="bg2"/>
            </a:solidFill>
            <a:miter lim="800000"/>
          </a:ln>
        </p:spPr>
        <p:txBody>
          <a:bodyPr tIns="182880" rtlCol="0">
            <a:normAutofit/>
          </a:bodyPr>
          <a:lstStyle>
            <a:lvl1pPr marL="0" indent="0" algn="ctr">
              <a:buNone/>
              <a:defRPr sz="1800"/>
            </a:lvl1pPr>
          </a:lstStyle>
          <a:p>
            <a:pPr lvl="0"/>
            <a:r>
              <a:rPr lang="en-US" noProof="0" smtClean="0"/>
              <a:t>Click icon to add picture</a:t>
            </a:r>
            <a:endParaRPr lang="en-US" noProof="0"/>
          </a:p>
        </p:txBody>
      </p:sp>
      <p:sp>
        <p:nvSpPr>
          <p:cNvPr id="14" name="Text Placeholder 10"/>
          <p:cNvSpPr>
            <a:spLocks noGrp="1"/>
          </p:cNvSpPr>
          <p:nvPr>
            <p:ph type="body" sz="quarter" idx="18"/>
          </p:nvPr>
        </p:nvSpPr>
        <p:spPr>
          <a:xfrm>
            <a:off x="6204858" y="3657600"/>
            <a:ext cx="2423160" cy="25146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15" name="Date Placeholder 3"/>
          <p:cNvSpPr>
            <a:spLocks noGrp="1"/>
          </p:cNvSpPr>
          <p:nvPr>
            <p:ph type="dt" sz="half" idx="19"/>
          </p:nvPr>
        </p:nvSpPr>
        <p:spPr/>
        <p:txBody>
          <a:bodyPr/>
          <a:lstStyle>
            <a:lvl1pPr>
              <a:defRPr/>
            </a:lvl1pPr>
          </a:lstStyle>
          <a:p>
            <a:pPr>
              <a:defRPr/>
            </a:pPr>
            <a:fld id="{A6DE8A47-7E45-479B-A365-A75D49C65496}" type="datetime1">
              <a:rPr lang="en-US"/>
              <a:pPr>
                <a:defRPr/>
              </a:pPr>
              <a:t>4/15/2015</a:t>
            </a:fld>
            <a:endParaRPr lang="en-US"/>
          </a:p>
        </p:txBody>
      </p:sp>
    </p:spTree>
  </p:cSld>
  <p:clrMapOvr>
    <a:masterClrMapping/>
  </p:clrMapOvr>
  <p:transition spd="slow">
    <p:pull dir="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37028" y="3657600"/>
            <a:ext cx="2343332" cy="2514600"/>
          </a:xfrm>
        </p:spPr>
        <p:txBody>
          <a:bodyPr>
            <a:noAutofit/>
          </a:bodyPr>
          <a:lstStyle>
            <a:lvl1pPr marL="0" indent="0">
              <a:spcBef>
                <a:spcPts val="0"/>
              </a:spcBef>
              <a:buNone/>
              <a:defRPr sz="1800"/>
            </a:lvl1pPr>
            <a:lvl2pPr marL="0" indent="0">
              <a:buNone/>
              <a:defRPr sz="1800"/>
            </a:lvl2pPr>
            <a:lvl3pPr marL="914400" indent="-231775">
              <a:defRPr sz="1400"/>
            </a:lvl3pPr>
            <a:lvl4pPr>
              <a:defRPr sz="1400"/>
            </a:lvl4pPr>
            <a:lvl5pPr>
              <a:defRPr sz="1400"/>
            </a:lvl5pPr>
          </a:lstStyle>
          <a:p>
            <a:pPr lvl="0"/>
            <a:r>
              <a:rPr lang="en-US"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5" name="Text Placeholder 10"/>
          <p:cNvSpPr>
            <a:spLocks noGrp="1"/>
          </p:cNvSpPr>
          <p:nvPr>
            <p:ph type="body" sz="quarter" idx="19"/>
          </p:nvPr>
        </p:nvSpPr>
        <p:spPr>
          <a:xfrm>
            <a:off x="3418114" y="3657600"/>
            <a:ext cx="2343332" cy="2514600"/>
          </a:xfrm>
        </p:spPr>
        <p:txBody>
          <a:bodyPr>
            <a:noAutofit/>
          </a:bodyPr>
          <a:lstStyle>
            <a:lvl1pPr marL="0" indent="0">
              <a:spcBef>
                <a:spcPts val="0"/>
              </a:spcBef>
              <a:buNone/>
              <a:defRPr sz="1800"/>
            </a:lvl1pPr>
            <a:lvl2pPr marL="0" indent="0">
              <a:buNone/>
              <a:defRPr sz="1800"/>
            </a:lvl2pPr>
            <a:lvl3pPr marL="914400" indent="-231775">
              <a:defRPr sz="1400"/>
            </a:lvl3pPr>
            <a:lvl4pPr>
              <a:defRPr sz="1400"/>
            </a:lvl4pPr>
            <a:lvl5pPr>
              <a:defRPr sz="1400"/>
            </a:lvl5pPr>
          </a:lstStyle>
          <a:p>
            <a:pPr lvl="0"/>
            <a:r>
              <a:rPr lang="en-US" smtClean="0"/>
              <a:t>Click to edit Master text styles</a:t>
            </a:r>
          </a:p>
        </p:txBody>
      </p:sp>
      <p:sp>
        <p:nvSpPr>
          <p:cNvPr id="16" name="Text Placeholder 10"/>
          <p:cNvSpPr>
            <a:spLocks noGrp="1"/>
          </p:cNvSpPr>
          <p:nvPr>
            <p:ph type="body" sz="quarter" idx="20"/>
          </p:nvPr>
        </p:nvSpPr>
        <p:spPr>
          <a:xfrm>
            <a:off x="6284686" y="3657600"/>
            <a:ext cx="2343332" cy="2514600"/>
          </a:xfrm>
        </p:spPr>
        <p:txBody>
          <a:bodyPr>
            <a:noAutofit/>
          </a:bodyPr>
          <a:lstStyle>
            <a:lvl1pPr marL="0" indent="0">
              <a:spcBef>
                <a:spcPts val="0"/>
              </a:spcBef>
              <a:buNone/>
              <a:defRPr sz="1800"/>
            </a:lvl1pPr>
            <a:lvl2pPr marL="0" indent="0">
              <a:buNone/>
              <a:defRPr sz="1800"/>
            </a:lvl2pPr>
            <a:lvl3pPr marL="914400" indent="-231775">
              <a:defRPr sz="1400"/>
            </a:lvl3pPr>
            <a:lvl4pPr>
              <a:defRPr sz="1400"/>
            </a:lvl4pPr>
            <a:lvl5pPr>
              <a:defRPr sz="1400"/>
            </a:lvl5pPr>
          </a:lstStyle>
          <a:p>
            <a:pPr lvl="0"/>
            <a:r>
              <a:rPr lang="en-US" smtClean="0"/>
              <a:t>Click to edit Master text styles</a:t>
            </a:r>
          </a:p>
        </p:txBody>
      </p:sp>
      <p:sp>
        <p:nvSpPr>
          <p:cNvPr id="14" name="Picture Placeholder 8"/>
          <p:cNvSpPr>
            <a:spLocks noGrp="1"/>
          </p:cNvSpPr>
          <p:nvPr>
            <p:ph type="pic" sz="quarter" idx="16"/>
          </p:nvPr>
        </p:nvSpPr>
        <p:spPr bwMode="gray">
          <a:xfrm>
            <a:off x="632867" y="1600200"/>
            <a:ext cx="2200274" cy="1777144"/>
          </a:xfrm>
          <a:ln w="152400">
            <a:solidFill>
              <a:schemeClr val="bg2"/>
            </a:solidFill>
            <a:miter lim="800000"/>
          </a:ln>
        </p:spPr>
        <p:txBody>
          <a:bodyPr tIns="182880" rtlCol="0">
            <a:normAutofit/>
          </a:bodyPr>
          <a:lstStyle>
            <a:lvl1pPr marL="0" indent="0" algn="ctr">
              <a:buNone/>
              <a:tabLst/>
              <a:defRPr sz="1800"/>
            </a:lvl1pPr>
          </a:lstStyle>
          <a:p>
            <a:pPr lvl="0"/>
            <a:r>
              <a:rPr lang="en-US" noProof="0" smtClean="0"/>
              <a:t>Click icon to add picture</a:t>
            </a:r>
            <a:endParaRPr lang="en-US" noProof="0"/>
          </a:p>
        </p:txBody>
      </p:sp>
      <p:sp>
        <p:nvSpPr>
          <p:cNvPr id="17" name="Picture Placeholder 8"/>
          <p:cNvSpPr>
            <a:spLocks noGrp="1"/>
          </p:cNvSpPr>
          <p:nvPr>
            <p:ph type="pic" sz="quarter" idx="17"/>
          </p:nvPr>
        </p:nvSpPr>
        <p:spPr bwMode="gray">
          <a:xfrm>
            <a:off x="3470148" y="1600200"/>
            <a:ext cx="2203704" cy="1773936"/>
          </a:xfrm>
          <a:ln w="152400">
            <a:solidFill>
              <a:schemeClr val="bg2"/>
            </a:solidFill>
            <a:miter lim="800000"/>
          </a:ln>
        </p:spPr>
        <p:txBody>
          <a:bodyPr tIns="182880" rtlCol="0">
            <a:normAutofit/>
          </a:bodyPr>
          <a:lstStyle>
            <a:lvl1pPr marL="0" indent="0" algn="ctr">
              <a:buNone/>
              <a:defRPr sz="1800"/>
            </a:lvl1pPr>
          </a:lstStyle>
          <a:p>
            <a:pPr lvl="0"/>
            <a:r>
              <a:rPr lang="en-US" noProof="0" smtClean="0"/>
              <a:t>Click icon to add picture</a:t>
            </a:r>
            <a:endParaRPr lang="en-US" noProof="0"/>
          </a:p>
        </p:txBody>
      </p:sp>
      <p:sp>
        <p:nvSpPr>
          <p:cNvPr id="18" name="Picture Placeholder 8"/>
          <p:cNvSpPr>
            <a:spLocks noGrp="1"/>
          </p:cNvSpPr>
          <p:nvPr>
            <p:ph type="pic" sz="quarter" idx="13"/>
          </p:nvPr>
        </p:nvSpPr>
        <p:spPr bwMode="gray">
          <a:xfrm>
            <a:off x="6314857" y="1600200"/>
            <a:ext cx="2199556" cy="1776564"/>
          </a:xfrm>
          <a:ln w="152400">
            <a:solidFill>
              <a:schemeClr val="bg2"/>
            </a:solidFill>
            <a:miter lim="800000"/>
          </a:ln>
        </p:spPr>
        <p:txBody>
          <a:bodyPr tIns="182880" rtlCol="0">
            <a:normAutofit/>
          </a:bodyPr>
          <a:lstStyle>
            <a:lvl1pPr marL="0" indent="0" algn="ctr">
              <a:buNone/>
              <a:defRPr sz="1800"/>
            </a:lvl1pPr>
          </a:lstStyle>
          <a:p>
            <a:pPr lvl="0"/>
            <a:r>
              <a:rPr lang="en-US" noProof="0" smtClean="0"/>
              <a:t>Click icon to add picture</a:t>
            </a:r>
            <a:endParaRPr lang="en-US" noProof="0"/>
          </a:p>
        </p:txBody>
      </p:sp>
      <p:sp>
        <p:nvSpPr>
          <p:cNvPr id="9" name="Date Placeholder 3"/>
          <p:cNvSpPr>
            <a:spLocks noGrp="1"/>
          </p:cNvSpPr>
          <p:nvPr>
            <p:ph type="dt" sz="half" idx="21"/>
          </p:nvPr>
        </p:nvSpPr>
        <p:spPr/>
        <p:txBody>
          <a:bodyPr/>
          <a:lstStyle>
            <a:lvl1pPr>
              <a:defRPr/>
            </a:lvl1pPr>
          </a:lstStyle>
          <a:p>
            <a:pPr>
              <a:defRPr/>
            </a:pPr>
            <a:fld id="{E6033565-19A2-41FD-A54F-9A33CFC0235D}" type="datetime1">
              <a:rPr lang="en-US"/>
              <a:pPr>
                <a:defRPr/>
              </a:pPr>
              <a:t>4/15/2015</a:t>
            </a:fld>
            <a:endParaRPr lang="en-US"/>
          </a:p>
        </p:txBody>
      </p:sp>
    </p:spTree>
  </p:cSld>
  <p:clrMapOvr>
    <a:masterClrMapping/>
  </p:clrMapOvr>
  <p:transition spd="slow">
    <p:pull dir="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hree Pictures with One Textbox">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457200" y="3657600"/>
            <a:ext cx="8229600" cy="2514600"/>
          </a:xfrm>
        </p:spPr>
        <p:txBody>
          <a:bodyPr>
            <a:noAutofit/>
          </a:bodyPr>
          <a:lstStyle>
            <a:lvl1pPr marL="231775" indent="-231775">
              <a:defRPr sz="1800"/>
            </a:lvl1pPr>
            <a:lvl2pPr marL="566738" indent="-219075">
              <a:defRPr sz="1600"/>
            </a:lvl2pPr>
            <a:lvl3pPr marL="914400" indent="-231775">
              <a:defRPr sz="1400"/>
            </a:lvl3pPr>
            <a:lvl4pPr>
              <a:defRPr sz="1400"/>
            </a:lvl4pPr>
            <a:lvl5pPr>
              <a:defRPr sz="1400"/>
            </a:lvl5pPr>
          </a:lstStyle>
          <a:p>
            <a:pPr lvl="0"/>
            <a:r>
              <a:rPr lang="en-US" smtClean="0"/>
              <a:t>Click to edit Master text styles</a:t>
            </a:r>
          </a:p>
          <a:p>
            <a:pPr lvl="1"/>
            <a:r>
              <a:rPr lang="en-US" smtClean="0"/>
              <a:t>Second level</a:t>
            </a: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Picture Placeholder 8"/>
          <p:cNvSpPr>
            <a:spLocks noGrp="1"/>
          </p:cNvSpPr>
          <p:nvPr>
            <p:ph type="pic" sz="quarter" idx="16"/>
          </p:nvPr>
        </p:nvSpPr>
        <p:spPr bwMode="gray">
          <a:xfrm>
            <a:off x="632867" y="1600200"/>
            <a:ext cx="2200274" cy="1777144"/>
          </a:xfrm>
          <a:ln w="152400">
            <a:solidFill>
              <a:schemeClr val="bg2"/>
            </a:solidFill>
            <a:miter lim="800000"/>
          </a:ln>
        </p:spPr>
        <p:txBody>
          <a:bodyPr tIns="182880" rtlCol="0">
            <a:normAutofit/>
          </a:bodyPr>
          <a:lstStyle>
            <a:lvl1pPr marL="0" indent="0" algn="ctr">
              <a:buNone/>
              <a:tabLst/>
              <a:defRPr sz="1800"/>
            </a:lvl1pPr>
          </a:lstStyle>
          <a:p>
            <a:pPr lvl="0"/>
            <a:r>
              <a:rPr lang="en-US" noProof="0" smtClean="0"/>
              <a:t>Click icon to add picture</a:t>
            </a:r>
            <a:endParaRPr lang="en-US" noProof="0"/>
          </a:p>
        </p:txBody>
      </p:sp>
      <p:sp>
        <p:nvSpPr>
          <p:cNvPr id="14" name="Picture Placeholder 8"/>
          <p:cNvSpPr>
            <a:spLocks noGrp="1"/>
          </p:cNvSpPr>
          <p:nvPr>
            <p:ph type="pic" sz="quarter" idx="17"/>
          </p:nvPr>
        </p:nvSpPr>
        <p:spPr bwMode="gray">
          <a:xfrm>
            <a:off x="3470148" y="1600200"/>
            <a:ext cx="2203704" cy="1773936"/>
          </a:xfrm>
          <a:ln w="152400">
            <a:solidFill>
              <a:schemeClr val="bg2"/>
            </a:solidFill>
            <a:miter lim="800000"/>
          </a:ln>
        </p:spPr>
        <p:txBody>
          <a:bodyPr tIns="182880" rtlCol="0">
            <a:normAutofit/>
          </a:bodyPr>
          <a:lstStyle>
            <a:lvl1pPr marL="0" indent="0" algn="ctr">
              <a:buNone/>
              <a:defRPr sz="1800"/>
            </a:lvl1pPr>
          </a:lstStyle>
          <a:p>
            <a:pPr lvl="0"/>
            <a:r>
              <a:rPr lang="en-US" noProof="0" smtClean="0"/>
              <a:t>Click icon to add picture</a:t>
            </a:r>
            <a:endParaRPr lang="en-US" noProof="0"/>
          </a:p>
        </p:txBody>
      </p:sp>
      <p:sp>
        <p:nvSpPr>
          <p:cNvPr id="15" name="Picture Placeholder 8"/>
          <p:cNvSpPr>
            <a:spLocks noGrp="1"/>
          </p:cNvSpPr>
          <p:nvPr>
            <p:ph type="pic" sz="quarter" idx="13"/>
          </p:nvPr>
        </p:nvSpPr>
        <p:spPr bwMode="gray">
          <a:xfrm>
            <a:off x="6314857" y="1600200"/>
            <a:ext cx="2199556" cy="1776564"/>
          </a:xfrm>
          <a:ln w="152400">
            <a:solidFill>
              <a:schemeClr val="bg2"/>
            </a:solidFill>
            <a:miter lim="800000"/>
          </a:ln>
        </p:spPr>
        <p:txBody>
          <a:bodyPr tIns="182880" rtlCol="0">
            <a:normAutofit/>
          </a:bodyPr>
          <a:lstStyle>
            <a:lvl1pPr marL="0" indent="0" algn="ctr">
              <a:buNone/>
              <a:defRPr sz="1800"/>
            </a:lvl1pPr>
          </a:lstStyle>
          <a:p>
            <a:pPr lvl="0"/>
            <a:r>
              <a:rPr lang="en-US" noProof="0" smtClean="0"/>
              <a:t>Click icon to add picture</a:t>
            </a:r>
            <a:endParaRPr lang="en-US" noProof="0"/>
          </a:p>
        </p:txBody>
      </p:sp>
      <p:sp>
        <p:nvSpPr>
          <p:cNvPr id="7" name="Date Placeholder 3"/>
          <p:cNvSpPr>
            <a:spLocks noGrp="1"/>
          </p:cNvSpPr>
          <p:nvPr>
            <p:ph type="dt" sz="half" idx="18"/>
          </p:nvPr>
        </p:nvSpPr>
        <p:spPr/>
        <p:txBody>
          <a:bodyPr/>
          <a:lstStyle>
            <a:lvl1pPr>
              <a:defRPr/>
            </a:lvl1pPr>
          </a:lstStyle>
          <a:p>
            <a:pPr>
              <a:defRPr/>
            </a:pPr>
            <a:fld id="{343EF1A4-87BE-4407-B629-C274FE6C539E}" type="datetime1">
              <a:rPr lang="en-US"/>
              <a:pPr>
                <a:defRPr/>
              </a:pPr>
              <a:t>4/15/2015</a:t>
            </a:fld>
            <a:endParaRPr lang="en-US"/>
          </a:p>
        </p:txBody>
      </p:sp>
    </p:spTree>
  </p:cSld>
  <p:clrMapOvr>
    <a:masterClrMapping/>
  </p:clrMapOvr>
  <p:transition spd="slow">
    <p:pull dir="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Horizontal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0" y="434715"/>
            <a:ext cx="8229600" cy="838200"/>
          </a:xfrm>
        </p:spPr>
        <p:txBody>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bwMode="gray">
          <a:xfrm>
            <a:off x="1573968" y="1740674"/>
            <a:ext cx="5996066" cy="3837480"/>
          </a:xfrm>
          <a:ln w="152400">
            <a:solidFill>
              <a:schemeClr val="bg2"/>
            </a:solidFill>
            <a:miter lim="800000"/>
          </a:ln>
        </p:spPr>
        <p:txBody>
          <a:bodyPr tIns="182880" rtlCol="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Date Placeholder 3"/>
          <p:cNvSpPr>
            <a:spLocks noGrp="1"/>
          </p:cNvSpPr>
          <p:nvPr>
            <p:ph type="dt" sz="half" idx="10"/>
          </p:nvPr>
        </p:nvSpPr>
        <p:spPr/>
        <p:txBody>
          <a:bodyPr/>
          <a:lstStyle>
            <a:lvl1pPr>
              <a:defRPr/>
            </a:lvl1pPr>
          </a:lstStyle>
          <a:p>
            <a:pPr>
              <a:defRPr/>
            </a:pPr>
            <a:fld id="{CE716E4B-2E12-45B3-AFD5-257402CFA830}" type="datetime1">
              <a:rPr lang="en-US"/>
              <a:pPr>
                <a:defRPr/>
              </a:pPr>
              <a:t>4/15/2015</a:t>
            </a:fld>
            <a:endParaRPr lang="en-US"/>
          </a:p>
        </p:txBody>
      </p:sp>
    </p:spTree>
  </p:cSld>
  <p:clrMapOvr>
    <a:masterClrMapping/>
  </p:clrMapOvr>
  <p:transition spd="slow">
    <p:pull dir="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Avaya Logo">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696942" y="2639884"/>
            <a:ext cx="4862513" cy="1764349"/>
          </a:xfrm>
          <a:prstGeom prst="rect">
            <a:avLst/>
          </a:prstGeom>
        </p:spPr>
      </p:pic>
    </p:spTree>
  </p:cSld>
  <p:clrMapOvr>
    <a:masterClrMapping/>
  </p:clrMapOvr>
  <p:transition spd="slow">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3"/>
          <p:cNvSpPr txBox="1"/>
          <p:nvPr/>
        </p:nvSpPr>
        <p:spPr>
          <a:xfrm>
            <a:off x="8377238" y="6565900"/>
            <a:ext cx="309562" cy="203200"/>
          </a:xfrm>
          <a:prstGeom prst="rect">
            <a:avLst/>
          </a:prstGeom>
          <a:noFill/>
        </p:spPr>
        <p:txBody>
          <a:bodyPr wrap="none" anchor="ctr">
            <a:spAutoFit/>
          </a:bodyPr>
          <a:lstStyle/>
          <a:p>
            <a:pPr algn="r" fontAlgn="auto">
              <a:lnSpc>
                <a:spcPct val="90000"/>
              </a:lnSpc>
              <a:spcBef>
                <a:spcPts val="0"/>
              </a:spcBef>
              <a:spcAft>
                <a:spcPts val="0"/>
              </a:spcAft>
              <a:defRPr/>
            </a:pPr>
            <a:fld id="{0ED29D91-04B6-4AE1-93FB-9619CC05D692}" type="slidenum">
              <a:rPr lang="en-US" sz="800">
                <a:solidFill>
                  <a:srgbClr val="8F8F8F"/>
                </a:solidFill>
                <a:latin typeface="+mn-lt"/>
              </a:rPr>
              <a:pPr algn="r" fontAlgn="auto">
                <a:lnSpc>
                  <a:spcPct val="90000"/>
                </a:lnSpc>
                <a:spcBef>
                  <a:spcPts val="0"/>
                </a:spcBef>
                <a:spcAft>
                  <a:spcPts val="0"/>
                </a:spcAft>
                <a:defRPr/>
              </a:pPr>
              <a:t>‹#›</a:t>
            </a:fld>
            <a:endParaRPr lang="en-US" sz="800" dirty="0">
              <a:solidFill>
                <a:srgbClr val="8F8F8F"/>
              </a:solidFill>
              <a:latin typeface="+mn-lt"/>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5A0F829-DB11-4880-93B3-C92520BAD79D}" type="datetime1">
              <a:rPr lang="en-US"/>
              <a:pPr>
                <a:defRPr/>
              </a:pPr>
              <a:t>4/15/2015</a:t>
            </a:fld>
            <a:endParaRPr lang="en-US"/>
          </a:p>
        </p:txBody>
      </p:sp>
    </p:spTree>
  </p:cSld>
  <p:clrMapOvr>
    <a:masterClrMapping/>
  </p:clrMapOvr>
  <p:transition spd="slow">
    <p:pull dir="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9220C29-DE3F-4F27-BE2C-378407B850F9}" type="datetime1">
              <a:rPr lang="en-US"/>
              <a:pPr>
                <a:defRPr/>
              </a:pPr>
              <a:t>4/15/2015</a:t>
            </a:fld>
            <a:endParaRPr lang="en-US"/>
          </a:p>
        </p:txBody>
      </p:sp>
    </p:spTree>
  </p:cSld>
  <p:clrMapOvr>
    <a:masterClrMapping/>
  </p:clrMapOvr>
  <p:transition spd="slow">
    <p:pull dir="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6065"/>
            <a:ext cx="2057400" cy="571613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6065"/>
            <a:ext cx="6019800" cy="571613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05D767-EB41-4DF8-9BEC-1C50F8BB4833}" type="datetime1">
              <a:rPr lang="en-US"/>
              <a:pPr>
                <a:defRPr/>
              </a:pPr>
              <a:t>4/15/2015</a:t>
            </a:fld>
            <a:endParaRPr lang="en-US"/>
          </a:p>
        </p:txBody>
      </p:sp>
    </p:spTree>
  </p:cSld>
  <p:clrMapOvr>
    <a:masterClrMapping/>
  </p:clrMapOvr>
  <p:transition spd="slow">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905000"/>
            <a:ext cx="8229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Text Placeholder 7"/>
          <p:cNvSpPr>
            <a:spLocks noGrp="1"/>
          </p:cNvSpPr>
          <p:nvPr>
            <p:ph type="body" sz="quarter" idx="13"/>
          </p:nvPr>
        </p:nvSpPr>
        <p:spPr>
          <a:xfrm>
            <a:off x="457200" y="1295400"/>
            <a:ext cx="8229600" cy="457200"/>
          </a:xfrm>
        </p:spPr>
        <p:txBody>
          <a:bodyPr>
            <a:noAutofit/>
          </a:bodyPr>
          <a:lstStyle>
            <a:lvl1pPr marL="0" indent="0">
              <a:spcBef>
                <a:spcPts val="0"/>
              </a:spcBef>
              <a:buNone/>
              <a:defRPr sz="2200">
                <a:solidFill>
                  <a:schemeClr val="accent1"/>
                </a:solidFill>
              </a:defRPr>
            </a:lvl1pPr>
            <a:lvl2pPr marL="0" indent="0">
              <a:spcBef>
                <a:spcPts val="0"/>
              </a:spcBef>
              <a:buNone/>
              <a:defRPr sz="2200"/>
            </a:lvl2pPr>
            <a:lvl3pPr>
              <a:spcBef>
                <a:spcPts val="0"/>
              </a:spcBef>
              <a:buNone/>
              <a:defRPr sz="2200"/>
            </a:lvl3pPr>
            <a:lvl4pPr>
              <a:spcBef>
                <a:spcPts val="0"/>
              </a:spcBef>
              <a:buNone/>
              <a:defRPr sz="2200"/>
            </a:lvl4pPr>
            <a:lvl5pPr>
              <a:spcBef>
                <a:spcPts val="0"/>
              </a:spcBef>
              <a:buNone/>
              <a:defRPr sz="2200"/>
            </a:lvl5pPr>
          </a:lstStyle>
          <a:p>
            <a:pPr lvl="0"/>
            <a:r>
              <a:rPr lang="en-US" smtClean="0"/>
              <a:t>Click to edit Master text styles</a:t>
            </a:r>
          </a:p>
        </p:txBody>
      </p:sp>
      <p:sp>
        <p:nvSpPr>
          <p:cNvPr id="5" name="Date Placeholder 3"/>
          <p:cNvSpPr>
            <a:spLocks noGrp="1"/>
          </p:cNvSpPr>
          <p:nvPr>
            <p:ph type="dt" sz="half" idx="14"/>
          </p:nvPr>
        </p:nvSpPr>
        <p:spPr/>
        <p:txBody>
          <a:bodyPr/>
          <a:lstStyle>
            <a:lvl1pPr>
              <a:defRPr/>
            </a:lvl1pPr>
          </a:lstStyle>
          <a:p>
            <a:pPr>
              <a:defRPr/>
            </a:pPr>
            <a:fld id="{A9107736-E12C-408F-A97E-1E5026324C7D}" type="datetime1">
              <a:rPr lang="en-US"/>
              <a:pPr>
                <a:defRPr/>
              </a:pPr>
              <a:t>4/15/2015</a:t>
            </a:fld>
            <a:endParaRPr lang="en-US"/>
          </a:p>
        </p:txBody>
      </p:sp>
    </p:spTree>
  </p:cSld>
  <p:clrMapOvr>
    <a:masterClrMapping/>
  </p:clrMapOvr>
  <p:transition spd="slow">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42"/>
          <p:cNvSpPr>
            <a:spLocks noChangeArrowheads="1"/>
          </p:cNvSpPr>
          <p:nvPr/>
        </p:nvSpPr>
        <p:spPr bwMode="invGray">
          <a:xfrm>
            <a:off x="0" y="1581150"/>
            <a:ext cx="9144000" cy="3475038"/>
          </a:xfrm>
          <a:prstGeom prst="rect">
            <a:avLst/>
          </a:prstGeom>
          <a:gradFill rotWithShape="1">
            <a:gsLst>
              <a:gs pos="0">
                <a:srgbClr val="98050E"/>
              </a:gs>
              <a:gs pos="100000">
                <a:srgbClr val="D10811"/>
              </a:gs>
            </a:gsLst>
            <a:lin ang="0" scaled="1"/>
          </a:gra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5" name="Rectangle 7"/>
          <p:cNvSpPr>
            <a:spLocks noChangeArrowheads="1"/>
          </p:cNvSpPr>
          <p:nvPr/>
        </p:nvSpPr>
        <p:spPr bwMode="invGray">
          <a:xfrm>
            <a:off x="3159125" y="1581150"/>
            <a:ext cx="304800" cy="246063"/>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6" name="Rectangle 8"/>
          <p:cNvSpPr>
            <a:spLocks noChangeArrowheads="1"/>
          </p:cNvSpPr>
          <p:nvPr/>
        </p:nvSpPr>
        <p:spPr bwMode="invGray">
          <a:xfrm>
            <a:off x="2843213" y="1581150"/>
            <a:ext cx="304800" cy="246063"/>
          </a:xfrm>
          <a:prstGeom prst="rect">
            <a:avLst/>
          </a:prstGeom>
          <a:solidFill>
            <a:srgbClr val="D10811">
              <a:alpha val="5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7" name="Rectangle 14"/>
          <p:cNvSpPr>
            <a:spLocks noChangeArrowheads="1"/>
          </p:cNvSpPr>
          <p:nvPr/>
        </p:nvSpPr>
        <p:spPr bwMode="invGray">
          <a:xfrm>
            <a:off x="8526463"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8" name="Rectangle 15"/>
          <p:cNvSpPr>
            <a:spLocks noChangeArrowheads="1"/>
          </p:cNvSpPr>
          <p:nvPr/>
        </p:nvSpPr>
        <p:spPr bwMode="invGray">
          <a:xfrm>
            <a:off x="821055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9" name="Rectangle 16"/>
          <p:cNvSpPr>
            <a:spLocks noChangeArrowheads="1"/>
          </p:cNvSpPr>
          <p:nvPr/>
        </p:nvSpPr>
        <p:spPr bwMode="invGray">
          <a:xfrm>
            <a:off x="7894638"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0" name="Rectangle 17"/>
          <p:cNvSpPr>
            <a:spLocks noChangeArrowheads="1"/>
          </p:cNvSpPr>
          <p:nvPr/>
        </p:nvSpPr>
        <p:spPr bwMode="invGray">
          <a:xfrm>
            <a:off x="7578725"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1" name="Rectangle 18"/>
          <p:cNvSpPr>
            <a:spLocks noChangeArrowheads="1"/>
          </p:cNvSpPr>
          <p:nvPr/>
        </p:nvSpPr>
        <p:spPr bwMode="invGray">
          <a:xfrm>
            <a:off x="7262813"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2" name="Rectangle 19"/>
          <p:cNvSpPr>
            <a:spLocks noChangeArrowheads="1"/>
          </p:cNvSpPr>
          <p:nvPr/>
        </p:nvSpPr>
        <p:spPr bwMode="invGray">
          <a:xfrm>
            <a:off x="694690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3" name="Rectangle 20"/>
          <p:cNvSpPr>
            <a:spLocks noChangeArrowheads="1"/>
          </p:cNvSpPr>
          <p:nvPr/>
        </p:nvSpPr>
        <p:spPr bwMode="invGray">
          <a:xfrm>
            <a:off x="6630988"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4" name="Rectangle 21"/>
          <p:cNvSpPr>
            <a:spLocks noChangeArrowheads="1"/>
          </p:cNvSpPr>
          <p:nvPr/>
        </p:nvSpPr>
        <p:spPr bwMode="invGray">
          <a:xfrm>
            <a:off x="6316663" y="1581150"/>
            <a:ext cx="304800" cy="250825"/>
          </a:xfrm>
          <a:prstGeom prst="rect">
            <a:avLst/>
          </a:prstGeom>
          <a:solidFill>
            <a:srgbClr val="D10811"/>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5" name="Rectangle 22"/>
          <p:cNvSpPr>
            <a:spLocks noChangeArrowheads="1"/>
          </p:cNvSpPr>
          <p:nvPr/>
        </p:nvSpPr>
        <p:spPr bwMode="invGray">
          <a:xfrm>
            <a:off x="600075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6" name="Rectangle 23"/>
          <p:cNvSpPr>
            <a:spLocks noChangeArrowheads="1"/>
          </p:cNvSpPr>
          <p:nvPr/>
        </p:nvSpPr>
        <p:spPr bwMode="invGray">
          <a:xfrm>
            <a:off x="5684838"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7" name="Rectangle 24"/>
          <p:cNvSpPr>
            <a:spLocks noChangeArrowheads="1"/>
          </p:cNvSpPr>
          <p:nvPr/>
        </p:nvSpPr>
        <p:spPr bwMode="invGray">
          <a:xfrm>
            <a:off x="5368925" y="1581150"/>
            <a:ext cx="304800" cy="250825"/>
          </a:xfrm>
          <a:prstGeom prst="rect">
            <a:avLst/>
          </a:prstGeom>
          <a:solidFill>
            <a:srgbClr val="D10811">
              <a:alpha val="3803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8" name="Rectangle 26"/>
          <p:cNvSpPr>
            <a:spLocks noChangeArrowheads="1"/>
          </p:cNvSpPr>
          <p:nvPr/>
        </p:nvSpPr>
        <p:spPr bwMode="invGray">
          <a:xfrm>
            <a:off x="473710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9" name="Rectangle 27"/>
          <p:cNvSpPr>
            <a:spLocks noChangeArrowheads="1"/>
          </p:cNvSpPr>
          <p:nvPr/>
        </p:nvSpPr>
        <p:spPr bwMode="invGray">
          <a:xfrm>
            <a:off x="4421188" y="1581150"/>
            <a:ext cx="304800" cy="250825"/>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0" name="Rectangle 301"/>
          <p:cNvSpPr>
            <a:spLocks noChangeArrowheads="1"/>
          </p:cNvSpPr>
          <p:nvPr/>
        </p:nvSpPr>
        <p:spPr bwMode="invGray">
          <a:xfrm>
            <a:off x="3473450" y="4767263"/>
            <a:ext cx="304800" cy="274637"/>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1" name="Rectangle 302"/>
          <p:cNvSpPr>
            <a:spLocks noChangeArrowheads="1"/>
          </p:cNvSpPr>
          <p:nvPr/>
        </p:nvSpPr>
        <p:spPr bwMode="invGray">
          <a:xfrm>
            <a:off x="3157538" y="4767263"/>
            <a:ext cx="304800" cy="274637"/>
          </a:xfrm>
          <a:prstGeom prst="rect">
            <a:avLst/>
          </a:prstGeom>
          <a:solidFill>
            <a:srgbClr val="D10811">
              <a:alpha val="3803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2" name="Rectangle 304"/>
          <p:cNvSpPr>
            <a:spLocks noChangeArrowheads="1"/>
          </p:cNvSpPr>
          <p:nvPr/>
        </p:nvSpPr>
        <p:spPr bwMode="invGray">
          <a:xfrm>
            <a:off x="2525713" y="4767263"/>
            <a:ext cx="304800" cy="274637"/>
          </a:xfrm>
          <a:prstGeom prst="rect">
            <a:avLst/>
          </a:prstGeom>
          <a:solidFill>
            <a:srgbClr val="D10811">
              <a:alpha val="5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3" name="Rectangle 305"/>
          <p:cNvSpPr>
            <a:spLocks noChangeArrowheads="1"/>
          </p:cNvSpPr>
          <p:nvPr/>
        </p:nvSpPr>
        <p:spPr bwMode="invGray">
          <a:xfrm>
            <a:off x="2209800" y="4767263"/>
            <a:ext cx="304800" cy="274637"/>
          </a:xfrm>
          <a:prstGeom prst="rect">
            <a:avLst/>
          </a:prstGeom>
          <a:solidFill>
            <a:srgbClr val="D10811">
              <a:alpha val="36862"/>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4" name="Rectangle 307"/>
          <p:cNvSpPr>
            <a:spLocks noChangeArrowheads="1"/>
          </p:cNvSpPr>
          <p:nvPr/>
        </p:nvSpPr>
        <p:spPr bwMode="invGray">
          <a:xfrm>
            <a:off x="1579563" y="4767263"/>
            <a:ext cx="304800" cy="274637"/>
          </a:xfrm>
          <a:prstGeom prst="rect">
            <a:avLst/>
          </a:prstGeom>
          <a:solidFill>
            <a:srgbClr val="D10811">
              <a:alpha val="36862"/>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5" name="Rectangle 311"/>
          <p:cNvSpPr>
            <a:spLocks noChangeArrowheads="1"/>
          </p:cNvSpPr>
          <p:nvPr/>
        </p:nvSpPr>
        <p:spPr bwMode="invGray">
          <a:xfrm>
            <a:off x="8524875"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6" name="Rectangle 312"/>
          <p:cNvSpPr>
            <a:spLocks noChangeArrowheads="1"/>
          </p:cNvSpPr>
          <p:nvPr/>
        </p:nvSpPr>
        <p:spPr bwMode="invGray">
          <a:xfrm>
            <a:off x="8208963"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7" name="Rectangle 314"/>
          <p:cNvSpPr>
            <a:spLocks noChangeArrowheads="1"/>
          </p:cNvSpPr>
          <p:nvPr/>
        </p:nvSpPr>
        <p:spPr bwMode="invGray">
          <a:xfrm>
            <a:off x="7577138"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8" name="Rectangle 315"/>
          <p:cNvSpPr>
            <a:spLocks noChangeArrowheads="1"/>
          </p:cNvSpPr>
          <p:nvPr/>
        </p:nvSpPr>
        <p:spPr bwMode="invGray">
          <a:xfrm>
            <a:off x="7261225"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9" name="Rectangle 317"/>
          <p:cNvSpPr>
            <a:spLocks noChangeArrowheads="1"/>
          </p:cNvSpPr>
          <p:nvPr/>
        </p:nvSpPr>
        <p:spPr bwMode="invGray">
          <a:xfrm>
            <a:off x="6629400"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0" name="Rectangle 318"/>
          <p:cNvSpPr>
            <a:spLocks noChangeArrowheads="1"/>
          </p:cNvSpPr>
          <p:nvPr/>
        </p:nvSpPr>
        <p:spPr bwMode="invGray">
          <a:xfrm>
            <a:off x="6315075" y="4767263"/>
            <a:ext cx="304800" cy="274637"/>
          </a:xfrm>
          <a:prstGeom prst="rect">
            <a:avLst/>
          </a:prstGeom>
          <a:solidFill>
            <a:srgbClr val="D10811"/>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1" name="Rectangle 321"/>
          <p:cNvSpPr>
            <a:spLocks noChangeArrowheads="1"/>
          </p:cNvSpPr>
          <p:nvPr/>
        </p:nvSpPr>
        <p:spPr bwMode="invGray">
          <a:xfrm>
            <a:off x="5367338" y="4767263"/>
            <a:ext cx="304800" cy="274637"/>
          </a:xfrm>
          <a:prstGeom prst="rect">
            <a:avLst/>
          </a:prstGeom>
          <a:solidFill>
            <a:srgbClr val="D10811">
              <a:alpha val="38039"/>
            </a:srgbClr>
          </a:solidFill>
          <a:ln w="9525" algn="ctr">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2" name="Rectangle 323"/>
          <p:cNvSpPr>
            <a:spLocks noChangeArrowheads="1"/>
          </p:cNvSpPr>
          <p:nvPr/>
        </p:nvSpPr>
        <p:spPr bwMode="invGray">
          <a:xfrm>
            <a:off x="4735513" y="4767263"/>
            <a:ext cx="304800" cy="274637"/>
          </a:xfrm>
          <a:prstGeom prst="rect">
            <a:avLst/>
          </a:prstGeom>
          <a:solidFill>
            <a:srgbClr val="D10811">
              <a:alpha val="38039"/>
            </a:srgbClr>
          </a:solidFill>
          <a:ln w="9525" algn="ctr">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3" name="Rectangle 32"/>
          <p:cNvSpPr/>
          <p:nvPr/>
        </p:nvSpPr>
        <p:spPr bwMode="white">
          <a:xfrm>
            <a:off x="0" y="1847850"/>
            <a:ext cx="9144000" cy="292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4" name="Group 818"/>
          <p:cNvGrpSpPr>
            <a:grpSpLocks/>
          </p:cNvGrpSpPr>
          <p:nvPr/>
        </p:nvGrpSpPr>
        <p:grpSpPr bwMode="auto">
          <a:xfrm>
            <a:off x="7472363" y="701675"/>
            <a:ext cx="1111250" cy="314325"/>
            <a:chOff x="3063" y="4976"/>
            <a:chExt cx="2916" cy="828"/>
          </a:xfrm>
        </p:grpSpPr>
        <p:sp>
          <p:nvSpPr>
            <p:cNvPr id="35" name="Freeform 819"/>
            <p:cNvSpPr>
              <a:spLocks/>
            </p:cNvSpPr>
            <p:nvPr/>
          </p:nvSpPr>
          <p:spPr bwMode="black">
            <a:xfrm>
              <a:off x="5308" y="4976"/>
              <a:ext cx="671" cy="606"/>
            </a:xfrm>
            <a:custGeom>
              <a:avLst/>
              <a:gdLst>
                <a:gd name="T0" fmla="*/ 199 w 672"/>
                <a:gd name="T1" fmla="*/ 433 h 606"/>
                <a:gd name="T2" fmla="*/ 399 w 672"/>
                <a:gd name="T3" fmla="*/ 433 h 606"/>
                <a:gd name="T4" fmla="*/ 430 w 672"/>
                <a:gd name="T5" fmla="*/ 512 h 606"/>
                <a:gd name="T6" fmla="*/ 161 w 672"/>
                <a:gd name="T7" fmla="*/ 512 h 606"/>
                <a:gd name="T8" fmla="*/ 117 w 672"/>
                <a:gd name="T9" fmla="*/ 606 h 606"/>
                <a:gd name="T10" fmla="*/ 0 w 672"/>
                <a:gd name="T11" fmla="*/ 606 h 606"/>
                <a:gd name="T12" fmla="*/ 294 w 672"/>
                <a:gd name="T13" fmla="*/ 0 h 606"/>
                <a:gd name="T14" fmla="*/ 375 w 672"/>
                <a:gd name="T15" fmla="*/ 0 h 606"/>
                <a:gd name="T16" fmla="*/ 672 w 672"/>
                <a:gd name="T17" fmla="*/ 606 h 606"/>
                <a:gd name="T18" fmla="*/ 552 w 672"/>
                <a:gd name="T19" fmla="*/ 606 h 606"/>
                <a:gd name="T20" fmla="*/ 337 w 672"/>
                <a:gd name="T21" fmla="*/ 138 h 606"/>
                <a:gd name="T22" fmla="*/ 199 w 672"/>
                <a:gd name="T23" fmla="*/ 433 h 606"/>
                <a:gd name="T24" fmla="*/ 199 w 672"/>
                <a:gd name="T25" fmla="*/ 433 h 606"/>
                <a:gd name="T26" fmla="*/ 199 w 672"/>
                <a:gd name="T27" fmla="*/ 433 h 6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6"/>
                <a:gd name="T44" fmla="*/ 672 w 672"/>
                <a:gd name="T45" fmla="*/ 606 h 6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6">
                  <a:moveTo>
                    <a:pt x="199" y="433"/>
                  </a:moveTo>
                  <a:lnTo>
                    <a:pt x="399" y="433"/>
                  </a:lnTo>
                  <a:lnTo>
                    <a:pt x="430" y="512"/>
                  </a:lnTo>
                  <a:lnTo>
                    <a:pt x="161" y="512"/>
                  </a:lnTo>
                  <a:lnTo>
                    <a:pt x="117" y="606"/>
                  </a:lnTo>
                  <a:lnTo>
                    <a:pt x="0" y="606"/>
                  </a:lnTo>
                  <a:lnTo>
                    <a:pt x="294" y="0"/>
                  </a:lnTo>
                  <a:lnTo>
                    <a:pt x="375" y="0"/>
                  </a:lnTo>
                  <a:lnTo>
                    <a:pt x="672" y="606"/>
                  </a:lnTo>
                  <a:lnTo>
                    <a:pt x="552" y="606"/>
                  </a:lnTo>
                  <a:lnTo>
                    <a:pt x="337" y="138"/>
                  </a:lnTo>
                  <a:lnTo>
                    <a:pt x="199" y="433"/>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6" name="Freeform 820"/>
            <p:cNvSpPr>
              <a:spLocks/>
            </p:cNvSpPr>
            <p:nvPr/>
          </p:nvSpPr>
          <p:spPr bwMode="black">
            <a:xfrm>
              <a:off x="3063" y="4980"/>
              <a:ext cx="671" cy="602"/>
            </a:xfrm>
            <a:custGeom>
              <a:avLst/>
              <a:gdLst>
                <a:gd name="T0" fmla="*/ 199 w 672"/>
                <a:gd name="T1" fmla="*/ 430 h 600"/>
                <a:gd name="T2" fmla="*/ 399 w 672"/>
                <a:gd name="T3" fmla="*/ 430 h 600"/>
                <a:gd name="T4" fmla="*/ 434 w 672"/>
                <a:gd name="T5" fmla="*/ 507 h 600"/>
                <a:gd name="T6" fmla="*/ 165 w 672"/>
                <a:gd name="T7" fmla="*/ 507 h 600"/>
                <a:gd name="T8" fmla="*/ 122 w 672"/>
                <a:gd name="T9" fmla="*/ 600 h 600"/>
                <a:gd name="T10" fmla="*/ 0 w 672"/>
                <a:gd name="T11" fmla="*/ 600 h 600"/>
                <a:gd name="T12" fmla="*/ 298 w 672"/>
                <a:gd name="T13" fmla="*/ 0 h 600"/>
                <a:gd name="T14" fmla="*/ 380 w 672"/>
                <a:gd name="T15" fmla="*/ 0 h 600"/>
                <a:gd name="T16" fmla="*/ 672 w 672"/>
                <a:gd name="T17" fmla="*/ 600 h 600"/>
                <a:gd name="T18" fmla="*/ 555 w 672"/>
                <a:gd name="T19" fmla="*/ 600 h 600"/>
                <a:gd name="T20" fmla="*/ 337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399" y="430"/>
                  </a:lnTo>
                  <a:lnTo>
                    <a:pt x="434" y="507"/>
                  </a:lnTo>
                  <a:lnTo>
                    <a:pt x="165" y="507"/>
                  </a:lnTo>
                  <a:lnTo>
                    <a:pt x="122" y="600"/>
                  </a:lnTo>
                  <a:lnTo>
                    <a:pt x="0" y="600"/>
                  </a:lnTo>
                  <a:lnTo>
                    <a:pt x="298" y="0"/>
                  </a:lnTo>
                  <a:lnTo>
                    <a:pt x="380" y="0"/>
                  </a:lnTo>
                  <a:lnTo>
                    <a:pt x="672" y="600"/>
                  </a:lnTo>
                  <a:lnTo>
                    <a:pt x="555" y="600"/>
                  </a:lnTo>
                  <a:lnTo>
                    <a:pt x="337" y="135"/>
                  </a:lnTo>
                  <a:lnTo>
                    <a:pt x="199" y="430"/>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7" name="Freeform 821"/>
            <p:cNvSpPr>
              <a:spLocks/>
            </p:cNvSpPr>
            <p:nvPr/>
          </p:nvSpPr>
          <p:spPr bwMode="black">
            <a:xfrm>
              <a:off x="4179" y="4980"/>
              <a:ext cx="671" cy="602"/>
            </a:xfrm>
            <a:custGeom>
              <a:avLst/>
              <a:gdLst>
                <a:gd name="T0" fmla="*/ 199 w 672"/>
                <a:gd name="T1" fmla="*/ 430 h 600"/>
                <a:gd name="T2" fmla="*/ 402 w 672"/>
                <a:gd name="T3" fmla="*/ 430 h 600"/>
                <a:gd name="T4" fmla="*/ 434 w 672"/>
                <a:gd name="T5" fmla="*/ 507 h 600"/>
                <a:gd name="T6" fmla="*/ 164 w 672"/>
                <a:gd name="T7" fmla="*/ 507 h 600"/>
                <a:gd name="T8" fmla="*/ 121 w 672"/>
                <a:gd name="T9" fmla="*/ 600 h 600"/>
                <a:gd name="T10" fmla="*/ 0 w 672"/>
                <a:gd name="T11" fmla="*/ 600 h 600"/>
                <a:gd name="T12" fmla="*/ 297 w 672"/>
                <a:gd name="T13" fmla="*/ 0 h 600"/>
                <a:gd name="T14" fmla="*/ 379 w 672"/>
                <a:gd name="T15" fmla="*/ 0 h 600"/>
                <a:gd name="T16" fmla="*/ 672 w 672"/>
                <a:gd name="T17" fmla="*/ 600 h 600"/>
                <a:gd name="T18" fmla="*/ 555 w 672"/>
                <a:gd name="T19" fmla="*/ 600 h 600"/>
                <a:gd name="T20" fmla="*/ 336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402" y="430"/>
                  </a:lnTo>
                  <a:lnTo>
                    <a:pt x="434" y="507"/>
                  </a:lnTo>
                  <a:lnTo>
                    <a:pt x="164" y="507"/>
                  </a:lnTo>
                  <a:lnTo>
                    <a:pt x="121" y="600"/>
                  </a:lnTo>
                  <a:lnTo>
                    <a:pt x="0" y="600"/>
                  </a:lnTo>
                  <a:lnTo>
                    <a:pt x="297" y="0"/>
                  </a:lnTo>
                  <a:lnTo>
                    <a:pt x="379" y="0"/>
                  </a:lnTo>
                  <a:lnTo>
                    <a:pt x="672" y="600"/>
                  </a:lnTo>
                  <a:lnTo>
                    <a:pt x="555" y="600"/>
                  </a:lnTo>
                  <a:lnTo>
                    <a:pt x="336" y="135"/>
                  </a:lnTo>
                  <a:lnTo>
                    <a:pt x="199" y="430"/>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8" name="Freeform 822"/>
            <p:cNvSpPr>
              <a:spLocks/>
            </p:cNvSpPr>
            <p:nvPr/>
          </p:nvSpPr>
          <p:spPr bwMode="black">
            <a:xfrm>
              <a:off x="3625" y="4976"/>
              <a:ext cx="667" cy="606"/>
            </a:xfrm>
            <a:custGeom>
              <a:avLst/>
              <a:gdLst>
                <a:gd name="T0" fmla="*/ 0 w 666"/>
                <a:gd name="T1" fmla="*/ 0 h 606"/>
                <a:gd name="T2" fmla="*/ 291 w 666"/>
                <a:gd name="T3" fmla="*/ 606 h 606"/>
                <a:gd name="T4" fmla="*/ 298 w 666"/>
                <a:gd name="T5" fmla="*/ 606 h 606"/>
                <a:gd name="T6" fmla="*/ 369 w 666"/>
                <a:gd name="T7" fmla="*/ 606 h 606"/>
                <a:gd name="T8" fmla="*/ 376 w 666"/>
                <a:gd name="T9" fmla="*/ 606 h 606"/>
                <a:gd name="T10" fmla="*/ 666 w 666"/>
                <a:gd name="T11" fmla="*/ 0 h 606"/>
                <a:gd name="T12" fmla="*/ 550 w 666"/>
                <a:gd name="T13" fmla="*/ 0 h 606"/>
                <a:gd name="T14" fmla="*/ 334 w 666"/>
                <a:gd name="T15" fmla="*/ 477 h 606"/>
                <a:gd name="T16" fmla="*/ 117 w 666"/>
                <a:gd name="T17" fmla="*/ 0 h 606"/>
                <a:gd name="T18" fmla="*/ 0 w 666"/>
                <a:gd name="T19" fmla="*/ 0 h 606"/>
                <a:gd name="T20" fmla="*/ 0 w 666"/>
                <a:gd name="T21" fmla="*/ 0 h 606"/>
                <a:gd name="T22" fmla="*/ 0 w 666"/>
                <a:gd name="T23" fmla="*/ 0 h 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6"/>
                <a:gd name="T37" fmla="*/ 0 h 606"/>
                <a:gd name="T38" fmla="*/ 666 w 666"/>
                <a:gd name="T39" fmla="*/ 606 h 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6" h="606">
                  <a:moveTo>
                    <a:pt x="0" y="0"/>
                  </a:moveTo>
                  <a:lnTo>
                    <a:pt x="291" y="606"/>
                  </a:lnTo>
                  <a:lnTo>
                    <a:pt x="298" y="606"/>
                  </a:lnTo>
                  <a:lnTo>
                    <a:pt x="369" y="606"/>
                  </a:lnTo>
                  <a:lnTo>
                    <a:pt x="376" y="606"/>
                  </a:lnTo>
                  <a:lnTo>
                    <a:pt x="666" y="0"/>
                  </a:lnTo>
                  <a:lnTo>
                    <a:pt x="550" y="0"/>
                  </a:lnTo>
                  <a:lnTo>
                    <a:pt x="334" y="477"/>
                  </a:lnTo>
                  <a:lnTo>
                    <a:pt x="117" y="0"/>
                  </a:lnTo>
                  <a:lnTo>
                    <a:pt x="0" y="0"/>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9" name="Freeform 823"/>
            <p:cNvSpPr>
              <a:spLocks/>
            </p:cNvSpPr>
            <p:nvPr/>
          </p:nvSpPr>
          <p:spPr bwMode="black">
            <a:xfrm>
              <a:off x="4754" y="4976"/>
              <a:ext cx="667" cy="828"/>
            </a:xfrm>
            <a:custGeom>
              <a:avLst/>
              <a:gdLst>
                <a:gd name="T0" fmla="*/ 264 w 666"/>
                <a:gd name="T1" fmla="*/ 828 h 828"/>
                <a:gd name="T2" fmla="*/ 666 w 666"/>
                <a:gd name="T3" fmla="*/ 0 h 828"/>
                <a:gd name="T4" fmla="*/ 546 w 666"/>
                <a:gd name="T5" fmla="*/ 0 h 828"/>
                <a:gd name="T6" fmla="*/ 325 w 666"/>
                <a:gd name="T7" fmla="*/ 482 h 828"/>
                <a:gd name="T8" fmla="*/ 115 w 666"/>
                <a:gd name="T9" fmla="*/ 0 h 828"/>
                <a:gd name="T10" fmla="*/ 0 w 666"/>
                <a:gd name="T11" fmla="*/ 0 h 828"/>
                <a:gd name="T12" fmla="*/ 264 w 666"/>
                <a:gd name="T13" fmla="*/ 603 h 828"/>
                <a:gd name="T14" fmla="*/ 151 w 666"/>
                <a:gd name="T15" fmla="*/ 828 h 828"/>
                <a:gd name="T16" fmla="*/ 264 w 666"/>
                <a:gd name="T17" fmla="*/ 828 h 828"/>
                <a:gd name="T18" fmla="*/ 264 w 666"/>
                <a:gd name="T19" fmla="*/ 828 h 828"/>
                <a:gd name="T20" fmla="*/ 264 w 666"/>
                <a:gd name="T21" fmla="*/ 828 h 8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6"/>
                <a:gd name="T34" fmla="*/ 0 h 828"/>
                <a:gd name="T35" fmla="*/ 666 w 666"/>
                <a:gd name="T36" fmla="*/ 828 h 8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6" h="828">
                  <a:moveTo>
                    <a:pt x="264" y="828"/>
                  </a:moveTo>
                  <a:lnTo>
                    <a:pt x="666" y="0"/>
                  </a:lnTo>
                  <a:lnTo>
                    <a:pt x="546" y="0"/>
                  </a:lnTo>
                  <a:lnTo>
                    <a:pt x="325" y="482"/>
                  </a:lnTo>
                  <a:lnTo>
                    <a:pt x="115" y="0"/>
                  </a:lnTo>
                  <a:lnTo>
                    <a:pt x="0" y="0"/>
                  </a:lnTo>
                  <a:lnTo>
                    <a:pt x="264" y="603"/>
                  </a:lnTo>
                  <a:lnTo>
                    <a:pt x="151" y="828"/>
                  </a:lnTo>
                  <a:lnTo>
                    <a:pt x="264" y="828"/>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grpSp>
      <p:sp>
        <p:nvSpPr>
          <p:cNvPr id="40" name="TextBox 39"/>
          <p:cNvSpPr txBox="1"/>
          <p:nvPr/>
        </p:nvSpPr>
        <p:spPr>
          <a:xfrm>
            <a:off x="8377238" y="6565900"/>
            <a:ext cx="309562" cy="203200"/>
          </a:xfrm>
          <a:prstGeom prst="rect">
            <a:avLst/>
          </a:prstGeom>
          <a:noFill/>
        </p:spPr>
        <p:txBody>
          <a:bodyPr wrap="none" anchor="ctr">
            <a:spAutoFit/>
          </a:bodyPr>
          <a:lstStyle/>
          <a:p>
            <a:pPr algn="r" fontAlgn="auto">
              <a:lnSpc>
                <a:spcPct val="90000"/>
              </a:lnSpc>
              <a:spcBef>
                <a:spcPts val="0"/>
              </a:spcBef>
              <a:spcAft>
                <a:spcPts val="0"/>
              </a:spcAft>
              <a:defRPr/>
            </a:pPr>
            <a:fld id="{8843355D-58BB-4B0D-AC8C-5BC74E2072EE}" type="slidenum">
              <a:rPr lang="en-US" sz="800">
                <a:solidFill>
                  <a:srgbClr val="8F8F8F"/>
                </a:solidFill>
                <a:latin typeface="+mn-lt"/>
              </a:rPr>
              <a:pPr algn="r" fontAlgn="auto">
                <a:lnSpc>
                  <a:spcPct val="90000"/>
                </a:lnSpc>
                <a:spcBef>
                  <a:spcPts val="0"/>
                </a:spcBef>
                <a:spcAft>
                  <a:spcPts val="0"/>
                </a:spcAft>
                <a:defRPr/>
              </a:pPr>
              <a:t>‹#›</a:t>
            </a:fld>
            <a:endParaRPr lang="en-US" sz="800" dirty="0">
              <a:solidFill>
                <a:srgbClr val="8F8F8F"/>
              </a:solidFill>
              <a:latin typeface="+mn-lt"/>
            </a:endParaRPr>
          </a:p>
        </p:txBody>
      </p:sp>
      <p:sp>
        <p:nvSpPr>
          <p:cNvPr id="41" name="TextBox 40"/>
          <p:cNvSpPr txBox="1"/>
          <p:nvPr/>
        </p:nvSpPr>
        <p:spPr>
          <a:xfrm>
            <a:off x="457200" y="6536333"/>
            <a:ext cx="4255943" cy="205184"/>
          </a:xfrm>
          <a:prstGeom prst="rect">
            <a:avLst/>
          </a:prstGeom>
          <a:noFill/>
        </p:spPr>
        <p:txBody>
          <a:bodyPr wrap="none" anchor="ctr">
            <a:spAutoFit/>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800" kern="1200" dirty="0" smtClean="0">
                <a:solidFill>
                  <a:srgbClr val="8F8F8F"/>
                </a:solidFill>
                <a:latin typeface="Arial" charset="0"/>
                <a:ea typeface="+mn-ea"/>
                <a:cs typeface="+mn-cs"/>
              </a:rPr>
              <a:t>© 2015 Avaya Inc</a:t>
            </a:r>
            <a:r>
              <a:rPr lang="en-US" sz="800" dirty="0" smtClean="0">
                <a:solidFill>
                  <a:srgbClr val="8F8F8F"/>
                </a:solidFill>
              </a:rPr>
              <a:t>.</a:t>
            </a:r>
            <a:r>
              <a:rPr lang="en-US" sz="800" baseline="0" dirty="0" smtClean="0">
                <a:solidFill>
                  <a:srgbClr val="8F8F8F"/>
                </a:solidFill>
              </a:rPr>
              <a:t> All rights reserved</a:t>
            </a:r>
            <a:r>
              <a:rPr lang="en-US" sz="800" dirty="0" smtClean="0">
                <a:solidFill>
                  <a:srgbClr val="8F8F8F"/>
                </a:solidFill>
              </a:rPr>
              <a:t>. </a:t>
            </a:r>
            <a:r>
              <a:rPr lang="en-US" sz="800" b="0" dirty="0" smtClean="0">
                <a:solidFill>
                  <a:srgbClr val="8F8F8F"/>
                </a:solidFill>
              </a:rPr>
              <a:t>NDA Confidential, Use pursuant to your agreement.</a:t>
            </a:r>
            <a:endParaRPr lang="en-US" sz="800" kern="1200" dirty="0">
              <a:solidFill>
                <a:srgbClr val="8F8F8F"/>
              </a:solidFill>
              <a:latin typeface="Arial" charset="0"/>
              <a:ea typeface="+mn-ea"/>
              <a:cs typeface="+mn-cs"/>
            </a:endParaRPr>
          </a:p>
        </p:txBody>
      </p:sp>
      <p:sp>
        <p:nvSpPr>
          <p:cNvPr id="2" name="Title 1"/>
          <p:cNvSpPr>
            <a:spLocks noGrp="1"/>
          </p:cNvSpPr>
          <p:nvPr>
            <p:ph type="title"/>
          </p:nvPr>
        </p:nvSpPr>
        <p:spPr>
          <a:xfrm>
            <a:off x="722312" y="2130552"/>
            <a:ext cx="6400800" cy="1097280"/>
          </a:xfrm>
        </p:spPr>
        <p:txBody>
          <a:bodyPr/>
          <a:lstStyle>
            <a:lvl1pPr algn="r">
              <a:defRPr sz="2800" b="0" i="0" cap="none" baseline="0">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722312" y="3300984"/>
            <a:ext cx="6400800" cy="1130300"/>
          </a:xfrm>
        </p:spPr>
        <p:txBody>
          <a:bodyPr>
            <a:noAutofit/>
          </a:bodyPr>
          <a:lstStyle>
            <a:lvl1pPr marL="0" indent="0" algn="r">
              <a:buNone/>
              <a:defRPr sz="24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2" name="Date Placeholder 3"/>
          <p:cNvSpPr>
            <a:spLocks noGrp="1"/>
          </p:cNvSpPr>
          <p:nvPr>
            <p:ph type="dt" sz="half" idx="10"/>
          </p:nvPr>
        </p:nvSpPr>
        <p:spPr/>
        <p:txBody>
          <a:bodyPr/>
          <a:lstStyle>
            <a:lvl1pPr>
              <a:defRPr/>
            </a:lvl1pPr>
          </a:lstStyle>
          <a:p>
            <a:pPr>
              <a:defRPr/>
            </a:pPr>
            <a:fld id="{A0B5786A-EE7A-489F-BD6E-5FCD8098C9BC}" type="datetime1">
              <a:rPr lang="en-US"/>
              <a:pPr>
                <a:defRPr/>
              </a:pPr>
              <a:t>4/15/2015</a:t>
            </a:fld>
            <a:endParaRPr lang="en-US"/>
          </a:p>
        </p:txBody>
      </p:sp>
    </p:spTree>
  </p:cSld>
  <p:clrMapOvr>
    <a:masterClrMapping/>
  </p:clrMapOvr>
  <p:transition spd="slow">
    <p:pull dir="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Quote Slide">
    <p:spTree>
      <p:nvGrpSpPr>
        <p:cNvPr id="1" name=""/>
        <p:cNvGrpSpPr/>
        <p:nvPr/>
      </p:nvGrpSpPr>
      <p:grpSpPr>
        <a:xfrm>
          <a:off x="0" y="0"/>
          <a:ext cx="0" cy="0"/>
          <a:chOff x="0" y="0"/>
          <a:chExt cx="0" cy="0"/>
        </a:xfrm>
      </p:grpSpPr>
      <p:sp>
        <p:nvSpPr>
          <p:cNvPr id="5" name="Rectangle 42"/>
          <p:cNvSpPr>
            <a:spLocks noChangeArrowheads="1"/>
          </p:cNvSpPr>
          <p:nvPr/>
        </p:nvSpPr>
        <p:spPr bwMode="invGray">
          <a:xfrm>
            <a:off x="0" y="1581150"/>
            <a:ext cx="9144000" cy="3475038"/>
          </a:xfrm>
          <a:prstGeom prst="rect">
            <a:avLst/>
          </a:prstGeom>
          <a:gradFill rotWithShape="1">
            <a:gsLst>
              <a:gs pos="0">
                <a:srgbClr val="98050E"/>
              </a:gs>
              <a:gs pos="100000">
                <a:srgbClr val="D10811"/>
              </a:gs>
            </a:gsLst>
            <a:lin ang="0" scaled="1"/>
          </a:gra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6" name="Rectangle 7"/>
          <p:cNvSpPr>
            <a:spLocks noChangeArrowheads="1"/>
          </p:cNvSpPr>
          <p:nvPr/>
        </p:nvSpPr>
        <p:spPr bwMode="invGray">
          <a:xfrm>
            <a:off x="3159125" y="1581150"/>
            <a:ext cx="304800" cy="246063"/>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7" name="Rectangle 8"/>
          <p:cNvSpPr>
            <a:spLocks noChangeArrowheads="1"/>
          </p:cNvSpPr>
          <p:nvPr/>
        </p:nvSpPr>
        <p:spPr bwMode="invGray">
          <a:xfrm>
            <a:off x="2843213" y="1581150"/>
            <a:ext cx="304800" cy="246063"/>
          </a:xfrm>
          <a:prstGeom prst="rect">
            <a:avLst/>
          </a:prstGeom>
          <a:solidFill>
            <a:srgbClr val="D10811">
              <a:alpha val="5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8" name="Rectangle 14"/>
          <p:cNvSpPr>
            <a:spLocks noChangeArrowheads="1"/>
          </p:cNvSpPr>
          <p:nvPr/>
        </p:nvSpPr>
        <p:spPr bwMode="invGray">
          <a:xfrm>
            <a:off x="8526463"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9" name="Rectangle 15"/>
          <p:cNvSpPr>
            <a:spLocks noChangeArrowheads="1"/>
          </p:cNvSpPr>
          <p:nvPr/>
        </p:nvSpPr>
        <p:spPr bwMode="invGray">
          <a:xfrm>
            <a:off x="821055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0" name="Rectangle 16"/>
          <p:cNvSpPr>
            <a:spLocks noChangeArrowheads="1"/>
          </p:cNvSpPr>
          <p:nvPr/>
        </p:nvSpPr>
        <p:spPr bwMode="invGray">
          <a:xfrm>
            <a:off x="7894638"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1" name="Rectangle 17"/>
          <p:cNvSpPr>
            <a:spLocks noChangeArrowheads="1"/>
          </p:cNvSpPr>
          <p:nvPr/>
        </p:nvSpPr>
        <p:spPr bwMode="invGray">
          <a:xfrm>
            <a:off x="7578725"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2" name="Rectangle 18"/>
          <p:cNvSpPr>
            <a:spLocks noChangeArrowheads="1"/>
          </p:cNvSpPr>
          <p:nvPr/>
        </p:nvSpPr>
        <p:spPr bwMode="invGray">
          <a:xfrm>
            <a:off x="7262813"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3" name="Rectangle 19"/>
          <p:cNvSpPr>
            <a:spLocks noChangeArrowheads="1"/>
          </p:cNvSpPr>
          <p:nvPr/>
        </p:nvSpPr>
        <p:spPr bwMode="invGray">
          <a:xfrm>
            <a:off x="694690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4" name="Rectangle 20"/>
          <p:cNvSpPr>
            <a:spLocks noChangeArrowheads="1"/>
          </p:cNvSpPr>
          <p:nvPr/>
        </p:nvSpPr>
        <p:spPr bwMode="invGray">
          <a:xfrm>
            <a:off x="6630988"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5" name="Rectangle 21"/>
          <p:cNvSpPr>
            <a:spLocks noChangeArrowheads="1"/>
          </p:cNvSpPr>
          <p:nvPr/>
        </p:nvSpPr>
        <p:spPr bwMode="invGray">
          <a:xfrm>
            <a:off x="6316663" y="1581150"/>
            <a:ext cx="304800" cy="250825"/>
          </a:xfrm>
          <a:prstGeom prst="rect">
            <a:avLst/>
          </a:prstGeom>
          <a:solidFill>
            <a:srgbClr val="D10811"/>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6" name="Rectangle 22"/>
          <p:cNvSpPr>
            <a:spLocks noChangeArrowheads="1"/>
          </p:cNvSpPr>
          <p:nvPr/>
        </p:nvSpPr>
        <p:spPr bwMode="invGray">
          <a:xfrm>
            <a:off x="600075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7" name="Rectangle 23"/>
          <p:cNvSpPr>
            <a:spLocks noChangeArrowheads="1"/>
          </p:cNvSpPr>
          <p:nvPr/>
        </p:nvSpPr>
        <p:spPr bwMode="invGray">
          <a:xfrm>
            <a:off x="5684838"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8" name="Rectangle 24"/>
          <p:cNvSpPr>
            <a:spLocks noChangeArrowheads="1"/>
          </p:cNvSpPr>
          <p:nvPr/>
        </p:nvSpPr>
        <p:spPr bwMode="invGray">
          <a:xfrm>
            <a:off x="5368925" y="1581150"/>
            <a:ext cx="304800" cy="250825"/>
          </a:xfrm>
          <a:prstGeom prst="rect">
            <a:avLst/>
          </a:prstGeom>
          <a:solidFill>
            <a:srgbClr val="D10811">
              <a:alpha val="3803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19" name="Rectangle 26"/>
          <p:cNvSpPr>
            <a:spLocks noChangeArrowheads="1"/>
          </p:cNvSpPr>
          <p:nvPr/>
        </p:nvSpPr>
        <p:spPr bwMode="invGray">
          <a:xfrm>
            <a:off x="4737100" y="1581150"/>
            <a:ext cx="304800" cy="250825"/>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0" name="Rectangle 27"/>
          <p:cNvSpPr>
            <a:spLocks noChangeArrowheads="1"/>
          </p:cNvSpPr>
          <p:nvPr/>
        </p:nvSpPr>
        <p:spPr bwMode="invGray">
          <a:xfrm>
            <a:off x="4421188" y="1581150"/>
            <a:ext cx="304800" cy="250825"/>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1" name="Rectangle 301"/>
          <p:cNvSpPr>
            <a:spLocks noChangeArrowheads="1"/>
          </p:cNvSpPr>
          <p:nvPr/>
        </p:nvSpPr>
        <p:spPr bwMode="invGray">
          <a:xfrm>
            <a:off x="3473450" y="4767263"/>
            <a:ext cx="304800" cy="274637"/>
          </a:xfrm>
          <a:prstGeom prst="rect">
            <a:avLst/>
          </a:prstGeom>
          <a:solidFill>
            <a:srgbClr val="D10811">
              <a:alpha val="70195"/>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2" name="Rectangle 302"/>
          <p:cNvSpPr>
            <a:spLocks noChangeArrowheads="1"/>
          </p:cNvSpPr>
          <p:nvPr/>
        </p:nvSpPr>
        <p:spPr bwMode="invGray">
          <a:xfrm>
            <a:off x="3157538" y="4767263"/>
            <a:ext cx="304800" cy="274637"/>
          </a:xfrm>
          <a:prstGeom prst="rect">
            <a:avLst/>
          </a:prstGeom>
          <a:solidFill>
            <a:srgbClr val="D10811">
              <a:alpha val="3803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3" name="Rectangle 304"/>
          <p:cNvSpPr>
            <a:spLocks noChangeArrowheads="1"/>
          </p:cNvSpPr>
          <p:nvPr/>
        </p:nvSpPr>
        <p:spPr bwMode="invGray">
          <a:xfrm>
            <a:off x="2525713" y="4767263"/>
            <a:ext cx="304800" cy="274637"/>
          </a:xfrm>
          <a:prstGeom prst="rect">
            <a:avLst/>
          </a:prstGeom>
          <a:solidFill>
            <a:srgbClr val="D10811">
              <a:alpha val="5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4" name="Rectangle 305"/>
          <p:cNvSpPr>
            <a:spLocks noChangeArrowheads="1"/>
          </p:cNvSpPr>
          <p:nvPr/>
        </p:nvSpPr>
        <p:spPr bwMode="invGray">
          <a:xfrm>
            <a:off x="2209800" y="4767263"/>
            <a:ext cx="304800" cy="274637"/>
          </a:xfrm>
          <a:prstGeom prst="rect">
            <a:avLst/>
          </a:prstGeom>
          <a:solidFill>
            <a:srgbClr val="D10811">
              <a:alpha val="36862"/>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5" name="Rectangle 307"/>
          <p:cNvSpPr>
            <a:spLocks noChangeArrowheads="1"/>
          </p:cNvSpPr>
          <p:nvPr/>
        </p:nvSpPr>
        <p:spPr bwMode="invGray">
          <a:xfrm>
            <a:off x="1579563" y="4767263"/>
            <a:ext cx="304800" cy="274637"/>
          </a:xfrm>
          <a:prstGeom prst="rect">
            <a:avLst/>
          </a:prstGeom>
          <a:solidFill>
            <a:srgbClr val="D10811">
              <a:alpha val="36862"/>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6" name="Rectangle 311"/>
          <p:cNvSpPr>
            <a:spLocks noChangeArrowheads="1"/>
          </p:cNvSpPr>
          <p:nvPr/>
        </p:nvSpPr>
        <p:spPr bwMode="invGray">
          <a:xfrm>
            <a:off x="8524875"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7" name="Rectangle 312"/>
          <p:cNvSpPr>
            <a:spLocks noChangeArrowheads="1"/>
          </p:cNvSpPr>
          <p:nvPr/>
        </p:nvSpPr>
        <p:spPr bwMode="invGray">
          <a:xfrm>
            <a:off x="8208963"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8" name="Rectangle 314"/>
          <p:cNvSpPr>
            <a:spLocks noChangeArrowheads="1"/>
          </p:cNvSpPr>
          <p:nvPr/>
        </p:nvSpPr>
        <p:spPr bwMode="invGray">
          <a:xfrm>
            <a:off x="7577138"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29" name="Rectangle 315"/>
          <p:cNvSpPr>
            <a:spLocks noChangeArrowheads="1"/>
          </p:cNvSpPr>
          <p:nvPr/>
        </p:nvSpPr>
        <p:spPr bwMode="invGray">
          <a:xfrm>
            <a:off x="7261225"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0" name="Rectangle 317"/>
          <p:cNvSpPr>
            <a:spLocks noChangeArrowheads="1"/>
          </p:cNvSpPr>
          <p:nvPr/>
        </p:nvSpPr>
        <p:spPr bwMode="invGray">
          <a:xfrm>
            <a:off x="6629400" y="4767263"/>
            <a:ext cx="304800" cy="274637"/>
          </a:xfrm>
          <a:prstGeom prst="rect">
            <a:avLst/>
          </a:prstGeom>
          <a:solidFill>
            <a:srgbClr val="D10811">
              <a:alpha val="79999"/>
            </a:srgbClr>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1" name="Rectangle 318"/>
          <p:cNvSpPr>
            <a:spLocks noChangeArrowheads="1"/>
          </p:cNvSpPr>
          <p:nvPr/>
        </p:nvSpPr>
        <p:spPr bwMode="invGray">
          <a:xfrm>
            <a:off x="6315075" y="4767263"/>
            <a:ext cx="304800" cy="274637"/>
          </a:xfrm>
          <a:prstGeom prst="rect">
            <a:avLst/>
          </a:prstGeom>
          <a:solidFill>
            <a:srgbClr val="D10811"/>
          </a:solidFill>
          <a:ln w="9525">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2" name="Rectangle 321"/>
          <p:cNvSpPr>
            <a:spLocks noChangeArrowheads="1"/>
          </p:cNvSpPr>
          <p:nvPr/>
        </p:nvSpPr>
        <p:spPr bwMode="invGray">
          <a:xfrm>
            <a:off x="5367338" y="4767263"/>
            <a:ext cx="304800" cy="274637"/>
          </a:xfrm>
          <a:prstGeom prst="rect">
            <a:avLst/>
          </a:prstGeom>
          <a:solidFill>
            <a:srgbClr val="D10811">
              <a:alpha val="38039"/>
            </a:srgbClr>
          </a:solidFill>
          <a:ln w="9525" algn="ctr">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3" name="Rectangle 323"/>
          <p:cNvSpPr>
            <a:spLocks noChangeArrowheads="1"/>
          </p:cNvSpPr>
          <p:nvPr/>
        </p:nvSpPr>
        <p:spPr bwMode="invGray">
          <a:xfrm>
            <a:off x="4735513" y="4767263"/>
            <a:ext cx="304800" cy="274637"/>
          </a:xfrm>
          <a:prstGeom prst="rect">
            <a:avLst/>
          </a:prstGeom>
          <a:solidFill>
            <a:srgbClr val="D10811">
              <a:alpha val="38039"/>
            </a:srgbClr>
          </a:solidFill>
          <a:ln w="9525" algn="ctr">
            <a:noFill/>
            <a:miter lim="800000"/>
            <a:headEnd/>
            <a:tailEnd/>
          </a:ln>
        </p:spPr>
        <p:txBody>
          <a:bodyPr wrap="none" anchor="ctr"/>
          <a:lstStyle/>
          <a:p>
            <a:pPr fontAlgn="auto">
              <a:spcBef>
                <a:spcPts val="0"/>
              </a:spcBef>
              <a:spcAft>
                <a:spcPts val="0"/>
              </a:spcAft>
              <a:defRPr/>
            </a:pPr>
            <a:endParaRPr lang="en-US">
              <a:latin typeface="+mn-lt"/>
            </a:endParaRPr>
          </a:p>
        </p:txBody>
      </p:sp>
      <p:sp>
        <p:nvSpPr>
          <p:cNvPr id="34" name="Rectangle 33"/>
          <p:cNvSpPr/>
          <p:nvPr/>
        </p:nvSpPr>
        <p:spPr bwMode="white">
          <a:xfrm>
            <a:off x="0" y="1847850"/>
            <a:ext cx="9144000" cy="2925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35" name="Group 818"/>
          <p:cNvGrpSpPr>
            <a:grpSpLocks/>
          </p:cNvGrpSpPr>
          <p:nvPr/>
        </p:nvGrpSpPr>
        <p:grpSpPr bwMode="auto">
          <a:xfrm>
            <a:off x="7472363" y="701675"/>
            <a:ext cx="1111250" cy="314325"/>
            <a:chOff x="3063" y="4976"/>
            <a:chExt cx="2916" cy="828"/>
          </a:xfrm>
        </p:grpSpPr>
        <p:sp>
          <p:nvSpPr>
            <p:cNvPr id="36" name="Freeform 819"/>
            <p:cNvSpPr>
              <a:spLocks/>
            </p:cNvSpPr>
            <p:nvPr/>
          </p:nvSpPr>
          <p:spPr bwMode="black">
            <a:xfrm>
              <a:off x="5308" y="4976"/>
              <a:ext cx="671" cy="606"/>
            </a:xfrm>
            <a:custGeom>
              <a:avLst/>
              <a:gdLst>
                <a:gd name="T0" fmla="*/ 199 w 672"/>
                <a:gd name="T1" fmla="*/ 433 h 606"/>
                <a:gd name="T2" fmla="*/ 399 w 672"/>
                <a:gd name="T3" fmla="*/ 433 h 606"/>
                <a:gd name="T4" fmla="*/ 430 w 672"/>
                <a:gd name="T5" fmla="*/ 512 h 606"/>
                <a:gd name="T6" fmla="*/ 161 w 672"/>
                <a:gd name="T7" fmla="*/ 512 h 606"/>
                <a:gd name="T8" fmla="*/ 117 w 672"/>
                <a:gd name="T9" fmla="*/ 606 h 606"/>
                <a:gd name="T10" fmla="*/ 0 w 672"/>
                <a:gd name="T11" fmla="*/ 606 h 606"/>
                <a:gd name="T12" fmla="*/ 294 w 672"/>
                <a:gd name="T13" fmla="*/ 0 h 606"/>
                <a:gd name="T14" fmla="*/ 375 w 672"/>
                <a:gd name="T15" fmla="*/ 0 h 606"/>
                <a:gd name="T16" fmla="*/ 672 w 672"/>
                <a:gd name="T17" fmla="*/ 606 h 606"/>
                <a:gd name="T18" fmla="*/ 552 w 672"/>
                <a:gd name="T19" fmla="*/ 606 h 606"/>
                <a:gd name="T20" fmla="*/ 337 w 672"/>
                <a:gd name="T21" fmla="*/ 138 h 606"/>
                <a:gd name="T22" fmla="*/ 199 w 672"/>
                <a:gd name="T23" fmla="*/ 433 h 606"/>
                <a:gd name="T24" fmla="*/ 199 w 672"/>
                <a:gd name="T25" fmla="*/ 433 h 606"/>
                <a:gd name="T26" fmla="*/ 199 w 672"/>
                <a:gd name="T27" fmla="*/ 433 h 6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6"/>
                <a:gd name="T44" fmla="*/ 672 w 672"/>
                <a:gd name="T45" fmla="*/ 606 h 6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6">
                  <a:moveTo>
                    <a:pt x="199" y="433"/>
                  </a:moveTo>
                  <a:lnTo>
                    <a:pt x="399" y="433"/>
                  </a:lnTo>
                  <a:lnTo>
                    <a:pt x="430" y="512"/>
                  </a:lnTo>
                  <a:lnTo>
                    <a:pt x="161" y="512"/>
                  </a:lnTo>
                  <a:lnTo>
                    <a:pt x="117" y="606"/>
                  </a:lnTo>
                  <a:lnTo>
                    <a:pt x="0" y="606"/>
                  </a:lnTo>
                  <a:lnTo>
                    <a:pt x="294" y="0"/>
                  </a:lnTo>
                  <a:lnTo>
                    <a:pt x="375" y="0"/>
                  </a:lnTo>
                  <a:lnTo>
                    <a:pt x="672" y="606"/>
                  </a:lnTo>
                  <a:lnTo>
                    <a:pt x="552" y="606"/>
                  </a:lnTo>
                  <a:lnTo>
                    <a:pt x="337" y="138"/>
                  </a:lnTo>
                  <a:lnTo>
                    <a:pt x="199" y="433"/>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7" name="Freeform 820"/>
            <p:cNvSpPr>
              <a:spLocks/>
            </p:cNvSpPr>
            <p:nvPr/>
          </p:nvSpPr>
          <p:spPr bwMode="black">
            <a:xfrm>
              <a:off x="3063" y="4980"/>
              <a:ext cx="671" cy="602"/>
            </a:xfrm>
            <a:custGeom>
              <a:avLst/>
              <a:gdLst>
                <a:gd name="T0" fmla="*/ 199 w 672"/>
                <a:gd name="T1" fmla="*/ 430 h 600"/>
                <a:gd name="T2" fmla="*/ 399 w 672"/>
                <a:gd name="T3" fmla="*/ 430 h 600"/>
                <a:gd name="T4" fmla="*/ 434 w 672"/>
                <a:gd name="T5" fmla="*/ 507 h 600"/>
                <a:gd name="T6" fmla="*/ 165 w 672"/>
                <a:gd name="T7" fmla="*/ 507 h 600"/>
                <a:gd name="T8" fmla="*/ 122 w 672"/>
                <a:gd name="T9" fmla="*/ 600 h 600"/>
                <a:gd name="T10" fmla="*/ 0 w 672"/>
                <a:gd name="T11" fmla="*/ 600 h 600"/>
                <a:gd name="T12" fmla="*/ 298 w 672"/>
                <a:gd name="T13" fmla="*/ 0 h 600"/>
                <a:gd name="T14" fmla="*/ 380 w 672"/>
                <a:gd name="T15" fmla="*/ 0 h 600"/>
                <a:gd name="T16" fmla="*/ 672 w 672"/>
                <a:gd name="T17" fmla="*/ 600 h 600"/>
                <a:gd name="T18" fmla="*/ 555 w 672"/>
                <a:gd name="T19" fmla="*/ 600 h 600"/>
                <a:gd name="T20" fmla="*/ 337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399" y="430"/>
                  </a:lnTo>
                  <a:lnTo>
                    <a:pt x="434" y="507"/>
                  </a:lnTo>
                  <a:lnTo>
                    <a:pt x="165" y="507"/>
                  </a:lnTo>
                  <a:lnTo>
                    <a:pt x="122" y="600"/>
                  </a:lnTo>
                  <a:lnTo>
                    <a:pt x="0" y="600"/>
                  </a:lnTo>
                  <a:lnTo>
                    <a:pt x="298" y="0"/>
                  </a:lnTo>
                  <a:lnTo>
                    <a:pt x="380" y="0"/>
                  </a:lnTo>
                  <a:lnTo>
                    <a:pt x="672" y="600"/>
                  </a:lnTo>
                  <a:lnTo>
                    <a:pt x="555" y="600"/>
                  </a:lnTo>
                  <a:lnTo>
                    <a:pt x="337" y="135"/>
                  </a:lnTo>
                  <a:lnTo>
                    <a:pt x="199" y="430"/>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8" name="Freeform 821"/>
            <p:cNvSpPr>
              <a:spLocks/>
            </p:cNvSpPr>
            <p:nvPr/>
          </p:nvSpPr>
          <p:spPr bwMode="black">
            <a:xfrm>
              <a:off x="4179" y="4980"/>
              <a:ext cx="671" cy="602"/>
            </a:xfrm>
            <a:custGeom>
              <a:avLst/>
              <a:gdLst>
                <a:gd name="T0" fmla="*/ 199 w 672"/>
                <a:gd name="T1" fmla="*/ 430 h 600"/>
                <a:gd name="T2" fmla="*/ 402 w 672"/>
                <a:gd name="T3" fmla="*/ 430 h 600"/>
                <a:gd name="T4" fmla="*/ 434 w 672"/>
                <a:gd name="T5" fmla="*/ 507 h 600"/>
                <a:gd name="T6" fmla="*/ 164 w 672"/>
                <a:gd name="T7" fmla="*/ 507 h 600"/>
                <a:gd name="T8" fmla="*/ 121 w 672"/>
                <a:gd name="T9" fmla="*/ 600 h 600"/>
                <a:gd name="T10" fmla="*/ 0 w 672"/>
                <a:gd name="T11" fmla="*/ 600 h 600"/>
                <a:gd name="T12" fmla="*/ 297 w 672"/>
                <a:gd name="T13" fmla="*/ 0 h 600"/>
                <a:gd name="T14" fmla="*/ 379 w 672"/>
                <a:gd name="T15" fmla="*/ 0 h 600"/>
                <a:gd name="T16" fmla="*/ 672 w 672"/>
                <a:gd name="T17" fmla="*/ 600 h 600"/>
                <a:gd name="T18" fmla="*/ 555 w 672"/>
                <a:gd name="T19" fmla="*/ 600 h 600"/>
                <a:gd name="T20" fmla="*/ 336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402" y="430"/>
                  </a:lnTo>
                  <a:lnTo>
                    <a:pt x="434" y="507"/>
                  </a:lnTo>
                  <a:lnTo>
                    <a:pt x="164" y="507"/>
                  </a:lnTo>
                  <a:lnTo>
                    <a:pt x="121" y="600"/>
                  </a:lnTo>
                  <a:lnTo>
                    <a:pt x="0" y="600"/>
                  </a:lnTo>
                  <a:lnTo>
                    <a:pt x="297" y="0"/>
                  </a:lnTo>
                  <a:lnTo>
                    <a:pt x="379" y="0"/>
                  </a:lnTo>
                  <a:lnTo>
                    <a:pt x="672" y="600"/>
                  </a:lnTo>
                  <a:lnTo>
                    <a:pt x="555" y="600"/>
                  </a:lnTo>
                  <a:lnTo>
                    <a:pt x="336" y="135"/>
                  </a:lnTo>
                  <a:lnTo>
                    <a:pt x="199" y="430"/>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39" name="Freeform 822"/>
            <p:cNvSpPr>
              <a:spLocks/>
            </p:cNvSpPr>
            <p:nvPr/>
          </p:nvSpPr>
          <p:spPr bwMode="black">
            <a:xfrm>
              <a:off x="3625" y="4976"/>
              <a:ext cx="667" cy="606"/>
            </a:xfrm>
            <a:custGeom>
              <a:avLst/>
              <a:gdLst>
                <a:gd name="T0" fmla="*/ 0 w 666"/>
                <a:gd name="T1" fmla="*/ 0 h 606"/>
                <a:gd name="T2" fmla="*/ 291 w 666"/>
                <a:gd name="T3" fmla="*/ 606 h 606"/>
                <a:gd name="T4" fmla="*/ 298 w 666"/>
                <a:gd name="T5" fmla="*/ 606 h 606"/>
                <a:gd name="T6" fmla="*/ 369 w 666"/>
                <a:gd name="T7" fmla="*/ 606 h 606"/>
                <a:gd name="T8" fmla="*/ 376 w 666"/>
                <a:gd name="T9" fmla="*/ 606 h 606"/>
                <a:gd name="T10" fmla="*/ 666 w 666"/>
                <a:gd name="T11" fmla="*/ 0 h 606"/>
                <a:gd name="T12" fmla="*/ 550 w 666"/>
                <a:gd name="T13" fmla="*/ 0 h 606"/>
                <a:gd name="T14" fmla="*/ 334 w 666"/>
                <a:gd name="T15" fmla="*/ 477 h 606"/>
                <a:gd name="T16" fmla="*/ 117 w 666"/>
                <a:gd name="T17" fmla="*/ 0 h 606"/>
                <a:gd name="T18" fmla="*/ 0 w 666"/>
                <a:gd name="T19" fmla="*/ 0 h 606"/>
                <a:gd name="T20" fmla="*/ 0 w 666"/>
                <a:gd name="T21" fmla="*/ 0 h 606"/>
                <a:gd name="T22" fmla="*/ 0 w 666"/>
                <a:gd name="T23" fmla="*/ 0 h 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6"/>
                <a:gd name="T37" fmla="*/ 0 h 606"/>
                <a:gd name="T38" fmla="*/ 666 w 666"/>
                <a:gd name="T39" fmla="*/ 606 h 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6" h="606">
                  <a:moveTo>
                    <a:pt x="0" y="0"/>
                  </a:moveTo>
                  <a:lnTo>
                    <a:pt x="291" y="606"/>
                  </a:lnTo>
                  <a:lnTo>
                    <a:pt x="298" y="606"/>
                  </a:lnTo>
                  <a:lnTo>
                    <a:pt x="369" y="606"/>
                  </a:lnTo>
                  <a:lnTo>
                    <a:pt x="376" y="606"/>
                  </a:lnTo>
                  <a:lnTo>
                    <a:pt x="666" y="0"/>
                  </a:lnTo>
                  <a:lnTo>
                    <a:pt x="550" y="0"/>
                  </a:lnTo>
                  <a:lnTo>
                    <a:pt x="334" y="477"/>
                  </a:lnTo>
                  <a:lnTo>
                    <a:pt x="117" y="0"/>
                  </a:lnTo>
                  <a:lnTo>
                    <a:pt x="0" y="0"/>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sp>
          <p:nvSpPr>
            <p:cNvPr id="40" name="Freeform 823"/>
            <p:cNvSpPr>
              <a:spLocks/>
            </p:cNvSpPr>
            <p:nvPr/>
          </p:nvSpPr>
          <p:spPr bwMode="black">
            <a:xfrm>
              <a:off x="4754" y="4976"/>
              <a:ext cx="667" cy="828"/>
            </a:xfrm>
            <a:custGeom>
              <a:avLst/>
              <a:gdLst>
                <a:gd name="T0" fmla="*/ 264 w 666"/>
                <a:gd name="T1" fmla="*/ 828 h 828"/>
                <a:gd name="T2" fmla="*/ 666 w 666"/>
                <a:gd name="T3" fmla="*/ 0 h 828"/>
                <a:gd name="T4" fmla="*/ 546 w 666"/>
                <a:gd name="T5" fmla="*/ 0 h 828"/>
                <a:gd name="T6" fmla="*/ 325 w 666"/>
                <a:gd name="T7" fmla="*/ 482 h 828"/>
                <a:gd name="T8" fmla="*/ 115 w 666"/>
                <a:gd name="T9" fmla="*/ 0 h 828"/>
                <a:gd name="T10" fmla="*/ 0 w 666"/>
                <a:gd name="T11" fmla="*/ 0 h 828"/>
                <a:gd name="T12" fmla="*/ 264 w 666"/>
                <a:gd name="T13" fmla="*/ 603 h 828"/>
                <a:gd name="T14" fmla="*/ 151 w 666"/>
                <a:gd name="T15" fmla="*/ 828 h 828"/>
                <a:gd name="T16" fmla="*/ 264 w 666"/>
                <a:gd name="T17" fmla="*/ 828 h 828"/>
                <a:gd name="T18" fmla="*/ 264 w 666"/>
                <a:gd name="T19" fmla="*/ 828 h 828"/>
                <a:gd name="T20" fmla="*/ 264 w 666"/>
                <a:gd name="T21" fmla="*/ 828 h 8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6"/>
                <a:gd name="T34" fmla="*/ 0 h 828"/>
                <a:gd name="T35" fmla="*/ 666 w 666"/>
                <a:gd name="T36" fmla="*/ 828 h 8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6" h="828">
                  <a:moveTo>
                    <a:pt x="264" y="828"/>
                  </a:moveTo>
                  <a:lnTo>
                    <a:pt x="666" y="0"/>
                  </a:lnTo>
                  <a:lnTo>
                    <a:pt x="546" y="0"/>
                  </a:lnTo>
                  <a:lnTo>
                    <a:pt x="325" y="482"/>
                  </a:lnTo>
                  <a:lnTo>
                    <a:pt x="115" y="0"/>
                  </a:lnTo>
                  <a:lnTo>
                    <a:pt x="0" y="0"/>
                  </a:lnTo>
                  <a:lnTo>
                    <a:pt x="264" y="603"/>
                  </a:lnTo>
                  <a:lnTo>
                    <a:pt x="151" y="828"/>
                  </a:lnTo>
                  <a:lnTo>
                    <a:pt x="264" y="828"/>
                  </a:lnTo>
                  <a:close/>
                </a:path>
              </a:pathLst>
            </a:custGeom>
            <a:solidFill>
              <a:srgbClr val="CC0000"/>
            </a:solidFill>
            <a:ln w="9525">
              <a:noFill/>
              <a:round/>
              <a:headEnd/>
              <a:tailEnd/>
            </a:ln>
          </p:spPr>
          <p:txBody>
            <a:bodyPr/>
            <a:lstStyle/>
            <a:p>
              <a:pPr fontAlgn="auto">
                <a:spcBef>
                  <a:spcPts val="0"/>
                </a:spcBef>
                <a:spcAft>
                  <a:spcPts val="0"/>
                </a:spcAft>
                <a:defRPr/>
              </a:pPr>
              <a:endParaRPr lang="en-US">
                <a:latin typeface="+mn-lt"/>
              </a:endParaRPr>
            </a:p>
          </p:txBody>
        </p:sp>
      </p:grpSp>
      <p:sp>
        <p:nvSpPr>
          <p:cNvPr id="41" name="TextBox 40"/>
          <p:cNvSpPr txBox="1"/>
          <p:nvPr/>
        </p:nvSpPr>
        <p:spPr>
          <a:xfrm>
            <a:off x="8377238" y="6565900"/>
            <a:ext cx="309562" cy="203200"/>
          </a:xfrm>
          <a:prstGeom prst="rect">
            <a:avLst/>
          </a:prstGeom>
          <a:noFill/>
        </p:spPr>
        <p:txBody>
          <a:bodyPr wrap="none" anchor="ctr">
            <a:spAutoFit/>
          </a:bodyPr>
          <a:lstStyle/>
          <a:p>
            <a:pPr algn="r" fontAlgn="auto">
              <a:lnSpc>
                <a:spcPct val="90000"/>
              </a:lnSpc>
              <a:spcBef>
                <a:spcPts val="0"/>
              </a:spcBef>
              <a:spcAft>
                <a:spcPts val="0"/>
              </a:spcAft>
              <a:defRPr/>
            </a:pPr>
            <a:fld id="{9BD790E0-83F8-4905-81B5-F0909A85648A}" type="slidenum">
              <a:rPr lang="en-US" sz="800">
                <a:solidFill>
                  <a:srgbClr val="8F8F8F"/>
                </a:solidFill>
                <a:latin typeface="+mn-lt"/>
              </a:rPr>
              <a:pPr algn="r" fontAlgn="auto">
                <a:lnSpc>
                  <a:spcPct val="90000"/>
                </a:lnSpc>
                <a:spcBef>
                  <a:spcPts val="0"/>
                </a:spcBef>
                <a:spcAft>
                  <a:spcPts val="0"/>
                </a:spcAft>
                <a:defRPr/>
              </a:pPr>
              <a:t>‹#›</a:t>
            </a:fld>
            <a:endParaRPr lang="en-US" sz="800" dirty="0">
              <a:solidFill>
                <a:srgbClr val="8F8F8F"/>
              </a:solidFill>
              <a:latin typeface="+mn-lt"/>
            </a:endParaRPr>
          </a:p>
        </p:txBody>
      </p:sp>
      <p:sp>
        <p:nvSpPr>
          <p:cNvPr id="42" name="TextBox 41"/>
          <p:cNvSpPr txBox="1"/>
          <p:nvPr/>
        </p:nvSpPr>
        <p:spPr>
          <a:xfrm>
            <a:off x="457200" y="6537325"/>
            <a:ext cx="1912938" cy="203200"/>
          </a:xfrm>
          <a:prstGeom prst="rect">
            <a:avLst/>
          </a:prstGeom>
          <a:noFill/>
        </p:spPr>
        <p:txBody>
          <a:bodyPr wrap="none" anchor="ctr">
            <a:spAutoFit/>
          </a:bodyPr>
          <a:lstStyle/>
          <a:p>
            <a:pPr fontAlgn="auto">
              <a:lnSpc>
                <a:spcPct val="90000"/>
              </a:lnSpc>
              <a:spcBef>
                <a:spcPts val="0"/>
              </a:spcBef>
              <a:spcAft>
                <a:spcPts val="0"/>
              </a:spcAft>
              <a:defRPr/>
            </a:pPr>
            <a:r>
              <a:rPr lang="en-US" sz="800" dirty="0">
                <a:solidFill>
                  <a:srgbClr val="8F8F8F"/>
                </a:solidFill>
                <a:latin typeface="+mn-lt"/>
              </a:rPr>
              <a:t>© </a:t>
            </a:r>
            <a:r>
              <a:rPr lang="en-US" sz="800" dirty="0" smtClean="0">
                <a:solidFill>
                  <a:srgbClr val="8F8F8F"/>
                </a:solidFill>
                <a:latin typeface="+mn-lt"/>
              </a:rPr>
              <a:t>2015 </a:t>
            </a:r>
            <a:r>
              <a:rPr lang="en-US" sz="800" dirty="0">
                <a:solidFill>
                  <a:srgbClr val="8F8F8F"/>
                </a:solidFill>
                <a:latin typeface="+mn-lt"/>
              </a:rPr>
              <a:t>Avaya Inc. All rights reserved.</a:t>
            </a:r>
          </a:p>
        </p:txBody>
      </p:sp>
      <p:sp>
        <p:nvSpPr>
          <p:cNvPr id="2" name="Title 1"/>
          <p:cNvSpPr>
            <a:spLocks noGrp="1"/>
          </p:cNvSpPr>
          <p:nvPr>
            <p:ph type="title"/>
          </p:nvPr>
        </p:nvSpPr>
        <p:spPr>
          <a:xfrm>
            <a:off x="1447800" y="2130552"/>
            <a:ext cx="6745224" cy="2029968"/>
          </a:xfrm>
        </p:spPr>
        <p:txBody>
          <a:bodyPr anchor="ctr"/>
          <a:lstStyle>
            <a:lvl1pPr algn="r">
              <a:defRPr sz="2800" b="0" i="0" cap="none" baseline="0">
                <a:solidFill>
                  <a:schemeClr val="accent1"/>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1447800" y="5357611"/>
            <a:ext cx="6745224" cy="476519"/>
          </a:xfrm>
        </p:spPr>
        <p:txBody>
          <a:bodyPr anchor="b">
            <a:noAutofit/>
          </a:bodyPr>
          <a:lstStyle>
            <a:lvl1pPr marL="0" indent="0" algn="r">
              <a:lnSpc>
                <a:spcPct val="90000"/>
              </a:lnSpc>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8" name="Text Placeholder 2"/>
          <p:cNvSpPr>
            <a:spLocks noGrp="1"/>
          </p:cNvSpPr>
          <p:nvPr>
            <p:ph type="body" idx="13"/>
          </p:nvPr>
        </p:nvSpPr>
        <p:spPr>
          <a:xfrm>
            <a:off x="1447800" y="5841642"/>
            <a:ext cx="6745224" cy="381000"/>
          </a:xfrm>
        </p:spPr>
        <p:txBody>
          <a:bodyPr>
            <a:normAutofit/>
          </a:bodyPr>
          <a:lstStyle>
            <a:lvl1pPr marL="0" indent="0" algn="r">
              <a:lnSpc>
                <a:spcPct val="90000"/>
              </a:lnSpc>
              <a:spcBef>
                <a:spcPts val="0"/>
              </a:spcBef>
              <a:buNone/>
              <a:defRPr sz="2000" i="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3" name="Date Placeholder 3"/>
          <p:cNvSpPr>
            <a:spLocks noGrp="1"/>
          </p:cNvSpPr>
          <p:nvPr>
            <p:ph type="dt" sz="half" idx="14"/>
          </p:nvPr>
        </p:nvSpPr>
        <p:spPr/>
        <p:txBody>
          <a:bodyPr/>
          <a:lstStyle>
            <a:lvl1pPr>
              <a:defRPr/>
            </a:lvl1pPr>
          </a:lstStyle>
          <a:p>
            <a:pPr>
              <a:defRPr/>
            </a:pPr>
            <a:fld id="{C2475694-1621-44E3-88A2-A1A5EEBCFCAD}" type="datetime1">
              <a:rPr lang="en-US"/>
              <a:pPr>
                <a:defRPr/>
              </a:pPr>
              <a:t>4/15/2015</a:t>
            </a:fld>
            <a:endParaRPr lang="en-US"/>
          </a:p>
        </p:txBody>
      </p:sp>
    </p:spTree>
  </p:cSld>
  <p:clrMapOvr>
    <a:masterClrMapping/>
  </p:clrMapOvr>
  <p:transition spd="slow">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7244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724400"/>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C5EDEAC-8599-4076-A83E-D5307EF1D4A5}" type="datetime1">
              <a:rPr lang="en-US"/>
              <a:pPr>
                <a:defRPr/>
              </a:pPr>
              <a:t>4/15/2015</a:t>
            </a:fld>
            <a:endParaRPr lang="en-US"/>
          </a:p>
        </p:txBody>
      </p:sp>
    </p:spTree>
  </p:cSld>
  <p:clrMapOvr>
    <a:masterClrMapping/>
  </p:clrMapOvr>
  <p:transition spd="slow">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47800"/>
            <a:ext cx="4040188" cy="750888"/>
          </a:xfrm>
        </p:spPr>
        <p:txBody>
          <a:bodyPr anchor="b">
            <a:norm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86000"/>
            <a:ext cx="4040188"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447800"/>
            <a:ext cx="4041775" cy="750888"/>
          </a:xfrm>
        </p:spPr>
        <p:txBody>
          <a:bodyPr anchor="b">
            <a:norm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86000"/>
            <a:ext cx="4041775" cy="3886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7F0085F-EA51-4D95-9CA8-D16795F8B7EC}" type="datetime1">
              <a:rPr lang="en-US"/>
              <a:pPr>
                <a:defRPr/>
              </a:pPr>
              <a:t>4/15/2015</a:t>
            </a:fld>
            <a:endParaRPr lang="en-US"/>
          </a:p>
        </p:txBody>
      </p:sp>
    </p:spTree>
  </p:cSld>
  <p:clrMapOvr>
    <a:masterClrMapping/>
  </p:clrMapOvr>
  <p:transition spd="slow">
    <p:pull dir="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D756E62-0C45-4998-812E-87FC982C523B}" type="datetime1">
              <a:rPr lang="en-US"/>
              <a:pPr>
                <a:defRPr/>
              </a:pPr>
              <a:t>4/15/2015</a:t>
            </a:fld>
            <a:endParaRPr lang="en-US"/>
          </a:p>
        </p:txBody>
      </p:sp>
    </p:spTree>
  </p:cSld>
  <p:clrMapOvr>
    <a:masterClrMapping/>
  </p:clrMapOvr>
  <p:transition spd="slow">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Text Placeholder 6"/>
          <p:cNvSpPr>
            <a:spLocks noGrp="1"/>
          </p:cNvSpPr>
          <p:nvPr>
            <p:ph type="body" sz="quarter" idx="13"/>
          </p:nvPr>
        </p:nvSpPr>
        <p:spPr>
          <a:xfrm>
            <a:off x="457200" y="1295400"/>
            <a:ext cx="8229600" cy="457200"/>
          </a:xfrm>
        </p:spPr>
        <p:txBody>
          <a:bodyPr>
            <a:normAutofit/>
          </a:bodyPr>
          <a:lstStyle>
            <a:lvl1pPr marL="0" indent="0">
              <a:spcBef>
                <a:spcPts val="0"/>
              </a:spcBef>
              <a:buNone/>
              <a:defRPr sz="2200">
                <a:solidFill>
                  <a:schemeClr val="accent1"/>
                </a:solidFill>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stStyle>
          <a:p>
            <a:pPr lvl="0"/>
            <a:r>
              <a:rPr lang="en-US" smtClean="0"/>
              <a:t>Click to edit Master text styles</a:t>
            </a:r>
          </a:p>
        </p:txBody>
      </p:sp>
      <p:sp>
        <p:nvSpPr>
          <p:cNvPr id="4" name="Date Placeholder 3"/>
          <p:cNvSpPr>
            <a:spLocks noGrp="1"/>
          </p:cNvSpPr>
          <p:nvPr>
            <p:ph type="dt" sz="half" idx="14"/>
          </p:nvPr>
        </p:nvSpPr>
        <p:spPr/>
        <p:txBody>
          <a:bodyPr/>
          <a:lstStyle>
            <a:lvl1pPr>
              <a:defRPr/>
            </a:lvl1pPr>
          </a:lstStyle>
          <a:p>
            <a:pPr>
              <a:defRPr/>
            </a:pPr>
            <a:fld id="{A2699836-8E3E-45FF-B350-270FF7EE3B1B}" type="datetime1">
              <a:rPr lang="en-US"/>
              <a:pPr>
                <a:defRPr/>
              </a:pPr>
              <a:t>4/15/2015</a:t>
            </a:fld>
            <a:endParaRPr lang="en-US"/>
          </a:p>
        </p:txBody>
      </p:sp>
    </p:spTree>
  </p:cSld>
  <p:clrMapOvr>
    <a:masterClrMapping/>
  </p:clrMapOvr>
  <p:transition spd="slow">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Ref idx="1001">
        <a:schemeClr val="bg1"/>
      </p:bgRef>
    </p:bg>
    <p:spTree>
      <p:nvGrpSpPr>
        <p:cNvPr id="1" name=""/>
        <p:cNvGrpSpPr/>
        <p:nvPr/>
      </p:nvGrpSpPr>
      <p:grpSpPr>
        <a:xfrm>
          <a:off x="0" y="0"/>
          <a:ext cx="0" cy="0"/>
          <a:chOff x="0" y="0"/>
          <a:chExt cx="0" cy="0"/>
        </a:xfrm>
      </p:grpSpPr>
      <p:sp>
        <p:nvSpPr>
          <p:cNvPr id="7" name="Rectangle 6"/>
          <p:cNvSpPr>
            <a:spLocks noChangeArrowheads="1"/>
          </p:cNvSpPr>
          <p:nvPr/>
        </p:nvSpPr>
        <p:spPr bwMode="invGray">
          <a:xfrm>
            <a:off x="0" y="-7938"/>
            <a:ext cx="9144000" cy="366713"/>
          </a:xfrm>
          <a:prstGeom prst="rect">
            <a:avLst/>
          </a:prstGeom>
          <a:gradFill rotWithShape="1">
            <a:gsLst>
              <a:gs pos="0">
                <a:srgbClr val="91050F">
                  <a:alpha val="76000"/>
                </a:srgbClr>
              </a:gs>
              <a:gs pos="100000">
                <a:srgbClr val="D10811"/>
              </a:gs>
            </a:gsLst>
            <a:lin ang="0" scaled="1"/>
          </a:gradFill>
          <a:ln w="9525">
            <a:noFill/>
            <a:miter lim="800000"/>
            <a:headEnd/>
            <a:tailEnd/>
          </a:ln>
        </p:spPr>
        <p:txBody>
          <a:bodyPr wrap="none" anchor="ctr"/>
          <a:lstStyle/>
          <a:p>
            <a:pPr fontAlgn="auto">
              <a:spcBef>
                <a:spcPts val="0"/>
              </a:spcBef>
              <a:spcAft>
                <a:spcPts val="0"/>
              </a:spcAft>
              <a:defRPr/>
            </a:pPr>
            <a:endParaRPr lang="en-US"/>
          </a:p>
        </p:txBody>
      </p:sp>
      <p:sp>
        <p:nvSpPr>
          <p:cNvPr id="9" name="Rectangle 68"/>
          <p:cNvSpPr>
            <a:spLocks noChangeArrowheads="1"/>
          </p:cNvSpPr>
          <p:nvPr/>
        </p:nvSpPr>
        <p:spPr bwMode="invGray">
          <a:xfrm>
            <a:off x="5662613" y="-7938"/>
            <a:ext cx="390525" cy="365126"/>
          </a:xfrm>
          <a:prstGeom prst="rect">
            <a:avLst/>
          </a:prstGeom>
          <a:solidFill>
            <a:schemeClr val="accent1">
              <a:lumMod val="60000"/>
              <a:lumOff val="40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0" name="Rectangle 69"/>
          <p:cNvSpPr>
            <a:spLocks noChangeArrowheads="1"/>
          </p:cNvSpPr>
          <p:nvPr/>
        </p:nvSpPr>
        <p:spPr bwMode="invGray">
          <a:xfrm>
            <a:off x="5257800" y="-7938"/>
            <a:ext cx="390525" cy="365126"/>
          </a:xfrm>
          <a:prstGeom prst="rect">
            <a:avLst/>
          </a:prstGeom>
          <a:solidFill>
            <a:schemeClr val="accent1">
              <a:lumMod val="60000"/>
              <a:lumOff val="40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1" name="Rectangle 72"/>
          <p:cNvSpPr>
            <a:spLocks noChangeArrowheads="1"/>
          </p:cNvSpPr>
          <p:nvPr/>
        </p:nvSpPr>
        <p:spPr bwMode="invGray">
          <a:xfrm>
            <a:off x="4043363" y="-7938"/>
            <a:ext cx="390525" cy="365126"/>
          </a:xfrm>
          <a:prstGeom prst="rect">
            <a:avLst/>
          </a:prstGeom>
          <a:solidFill>
            <a:schemeClr val="accent1">
              <a:lumMod val="75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2" name="Rectangle 73"/>
          <p:cNvSpPr>
            <a:spLocks noChangeArrowheads="1"/>
          </p:cNvSpPr>
          <p:nvPr/>
        </p:nvSpPr>
        <p:spPr bwMode="invGray">
          <a:xfrm>
            <a:off x="3638550" y="-7938"/>
            <a:ext cx="390525" cy="365126"/>
          </a:xfrm>
          <a:prstGeom prst="rect">
            <a:avLst/>
          </a:prstGeom>
          <a:solidFill>
            <a:schemeClr val="accent1">
              <a:lumMod val="75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3" name="Rectangle 76"/>
          <p:cNvSpPr>
            <a:spLocks noChangeArrowheads="1"/>
          </p:cNvSpPr>
          <p:nvPr/>
        </p:nvSpPr>
        <p:spPr bwMode="invGray">
          <a:xfrm>
            <a:off x="2427288" y="-7938"/>
            <a:ext cx="390525" cy="365126"/>
          </a:xfrm>
          <a:prstGeom prst="rect">
            <a:avLst/>
          </a:prstGeom>
          <a:solidFill>
            <a:schemeClr val="accent1">
              <a:lumMod val="60000"/>
              <a:lumOff val="40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4" name="Rectangle 77"/>
          <p:cNvSpPr>
            <a:spLocks noChangeArrowheads="1"/>
          </p:cNvSpPr>
          <p:nvPr/>
        </p:nvSpPr>
        <p:spPr bwMode="invGray">
          <a:xfrm>
            <a:off x="2022475" y="-7938"/>
            <a:ext cx="390525" cy="365126"/>
          </a:xfrm>
          <a:prstGeom prst="rect">
            <a:avLst/>
          </a:prstGeom>
          <a:solidFill>
            <a:schemeClr val="accent1">
              <a:lumMod val="75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5" name="Rectangle 79"/>
          <p:cNvSpPr>
            <a:spLocks noChangeArrowheads="1"/>
          </p:cNvSpPr>
          <p:nvPr/>
        </p:nvSpPr>
        <p:spPr bwMode="invGray">
          <a:xfrm>
            <a:off x="1212850" y="-7938"/>
            <a:ext cx="390525" cy="365126"/>
          </a:xfrm>
          <a:prstGeom prst="rect">
            <a:avLst/>
          </a:prstGeom>
          <a:solidFill>
            <a:schemeClr val="accent1">
              <a:lumMod val="60000"/>
              <a:lumOff val="40000"/>
            </a:schemeClr>
          </a:solidFill>
          <a:ln w="9525">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16" name="Rectangle 82"/>
          <p:cNvSpPr>
            <a:spLocks noChangeArrowheads="1"/>
          </p:cNvSpPr>
          <p:nvPr/>
        </p:nvSpPr>
        <p:spPr bwMode="invGray">
          <a:xfrm>
            <a:off x="0" y="-7938"/>
            <a:ext cx="390525" cy="365126"/>
          </a:xfrm>
          <a:prstGeom prst="rect">
            <a:avLst/>
          </a:prstGeom>
          <a:solidFill>
            <a:schemeClr val="accent1">
              <a:lumMod val="60000"/>
              <a:lumOff val="40000"/>
            </a:schemeClr>
          </a:solidFill>
          <a:ln w="9525" algn="ctr">
            <a:noFill/>
            <a:miter lim="800000"/>
            <a:headEnd/>
            <a:tailEnd/>
          </a:ln>
        </p:spPr>
        <p:txBody>
          <a:bodyPr wrap="none" anchor="ctr"/>
          <a:lstStyle/>
          <a:p>
            <a:pPr fontAlgn="auto">
              <a:spcBef>
                <a:spcPts val="0"/>
              </a:spcBef>
              <a:spcAft>
                <a:spcPts val="0"/>
              </a:spcAft>
              <a:defRPr/>
            </a:pPr>
            <a:endParaRPr lang="en-US" kern="0">
              <a:solidFill>
                <a:sysClr val="windowText" lastClr="000000"/>
              </a:solidFill>
            </a:endParaRPr>
          </a:p>
        </p:txBody>
      </p:sp>
      <p:sp>
        <p:nvSpPr>
          <p:cNvPr id="21" name="Rectangle 6"/>
          <p:cNvSpPr>
            <a:spLocks noChangeArrowheads="1"/>
          </p:cNvSpPr>
          <p:nvPr/>
        </p:nvSpPr>
        <p:spPr bwMode="invGray">
          <a:xfrm>
            <a:off x="0" y="-7938"/>
            <a:ext cx="9144000" cy="366713"/>
          </a:xfrm>
          <a:prstGeom prst="rect">
            <a:avLst/>
          </a:prstGeom>
          <a:gradFill rotWithShape="1">
            <a:gsLst>
              <a:gs pos="0">
                <a:srgbClr val="91050F">
                  <a:alpha val="76000"/>
                </a:srgbClr>
              </a:gs>
              <a:gs pos="100000">
                <a:srgbClr val="D10811"/>
              </a:gs>
            </a:gsLst>
            <a:lin ang="0" scaled="1"/>
          </a:gradFill>
          <a:ln w="9525">
            <a:noFill/>
            <a:miter lim="800000"/>
            <a:headEnd/>
            <a:tailEnd/>
          </a:ln>
        </p:spPr>
        <p:txBody>
          <a:bodyPr wrap="none" anchor="ctr"/>
          <a:lstStyle/>
          <a:p>
            <a:pPr fontAlgn="auto">
              <a:spcBef>
                <a:spcPts val="0"/>
              </a:spcBef>
              <a:spcAft>
                <a:spcPts val="0"/>
              </a:spcAft>
              <a:defRPr/>
            </a:pPr>
            <a:endParaRPr lang="en-US"/>
          </a:p>
        </p:txBody>
      </p:sp>
      <p:grpSp>
        <p:nvGrpSpPr>
          <p:cNvPr id="2" name="Group 127"/>
          <p:cNvGrpSpPr>
            <a:grpSpLocks/>
          </p:cNvGrpSpPr>
          <p:nvPr/>
        </p:nvGrpSpPr>
        <p:grpSpPr bwMode="black">
          <a:xfrm>
            <a:off x="7908916" y="80554"/>
            <a:ext cx="858838" cy="242887"/>
            <a:chOff x="4707" y="440"/>
            <a:chExt cx="700" cy="198"/>
          </a:xfrm>
          <a:solidFill>
            <a:sysClr val="window" lastClr="FFFFFF"/>
          </a:solidFill>
        </p:grpSpPr>
        <p:sp>
          <p:nvSpPr>
            <p:cNvPr id="23" name="Freeform 128"/>
            <p:cNvSpPr>
              <a:spLocks/>
            </p:cNvSpPr>
            <p:nvPr/>
          </p:nvSpPr>
          <p:spPr bwMode="black">
            <a:xfrm>
              <a:off x="5247" y="440"/>
              <a:ext cx="160" cy="145"/>
            </a:xfrm>
            <a:custGeom>
              <a:avLst/>
              <a:gdLst>
                <a:gd name="T0" fmla="*/ 199 w 672"/>
                <a:gd name="T1" fmla="*/ 433 h 606"/>
                <a:gd name="T2" fmla="*/ 399 w 672"/>
                <a:gd name="T3" fmla="*/ 433 h 606"/>
                <a:gd name="T4" fmla="*/ 430 w 672"/>
                <a:gd name="T5" fmla="*/ 512 h 606"/>
                <a:gd name="T6" fmla="*/ 161 w 672"/>
                <a:gd name="T7" fmla="*/ 512 h 606"/>
                <a:gd name="T8" fmla="*/ 117 w 672"/>
                <a:gd name="T9" fmla="*/ 606 h 606"/>
                <a:gd name="T10" fmla="*/ 0 w 672"/>
                <a:gd name="T11" fmla="*/ 606 h 606"/>
                <a:gd name="T12" fmla="*/ 294 w 672"/>
                <a:gd name="T13" fmla="*/ 0 h 606"/>
                <a:gd name="T14" fmla="*/ 375 w 672"/>
                <a:gd name="T15" fmla="*/ 0 h 606"/>
                <a:gd name="T16" fmla="*/ 672 w 672"/>
                <a:gd name="T17" fmla="*/ 606 h 606"/>
                <a:gd name="T18" fmla="*/ 552 w 672"/>
                <a:gd name="T19" fmla="*/ 606 h 606"/>
                <a:gd name="T20" fmla="*/ 337 w 672"/>
                <a:gd name="T21" fmla="*/ 138 h 606"/>
                <a:gd name="T22" fmla="*/ 199 w 672"/>
                <a:gd name="T23" fmla="*/ 433 h 606"/>
                <a:gd name="T24" fmla="*/ 199 w 672"/>
                <a:gd name="T25" fmla="*/ 433 h 606"/>
                <a:gd name="T26" fmla="*/ 199 w 672"/>
                <a:gd name="T27" fmla="*/ 433 h 6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6"/>
                <a:gd name="T44" fmla="*/ 672 w 672"/>
                <a:gd name="T45" fmla="*/ 606 h 60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6">
                  <a:moveTo>
                    <a:pt x="199" y="433"/>
                  </a:moveTo>
                  <a:lnTo>
                    <a:pt x="399" y="433"/>
                  </a:lnTo>
                  <a:lnTo>
                    <a:pt x="430" y="512"/>
                  </a:lnTo>
                  <a:lnTo>
                    <a:pt x="161" y="512"/>
                  </a:lnTo>
                  <a:lnTo>
                    <a:pt x="117" y="606"/>
                  </a:lnTo>
                  <a:lnTo>
                    <a:pt x="0" y="606"/>
                  </a:lnTo>
                  <a:lnTo>
                    <a:pt x="294" y="0"/>
                  </a:lnTo>
                  <a:lnTo>
                    <a:pt x="375" y="0"/>
                  </a:lnTo>
                  <a:lnTo>
                    <a:pt x="672" y="606"/>
                  </a:lnTo>
                  <a:lnTo>
                    <a:pt x="552" y="606"/>
                  </a:lnTo>
                  <a:lnTo>
                    <a:pt x="337" y="138"/>
                  </a:lnTo>
                  <a:lnTo>
                    <a:pt x="199" y="433"/>
                  </a:lnTo>
                  <a:close/>
                </a:path>
              </a:pathLst>
            </a:custGeom>
            <a:grpFill/>
            <a:ln w="9525">
              <a:noFill/>
              <a:round/>
              <a:headEnd/>
              <a:tailEnd/>
            </a:ln>
          </p:spPr>
          <p:txBody>
            <a:bodyPr/>
            <a:lstStyle/>
            <a:p>
              <a:pPr algn="ctr" fontAlgn="auto">
                <a:spcBef>
                  <a:spcPts val="0"/>
                </a:spcBef>
                <a:spcAft>
                  <a:spcPts val="0"/>
                </a:spcAft>
                <a:defRPr/>
              </a:pPr>
              <a:endParaRPr lang="en-US" kern="0">
                <a:solidFill>
                  <a:sysClr val="windowText" lastClr="000000"/>
                </a:solidFill>
              </a:endParaRPr>
            </a:p>
          </p:txBody>
        </p:sp>
        <p:sp>
          <p:nvSpPr>
            <p:cNvPr id="24" name="Freeform 129"/>
            <p:cNvSpPr>
              <a:spLocks/>
            </p:cNvSpPr>
            <p:nvPr/>
          </p:nvSpPr>
          <p:spPr bwMode="black">
            <a:xfrm>
              <a:off x="4707" y="441"/>
              <a:ext cx="160" cy="144"/>
            </a:xfrm>
            <a:custGeom>
              <a:avLst/>
              <a:gdLst>
                <a:gd name="T0" fmla="*/ 199 w 672"/>
                <a:gd name="T1" fmla="*/ 430 h 600"/>
                <a:gd name="T2" fmla="*/ 399 w 672"/>
                <a:gd name="T3" fmla="*/ 430 h 600"/>
                <a:gd name="T4" fmla="*/ 434 w 672"/>
                <a:gd name="T5" fmla="*/ 507 h 600"/>
                <a:gd name="T6" fmla="*/ 165 w 672"/>
                <a:gd name="T7" fmla="*/ 507 h 600"/>
                <a:gd name="T8" fmla="*/ 122 w 672"/>
                <a:gd name="T9" fmla="*/ 600 h 600"/>
                <a:gd name="T10" fmla="*/ 0 w 672"/>
                <a:gd name="T11" fmla="*/ 600 h 600"/>
                <a:gd name="T12" fmla="*/ 298 w 672"/>
                <a:gd name="T13" fmla="*/ 0 h 600"/>
                <a:gd name="T14" fmla="*/ 380 w 672"/>
                <a:gd name="T15" fmla="*/ 0 h 600"/>
                <a:gd name="T16" fmla="*/ 672 w 672"/>
                <a:gd name="T17" fmla="*/ 600 h 600"/>
                <a:gd name="T18" fmla="*/ 555 w 672"/>
                <a:gd name="T19" fmla="*/ 600 h 600"/>
                <a:gd name="T20" fmla="*/ 337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399" y="430"/>
                  </a:lnTo>
                  <a:lnTo>
                    <a:pt x="434" y="507"/>
                  </a:lnTo>
                  <a:lnTo>
                    <a:pt x="165" y="507"/>
                  </a:lnTo>
                  <a:lnTo>
                    <a:pt x="122" y="600"/>
                  </a:lnTo>
                  <a:lnTo>
                    <a:pt x="0" y="600"/>
                  </a:lnTo>
                  <a:lnTo>
                    <a:pt x="298" y="0"/>
                  </a:lnTo>
                  <a:lnTo>
                    <a:pt x="380" y="0"/>
                  </a:lnTo>
                  <a:lnTo>
                    <a:pt x="672" y="600"/>
                  </a:lnTo>
                  <a:lnTo>
                    <a:pt x="555" y="600"/>
                  </a:lnTo>
                  <a:lnTo>
                    <a:pt x="337" y="135"/>
                  </a:lnTo>
                  <a:lnTo>
                    <a:pt x="199" y="430"/>
                  </a:lnTo>
                  <a:close/>
                </a:path>
              </a:pathLst>
            </a:custGeom>
            <a:grpFill/>
            <a:ln w="9525">
              <a:noFill/>
              <a:round/>
              <a:headEnd/>
              <a:tailEnd/>
            </a:ln>
          </p:spPr>
          <p:txBody>
            <a:bodyPr/>
            <a:lstStyle/>
            <a:p>
              <a:pPr algn="ctr" fontAlgn="auto">
                <a:spcBef>
                  <a:spcPts val="0"/>
                </a:spcBef>
                <a:spcAft>
                  <a:spcPts val="0"/>
                </a:spcAft>
                <a:defRPr/>
              </a:pPr>
              <a:endParaRPr lang="en-US" kern="0">
                <a:solidFill>
                  <a:sysClr val="windowText" lastClr="000000"/>
                </a:solidFill>
              </a:endParaRPr>
            </a:p>
          </p:txBody>
        </p:sp>
        <p:sp>
          <p:nvSpPr>
            <p:cNvPr id="25" name="Freeform 130"/>
            <p:cNvSpPr>
              <a:spLocks/>
            </p:cNvSpPr>
            <p:nvPr/>
          </p:nvSpPr>
          <p:spPr bwMode="black">
            <a:xfrm>
              <a:off x="4975" y="441"/>
              <a:ext cx="162" cy="144"/>
            </a:xfrm>
            <a:custGeom>
              <a:avLst/>
              <a:gdLst>
                <a:gd name="T0" fmla="*/ 199 w 672"/>
                <a:gd name="T1" fmla="*/ 430 h 600"/>
                <a:gd name="T2" fmla="*/ 402 w 672"/>
                <a:gd name="T3" fmla="*/ 430 h 600"/>
                <a:gd name="T4" fmla="*/ 434 w 672"/>
                <a:gd name="T5" fmla="*/ 507 h 600"/>
                <a:gd name="T6" fmla="*/ 164 w 672"/>
                <a:gd name="T7" fmla="*/ 507 h 600"/>
                <a:gd name="T8" fmla="*/ 121 w 672"/>
                <a:gd name="T9" fmla="*/ 600 h 600"/>
                <a:gd name="T10" fmla="*/ 0 w 672"/>
                <a:gd name="T11" fmla="*/ 600 h 600"/>
                <a:gd name="T12" fmla="*/ 297 w 672"/>
                <a:gd name="T13" fmla="*/ 0 h 600"/>
                <a:gd name="T14" fmla="*/ 379 w 672"/>
                <a:gd name="T15" fmla="*/ 0 h 600"/>
                <a:gd name="T16" fmla="*/ 672 w 672"/>
                <a:gd name="T17" fmla="*/ 600 h 600"/>
                <a:gd name="T18" fmla="*/ 555 w 672"/>
                <a:gd name="T19" fmla="*/ 600 h 600"/>
                <a:gd name="T20" fmla="*/ 336 w 672"/>
                <a:gd name="T21" fmla="*/ 135 h 600"/>
                <a:gd name="T22" fmla="*/ 199 w 672"/>
                <a:gd name="T23" fmla="*/ 430 h 600"/>
                <a:gd name="T24" fmla="*/ 199 w 672"/>
                <a:gd name="T25" fmla="*/ 430 h 600"/>
                <a:gd name="T26" fmla="*/ 199 w 672"/>
                <a:gd name="T27" fmla="*/ 430 h 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72"/>
                <a:gd name="T43" fmla="*/ 0 h 600"/>
                <a:gd name="T44" fmla="*/ 672 w 672"/>
                <a:gd name="T45" fmla="*/ 600 h 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72" h="600">
                  <a:moveTo>
                    <a:pt x="199" y="430"/>
                  </a:moveTo>
                  <a:lnTo>
                    <a:pt x="402" y="430"/>
                  </a:lnTo>
                  <a:lnTo>
                    <a:pt x="434" y="507"/>
                  </a:lnTo>
                  <a:lnTo>
                    <a:pt x="164" y="507"/>
                  </a:lnTo>
                  <a:lnTo>
                    <a:pt x="121" y="600"/>
                  </a:lnTo>
                  <a:lnTo>
                    <a:pt x="0" y="600"/>
                  </a:lnTo>
                  <a:lnTo>
                    <a:pt x="297" y="0"/>
                  </a:lnTo>
                  <a:lnTo>
                    <a:pt x="379" y="0"/>
                  </a:lnTo>
                  <a:lnTo>
                    <a:pt x="672" y="600"/>
                  </a:lnTo>
                  <a:lnTo>
                    <a:pt x="555" y="600"/>
                  </a:lnTo>
                  <a:lnTo>
                    <a:pt x="336" y="135"/>
                  </a:lnTo>
                  <a:lnTo>
                    <a:pt x="199" y="430"/>
                  </a:lnTo>
                  <a:close/>
                </a:path>
              </a:pathLst>
            </a:custGeom>
            <a:grpFill/>
            <a:ln w="9525">
              <a:noFill/>
              <a:round/>
              <a:headEnd/>
              <a:tailEnd/>
            </a:ln>
          </p:spPr>
          <p:txBody>
            <a:bodyPr/>
            <a:lstStyle/>
            <a:p>
              <a:pPr algn="ctr" fontAlgn="auto">
                <a:spcBef>
                  <a:spcPts val="0"/>
                </a:spcBef>
                <a:spcAft>
                  <a:spcPts val="0"/>
                </a:spcAft>
                <a:defRPr/>
              </a:pPr>
              <a:endParaRPr lang="en-US" kern="0">
                <a:solidFill>
                  <a:sysClr val="windowText" lastClr="000000"/>
                </a:solidFill>
              </a:endParaRPr>
            </a:p>
          </p:txBody>
        </p:sp>
        <p:sp>
          <p:nvSpPr>
            <p:cNvPr id="26" name="Freeform 131"/>
            <p:cNvSpPr>
              <a:spLocks/>
            </p:cNvSpPr>
            <p:nvPr/>
          </p:nvSpPr>
          <p:spPr bwMode="black">
            <a:xfrm>
              <a:off x="4842" y="440"/>
              <a:ext cx="160" cy="145"/>
            </a:xfrm>
            <a:custGeom>
              <a:avLst/>
              <a:gdLst>
                <a:gd name="T0" fmla="*/ 0 w 666"/>
                <a:gd name="T1" fmla="*/ 0 h 606"/>
                <a:gd name="T2" fmla="*/ 291 w 666"/>
                <a:gd name="T3" fmla="*/ 606 h 606"/>
                <a:gd name="T4" fmla="*/ 298 w 666"/>
                <a:gd name="T5" fmla="*/ 606 h 606"/>
                <a:gd name="T6" fmla="*/ 369 w 666"/>
                <a:gd name="T7" fmla="*/ 606 h 606"/>
                <a:gd name="T8" fmla="*/ 376 w 666"/>
                <a:gd name="T9" fmla="*/ 606 h 606"/>
                <a:gd name="T10" fmla="*/ 666 w 666"/>
                <a:gd name="T11" fmla="*/ 0 h 606"/>
                <a:gd name="T12" fmla="*/ 550 w 666"/>
                <a:gd name="T13" fmla="*/ 0 h 606"/>
                <a:gd name="T14" fmla="*/ 334 w 666"/>
                <a:gd name="T15" fmla="*/ 477 h 606"/>
                <a:gd name="T16" fmla="*/ 117 w 666"/>
                <a:gd name="T17" fmla="*/ 0 h 606"/>
                <a:gd name="T18" fmla="*/ 0 w 666"/>
                <a:gd name="T19" fmla="*/ 0 h 606"/>
                <a:gd name="T20" fmla="*/ 0 w 666"/>
                <a:gd name="T21" fmla="*/ 0 h 606"/>
                <a:gd name="T22" fmla="*/ 0 w 666"/>
                <a:gd name="T23" fmla="*/ 0 h 60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6"/>
                <a:gd name="T37" fmla="*/ 0 h 606"/>
                <a:gd name="T38" fmla="*/ 666 w 666"/>
                <a:gd name="T39" fmla="*/ 606 h 60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6" h="606">
                  <a:moveTo>
                    <a:pt x="0" y="0"/>
                  </a:moveTo>
                  <a:lnTo>
                    <a:pt x="291" y="606"/>
                  </a:lnTo>
                  <a:lnTo>
                    <a:pt x="298" y="606"/>
                  </a:lnTo>
                  <a:lnTo>
                    <a:pt x="369" y="606"/>
                  </a:lnTo>
                  <a:lnTo>
                    <a:pt x="376" y="606"/>
                  </a:lnTo>
                  <a:lnTo>
                    <a:pt x="666" y="0"/>
                  </a:lnTo>
                  <a:lnTo>
                    <a:pt x="550" y="0"/>
                  </a:lnTo>
                  <a:lnTo>
                    <a:pt x="334" y="477"/>
                  </a:lnTo>
                  <a:lnTo>
                    <a:pt x="117" y="0"/>
                  </a:lnTo>
                  <a:lnTo>
                    <a:pt x="0" y="0"/>
                  </a:lnTo>
                  <a:close/>
                </a:path>
              </a:pathLst>
            </a:custGeom>
            <a:grpFill/>
            <a:ln w="9525">
              <a:noFill/>
              <a:round/>
              <a:headEnd/>
              <a:tailEnd/>
            </a:ln>
          </p:spPr>
          <p:txBody>
            <a:bodyPr/>
            <a:lstStyle/>
            <a:p>
              <a:pPr algn="ctr" fontAlgn="auto">
                <a:spcBef>
                  <a:spcPts val="0"/>
                </a:spcBef>
                <a:spcAft>
                  <a:spcPts val="0"/>
                </a:spcAft>
                <a:defRPr/>
              </a:pPr>
              <a:endParaRPr lang="en-US" kern="0">
                <a:solidFill>
                  <a:sysClr val="windowText" lastClr="000000"/>
                </a:solidFill>
              </a:endParaRPr>
            </a:p>
          </p:txBody>
        </p:sp>
        <p:sp>
          <p:nvSpPr>
            <p:cNvPr id="27" name="Freeform 132"/>
            <p:cNvSpPr>
              <a:spLocks/>
            </p:cNvSpPr>
            <p:nvPr/>
          </p:nvSpPr>
          <p:spPr bwMode="black">
            <a:xfrm>
              <a:off x="5113" y="440"/>
              <a:ext cx="159" cy="198"/>
            </a:xfrm>
            <a:custGeom>
              <a:avLst/>
              <a:gdLst>
                <a:gd name="T0" fmla="*/ 264 w 666"/>
                <a:gd name="T1" fmla="*/ 828 h 828"/>
                <a:gd name="T2" fmla="*/ 666 w 666"/>
                <a:gd name="T3" fmla="*/ 0 h 828"/>
                <a:gd name="T4" fmla="*/ 546 w 666"/>
                <a:gd name="T5" fmla="*/ 0 h 828"/>
                <a:gd name="T6" fmla="*/ 325 w 666"/>
                <a:gd name="T7" fmla="*/ 482 h 828"/>
                <a:gd name="T8" fmla="*/ 115 w 666"/>
                <a:gd name="T9" fmla="*/ 0 h 828"/>
                <a:gd name="T10" fmla="*/ 0 w 666"/>
                <a:gd name="T11" fmla="*/ 0 h 828"/>
                <a:gd name="T12" fmla="*/ 264 w 666"/>
                <a:gd name="T13" fmla="*/ 603 h 828"/>
                <a:gd name="T14" fmla="*/ 151 w 666"/>
                <a:gd name="T15" fmla="*/ 828 h 828"/>
                <a:gd name="T16" fmla="*/ 264 w 666"/>
                <a:gd name="T17" fmla="*/ 828 h 828"/>
                <a:gd name="T18" fmla="*/ 264 w 666"/>
                <a:gd name="T19" fmla="*/ 828 h 828"/>
                <a:gd name="T20" fmla="*/ 264 w 666"/>
                <a:gd name="T21" fmla="*/ 828 h 8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6"/>
                <a:gd name="T34" fmla="*/ 0 h 828"/>
                <a:gd name="T35" fmla="*/ 666 w 666"/>
                <a:gd name="T36" fmla="*/ 828 h 8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6" h="828">
                  <a:moveTo>
                    <a:pt x="264" y="828"/>
                  </a:moveTo>
                  <a:lnTo>
                    <a:pt x="666" y="0"/>
                  </a:lnTo>
                  <a:lnTo>
                    <a:pt x="546" y="0"/>
                  </a:lnTo>
                  <a:lnTo>
                    <a:pt x="325" y="482"/>
                  </a:lnTo>
                  <a:lnTo>
                    <a:pt x="115" y="0"/>
                  </a:lnTo>
                  <a:lnTo>
                    <a:pt x="0" y="0"/>
                  </a:lnTo>
                  <a:lnTo>
                    <a:pt x="264" y="603"/>
                  </a:lnTo>
                  <a:lnTo>
                    <a:pt x="151" y="828"/>
                  </a:lnTo>
                  <a:lnTo>
                    <a:pt x="264" y="828"/>
                  </a:lnTo>
                  <a:close/>
                </a:path>
              </a:pathLst>
            </a:custGeom>
            <a:grpFill/>
            <a:ln w="9525">
              <a:noFill/>
              <a:round/>
              <a:headEnd/>
              <a:tailEnd/>
            </a:ln>
          </p:spPr>
          <p:txBody>
            <a:bodyPr/>
            <a:lstStyle/>
            <a:p>
              <a:pPr algn="ctr" fontAlgn="auto">
                <a:spcBef>
                  <a:spcPts val="0"/>
                </a:spcBef>
                <a:spcAft>
                  <a:spcPts val="0"/>
                </a:spcAft>
                <a:defRPr/>
              </a:pPr>
              <a:endParaRPr lang="en-US" kern="0">
                <a:solidFill>
                  <a:sysClr val="windowText" lastClr="000000"/>
                </a:solidFill>
              </a:endParaRPr>
            </a:p>
          </p:txBody>
        </p:sp>
      </p:grpSp>
      <p:sp>
        <p:nvSpPr>
          <p:cNvPr id="8205" name="Title Placeholder 1"/>
          <p:cNvSpPr>
            <a:spLocks noGrp="1"/>
          </p:cNvSpPr>
          <p:nvPr>
            <p:ph type="title"/>
          </p:nvPr>
        </p:nvSpPr>
        <p:spPr bwMode="auto">
          <a:xfrm>
            <a:off x="457200" y="434975"/>
            <a:ext cx="8229600" cy="838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206" name="Text Placeholder 2"/>
          <p:cNvSpPr>
            <a:spLocks noGrp="1"/>
          </p:cNvSpPr>
          <p:nvPr>
            <p:ph type="body" idx="1"/>
          </p:nvPr>
        </p:nvSpPr>
        <p:spPr bwMode="auto">
          <a:xfrm>
            <a:off x="457200" y="1447800"/>
            <a:ext cx="82296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858000" y="6537325"/>
            <a:ext cx="762000" cy="244475"/>
          </a:xfrm>
          <a:prstGeom prst="rect">
            <a:avLst/>
          </a:prstGeom>
        </p:spPr>
        <p:txBody>
          <a:bodyPr vert="horz" lIns="91440" tIns="45720" rIns="91440" bIns="45720" rtlCol="0" anchor="ctr"/>
          <a:lstStyle>
            <a:lvl1pPr algn="r" fontAlgn="auto">
              <a:spcBef>
                <a:spcPts val="0"/>
              </a:spcBef>
              <a:spcAft>
                <a:spcPts val="0"/>
              </a:spcAft>
              <a:defRPr sz="800">
                <a:solidFill>
                  <a:schemeClr val="tx1">
                    <a:tint val="75000"/>
                  </a:schemeClr>
                </a:solidFill>
                <a:latin typeface="+mn-lt"/>
              </a:defRPr>
            </a:lvl1pPr>
          </a:lstStyle>
          <a:p>
            <a:pPr>
              <a:defRPr/>
            </a:pPr>
            <a:fld id="{CA94597B-2A90-4F41-B948-841538029784}" type="datetime1">
              <a:rPr lang="en-US"/>
              <a:pPr>
                <a:defRPr/>
              </a:pPr>
              <a:t>4/15/2015</a:t>
            </a:fld>
            <a:endParaRPr lang="en-US"/>
          </a:p>
        </p:txBody>
      </p:sp>
      <p:sp>
        <p:nvSpPr>
          <p:cNvPr id="28" name="TextBox 27"/>
          <p:cNvSpPr txBox="1"/>
          <p:nvPr/>
        </p:nvSpPr>
        <p:spPr>
          <a:xfrm>
            <a:off x="457200" y="6536333"/>
            <a:ext cx="4255943" cy="205184"/>
          </a:xfrm>
          <a:prstGeom prst="rect">
            <a:avLst/>
          </a:prstGeom>
          <a:noFill/>
        </p:spPr>
        <p:txBody>
          <a:bodyPr wrap="none" anchor="ctr">
            <a:spAutoFit/>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sz="800" dirty="0">
                <a:solidFill>
                  <a:srgbClr val="8F8F8F"/>
                </a:solidFill>
                <a:latin typeface="+mn-lt"/>
              </a:rPr>
              <a:t>© </a:t>
            </a:r>
            <a:r>
              <a:rPr lang="en-US" sz="800" dirty="0" smtClean="0">
                <a:solidFill>
                  <a:srgbClr val="8F8F8F"/>
                </a:solidFill>
                <a:latin typeface="+mn-lt"/>
              </a:rPr>
              <a:t>2015 </a:t>
            </a:r>
            <a:r>
              <a:rPr lang="en-US" sz="800" dirty="0">
                <a:solidFill>
                  <a:srgbClr val="8F8F8F"/>
                </a:solidFill>
                <a:latin typeface="+mn-lt"/>
              </a:rPr>
              <a:t>Avaya </a:t>
            </a:r>
            <a:r>
              <a:rPr lang="en-US" sz="800" dirty="0" smtClean="0">
                <a:solidFill>
                  <a:srgbClr val="8F8F8F"/>
                </a:solidFill>
                <a:latin typeface="+mn-lt"/>
              </a:rPr>
              <a:t>Inc</a:t>
            </a:r>
            <a:r>
              <a:rPr lang="en-US" sz="800" dirty="0" smtClean="0">
                <a:solidFill>
                  <a:srgbClr val="8F8F8F"/>
                </a:solidFill>
              </a:rPr>
              <a:t>.</a:t>
            </a:r>
            <a:r>
              <a:rPr lang="en-US" sz="800" baseline="0" dirty="0" smtClean="0">
                <a:solidFill>
                  <a:srgbClr val="8F8F8F"/>
                </a:solidFill>
              </a:rPr>
              <a:t> All rights reserved</a:t>
            </a:r>
            <a:r>
              <a:rPr lang="en-US" sz="800" dirty="0" smtClean="0">
                <a:solidFill>
                  <a:srgbClr val="8F8F8F"/>
                </a:solidFill>
              </a:rPr>
              <a:t>. </a:t>
            </a:r>
            <a:r>
              <a:rPr lang="en-US" sz="800" b="0" dirty="0" smtClean="0">
                <a:solidFill>
                  <a:srgbClr val="8F8F8F"/>
                </a:solidFill>
              </a:rPr>
              <a:t>NDA Confidential, Use pursuant to your agreement.</a:t>
            </a:r>
            <a:endParaRPr lang="en-US" sz="800" dirty="0">
              <a:solidFill>
                <a:srgbClr val="8F8F8F"/>
              </a:solidFill>
              <a:latin typeface="+mn-lt"/>
            </a:endParaRPr>
          </a:p>
        </p:txBody>
      </p:sp>
      <p:sp>
        <p:nvSpPr>
          <p:cNvPr id="29" name="TextBox 28"/>
          <p:cNvSpPr txBox="1"/>
          <p:nvPr/>
        </p:nvSpPr>
        <p:spPr>
          <a:xfrm>
            <a:off x="8377238" y="6565900"/>
            <a:ext cx="309562" cy="203200"/>
          </a:xfrm>
          <a:prstGeom prst="rect">
            <a:avLst/>
          </a:prstGeom>
          <a:noFill/>
        </p:spPr>
        <p:txBody>
          <a:bodyPr wrap="none" anchor="ctr">
            <a:spAutoFit/>
          </a:bodyPr>
          <a:lstStyle/>
          <a:p>
            <a:pPr algn="r" fontAlgn="auto">
              <a:lnSpc>
                <a:spcPct val="90000"/>
              </a:lnSpc>
              <a:spcBef>
                <a:spcPts val="0"/>
              </a:spcBef>
              <a:spcAft>
                <a:spcPts val="0"/>
              </a:spcAft>
              <a:defRPr/>
            </a:pPr>
            <a:fld id="{1438E190-EFFD-4C4E-A22F-1EEC1ECC4377}" type="slidenum">
              <a:rPr lang="en-US" sz="800">
                <a:solidFill>
                  <a:srgbClr val="8F8F8F"/>
                </a:solidFill>
                <a:latin typeface="+mn-lt"/>
              </a:rPr>
              <a:pPr algn="r" fontAlgn="auto">
                <a:lnSpc>
                  <a:spcPct val="90000"/>
                </a:lnSpc>
                <a:spcBef>
                  <a:spcPts val="0"/>
                </a:spcBef>
                <a:spcAft>
                  <a:spcPts val="0"/>
                </a:spcAft>
                <a:defRPr/>
              </a:pPr>
              <a:t>‹#›</a:t>
            </a:fld>
            <a:endParaRPr lang="en-US" sz="800" dirty="0">
              <a:solidFill>
                <a:srgbClr val="8F8F8F"/>
              </a:solidFill>
              <a:latin typeface="+mn-lt"/>
            </a:endParaRP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39" r:id="rId3"/>
    <p:sldLayoutId id="2147483757" r:id="rId4"/>
    <p:sldLayoutId id="2147483758"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9" r:id="rId19"/>
    <p:sldLayoutId id="2147483753" r:id="rId20"/>
    <p:sldLayoutId id="2147483754" r:id="rId21"/>
  </p:sldLayoutIdLst>
  <p:transition spd="slow">
    <p:pull dir="ru"/>
  </p:transition>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2800" kern="1200">
          <a:solidFill>
            <a:schemeClr val="tx1"/>
          </a:solidFill>
          <a:latin typeface="+mj-lt"/>
          <a:ea typeface="+mj-ea"/>
          <a:cs typeface="+mj-cs"/>
        </a:defRPr>
      </a:lvl1pPr>
      <a:lvl2pPr algn="l" rtl="0" eaLnBrk="1" fontAlgn="base" hangingPunct="1">
        <a:lnSpc>
          <a:spcPct val="90000"/>
        </a:lnSpc>
        <a:spcBef>
          <a:spcPct val="0"/>
        </a:spcBef>
        <a:spcAft>
          <a:spcPct val="0"/>
        </a:spcAft>
        <a:defRPr sz="2800">
          <a:solidFill>
            <a:schemeClr val="tx1"/>
          </a:solidFill>
          <a:latin typeface="Arial" charset="0"/>
        </a:defRPr>
      </a:lvl2pPr>
      <a:lvl3pPr algn="l" rtl="0" eaLnBrk="1" fontAlgn="base" hangingPunct="1">
        <a:lnSpc>
          <a:spcPct val="90000"/>
        </a:lnSpc>
        <a:spcBef>
          <a:spcPct val="0"/>
        </a:spcBef>
        <a:spcAft>
          <a:spcPct val="0"/>
        </a:spcAft>
        <a:defRPr sz="2800">
          <a:solidFill>
            <a:schemeClr val="tx1"/>
          </a:solidFill>
          <a:latin typeface="Arial" charset="0"/>
        </a:defRPr>
      </a:lvl3pPr>
      <a:lvl4pPr algn="l" rtl="0" eaLnBrk="1" fontAlgn="base" hangingPunct="1">
        <a:lnSpc>
          <a:spcPct val="90000"/>
        </a:lnSpc>
        <a:spcBef>
          <a:spcPct val="0"/>
        </a:spcBef>
        <a:spcAft>
          <a:spcPct val="0"/>
        </a:spcAft>
        <a:defRPr sz="2800">
          <a:solidFill>
            <a:schemeClr val="tx1"/>
          </a:solidFill>
          <a:latin typeface="Arial" charset="0"/>
        </a:defRPr>
      </a:lvl4pPr>
      <a:lvl5pPr algn="l" rtl="0" eaLnBrk="1" fontAlgn="base" hangingPunct="1">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1"/>
          </a:solidFill>
          <a:latin typeface="Arial" charset="0"/>
        </a:defRPr>
      </a:lvl6pPr>
      <a:lvl7pPr marL="914400" algn="l" rtl="0" eaLnBrk="1" fontAlgn="base" hangingPunct="1">
        <a:lnSpc>
          <a:spcPct val="90000"/>
        </a:lnSpc>
        <a:spcBef>
          <a:spcPct val="0"/>
        </a:spcBef>
        <a:spcAft>
          <a:spcPct val="0"/>
        </a:spcAft>
        <a:defRPr sz="2800">
          <a:solidFill>
            <a:schemeClr val="tx1"/>
          </a:solidFill>
          <a:latin typeface="Arial" charset="0"/>
        </a:defRPr>
      </a:lvl7pPr>
      <a:lvl8pPr marL="1371600" algn="l" rtl="0" eaLnBrk="1" fontAlgn="base" hangingPunct="1">
        <a:lnSpc>
          <a:spcPct val="90000"/>
        </a:lnSpc>
        <a:spcBef>
          <a:spcPct val="0"/>
        </a:spcBef>
        <a:spcAft>
          <a:spcPct val="0"/>
        </a:spcAft>
        <a:defRPr sz="2800">
          <a:solidFill>
            <a:schemeClr val="tx1"/>
          </a:solidFill>
          <a:latin typeface="Arial" charset="0"/>
        </a:defRPr>
      </a:lvl8pPr>
      <a:lvl9pPr marL="1828800" algn="l" rtl="0" eaLnBrk="1" fontAlgn="base" hangingPunct="1">
        <a:lnSpc>
          <a:spcPct val="90000"/>
        </a:lnSpc>
        <a:spcBef>
          <a:spcPct val="0"/>
        </a:spcBef>
        <a:spcAft>
          <a:spcPct val="0"/>
        </a:spcAft>
        <a:defRPr sz="2800">
          <a:solidFill>
            <a:schemeClr val="tx1"/>
          </a:solidFill>
          <a:latin typeface="Arial" charset="0"/>
        </a:defRPr>
      </a:lvl9pPr>
    </p:titleStyle>
    <p:bodyStyle>
      <a:lvl1pPr marL="365125" indent="-365125" algn="l" rtl="0" eaLnBrk="1" fontAlgn="base" hangingPunct="1">
        <a:lnSpc>
          <a:spcPct val="90000"/>
        </a:lnSpc>
        <a:spcBef>
          <a:spcPts val="1200"/>
        </a:spcBef>
        <a:spcAft>
          <a:spcPct val="0"/>
        </a:spcAft>
        <a:buClr>
          <a:schemeClr val="accent1"/>
        </a:buClr>
        <a:buFont typeface="Webdings" pitchFamily="18" charset="2"/>
        <a:buChar char="4"/>
        <a:defRPr sz="2400" kern="1200">
          <a:solidFill>
            <a:schemeClr val="tx1"/>
          </a:solidFill>
          <a:latin typeface="+mn-lt"/>
          <a:ea typeface="+mn-ea"/>
          <a:cs typeface="+mn-cs"/>
        </a:defRPr>
      </a:lvl1pPr>
      <a:lvl2pPr marL="685800" indent="-228600" algn="l" rtl="0" eaLnBrk="1" fontAlgn="base" hangingPunct="1">
        <a:lnSpc>
          <a:spcPct val="90000"/>
        </a:lnSpc>
        <a:spcBef>
          <a:spcPts val="800"/>
        </a:spcBef>
        <a:spcAft>
          <a:spcPct val="0"/>
        </a:spcAft>
        <a:buClr>
          <a:schemeClr val="accent2"/>
        </a:buClr>
        <a:buFont typeface="Arial" charset="0"/>
        <a:buChar char="–"/>
        <a:defRPr sz="2200" kern="1200">
          <a:solidFill>
            <a:schemeClr val="tx1"/>
          </a:solidFill>
          <a:latin typeface="+mn-lt"/>
          <a:ea typeface="+mn-ea"/>
          <a:cs typeface="+mn-cs"/>
        </a:defRPr>
      </a:lvl2pPr>
      <a:lvl3pPr marL="1096963" indent="-228600" algn="l" rtl="0" eaLnBrk="1" fontAlgn="base" hangingPunct="1">
        <a:lnSpc>
          <a:spcPct val="90000"/>
        </a:lnSpc>
        <a:spcBef>
          <a:spcPts val="600"/>
        </a:spcBef>
        <a:spcAft>
          <a:spcPct val="0"/>
        </a:spcAft>
        <a:buClr>
          <a:schemeClr val="accent2"/>
        </a:buClr>
        <a:buFont typeface="Arial" charset="0"/>
        <a:buChar char="–"/>
        <a:defRPr kern="1200">
          <a:solidFill>
            <a:schemeClr val="tx1"/>
          </a:solidFill>
          <a:latin typeface="+mn-lt"/>
          <a:ea typeface="+mn-ea"/>
          <a:cs typeface="+mn-cs"/>
        </a:defRPr>
      </a:lvl3pPr>
      <a:lvl4pPr marL="1462088" indent="-228600" algn="l" rtl="0" eaLnBrk="1" fontAlgn="base" hangingPunct="1">
        <a:lnSpc>
          <a:spcPct val="90000"/>
        </a:lnSpc>
        <a:spcBef>
          <a:spcPts val="600"/>
        </a:spcBef>
        <a:spcAft>
          <a:spcPct val="0"/>
        </a:spcAft>
        <a:buClr>
          <a:schemeClr val="accent2"/>
        </a:buClr>
        <a:buFont typeface="Arial" charset="0"/>
        <a:buChar char="–"/>
        <a:defRPr sz="1600" kern="1200">
          <a:solidFill>
            <a:schemeClr val="tx1"/>
          </a:solidFill>
          <a:latin typeface="+mn-lt"/>
          <a:ea typeface="+mn-ea"/>
          <a:cs typeface="+mn-cs"/>
        </a:defRPr>
      </a:lvl4pPr>
      <a:lvl5pPr marL="1828800" indent="-228600" algn="l" rtl="0" eaLnBrk="1" fontAlgn="base" hangingPunct="1">
        <a:lnSpc>
          <a:spcPct val="90000"/>
        </a:lnSpc>
        <a:spcBef>
          <a:spcPts val="600"/>
        </a:spcBef>
        <a:spcAft>
          <a:spcPct val="0"/>
        </a:spcAft>
        <a:buClr>
          <a:schemeClr val="accent2"/>
        </a:buClr>
        <a:buFont typeface="Arial"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gif"/><Relationship Id="rId4" Type="http://schemas.openxmlformats.org/officeDocument/2006/relationships/image" Target="../media/image23.gif"/></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0.xml"/><Relationship Id="rId5" Type="http://schemas.openxmlformats.org/officeDocument/2006/relationships/image" Target="../media/image10.gif"/><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0.gif"/><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0.gif"/></Relationships>
</file>

<file path=ppt/slides/_rels/slide16.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tiff"/><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jpeg"/><Relationship Id="rId4" Type="http://schemas.openxmlformats.org/officeDocument/2006/relationships/image" Target="../media/image36.png"/><Relationship Id="rId9"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58.png"/><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63.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9.wdp"/><Relationship Id="rId3" Type="http://schemas.openxmlformats.org/officeDocument/2006/relationships/image" Target="../media/image66.png"/><Relationship Id="rId7" Type="http://schemas.microsoft.com/office/2007/relationships/hdphoto" Target="../media/hdphoto3.wdp"/><Relationship Id="rId12" Type="http://schemas.microsoft.com/office/2007/relationships/hdphoto" Target="../media/hdphoto8.wdp"/><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7.wdp"/><Relationship Id="rId5" Type="http://schemas.microsoft.com/office/2007/relationships/hdphoto" Target="../media/hdphoto1.wdp"/><Relationship Id="rId10" Type="http://schemas.microsoft.com/office/2007/relationships/hdphoto" Target="../media/hdphoto6.wdp"/><Relationship Id="rId4" Type="http://schemas.openxmlformats.org/officeDocument/2006/relationships/image" Target="../media/image67.png"/><Relationship Id="rId9" Type="http://schemas.microsoft.com/office/2007/relationships/hdphoto" Target="../media/hdphoto5.wdp"/><Relationship Id="rId14" Type="http://schemas.microsoft.com/office/2007/relationships/hdphoto" Target="../media/hdphoto10.wdp"/></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10.xml"/><Relationship Id="rId5" Type="http://schemas.openxmlformats.org/officeDocument/2006/relationships/image" Target="../media/image98.png"/><Relationship Id="rId4" Type="http://schemas.openxmlformats.org/officeDocument/2006/relationships/image" Target="../media/image97.png"/></Relationships>
</file>

<file path=ppt/slides/_rels/slide4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98.png"/><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49.xml"/><Relationship Id="rId3" Type="http://schemas.openxmlformats.org/officeDocument/2006/relationships/tags" Target="../tags/tag4.xml"/><Relationship Id="rId7" Type="http://schemas.openxmlformats.org/officeDocument/2006/relationships/slideLayout" Target="../slideLayouts/slideLayout8.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04.png"/><Relationship Id="rId5" Type="http://schemas.openxmlformats.org/officeDocument/2006/relationships/tags" Target="../tags/tag6.xml"/><Relationship Id="rId10" Type="http://schemas.openxmlformats.org/officeDocument/2006/relationships/image" Target="../media/image22.gif"/><Relationship Id="rId4" Type="http://schemas.openxmlformats.org/officeDocument/2006/relationships/tags" Target="../tags/tag5.xml"/><Relationship Id="rId9" Type="http://schemas.openxmlformats.org/officeDocument/2006/relationships/image" Target="../media/image103.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ctrTitle"/>
          </p:nvPr>
        </p:nvSpPr>
        <p:spPr>
          <a:xfrm>
            <a:off x="1143000" y="3372411"/>
            <a:ext cx="7696200" cy="1752600"/>
          </a:xfrm>
        </p:spPr>
        <p:txBody>
          <a:bodyPr/>
          <a:lstStyle/>
          <a:p>
            <a:pPr eaLnBrk="1" hangingPunct="1">
              <a:lnSpc>
                <a:spcPct val="100000"/>
              </a:lnSpc>
              <a:spcBef>
                <a:spcPts val="1200"/>
              </a:spcBef>
              <a:spcAft>
                <a:spcPts val="6000"/>
              </a:spcAft>
            </a:pPr>
            <a:endParaRPr lang="en-US" altLang="en-US" dirty="0" smtClean="0"/>
          </a:p>
        </p:txBody>
      </p:sp>
      <p:sp>
        <p:nvSpPr>
          <p:cNvPr id="7171" name="Subtitle 2"/>
          <p:cNvSpPr>
            <a:spLocks noGrp="1"/>
          </p:cNvSpPr>
          <p:nvPr>
            <p:ph type="subTitle" idx="1"/>
          </p:nvPr>
        </p:nvSpPr>
        <p:spPr>
          <a:xfrm>
            <a:off x="1143000" y="4724400"/>
            <a:ext cx="6089650" cy="990600"/>
          </a:xfrm>
        </p:spPr>
        <p:txBody>
          <a:bodyPr/>
          <a:lstStyle/>
          <a:p>
            <a:pPr eaLnBrk="1" hangingPunct="1">
              <a:spcBef>
                <a:spcPct val="0"/>
              </a:spcBef>
            </a:pPr>
            <a:endParaRPr lang="en-US" altLang="en-US" dirty="0" smtClean="0"/>
          </a:p>
          <a:p>
            <a:pPr eaLnBrk="1" hangingPunct="1">
              <a:spcBef>
                <a:spcPct val="0"/>
              </a:spcBef>
            </a:pPr>
            <a:r>
              <a:rPr lang="ru-RU" altLang="en-US" dirty="0" smtClean="0"/>
              <a:t>Март </a:t>
            </a:r>
            <a:r>
              <a:rPr lang="en-US" altLang="en-US" dirty="0" smtClean="0"/>
              <a:t>2015</a:t>
            </a:r>
            <a:endParaRPr lang="en-US" altLang="en-US" dirty="0" smtClean="0"/>
          </a:p>
        </p:txBody>
      </p:sp>
    </p:spTree>
    <p:extLst>
      <p:ext uri="{BB962C8B-B14F-4D97-AF65-F5344CB8AC3E}">
        <p14:creationId xmlns:p14="http://schemas.microsoft.com/office/powerpoint/2010/main" val="772598190"/>
      </p:ext>
    </p:extLst>
  </p:cSld>
  <p:clrMapOvr>
    <a:masterClrMapping/>
  </p:clrMapOvr>
  <p:transition spd="slow">
    <p:pull dir="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2492375"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9" name="Rectangle 18"/>
          <p:cNvSpPr/>
          <p:nvPr/>
        </p:nvSpPr>
        <p:spPr>
          <a:xfrm>
            <a:off x="0" y="1779588"/>
            <a:ext cx="9144000" cy="43942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0" name="Rectangle 19"/>
          <p:cNvSpPr/>
          <p:nvPr/>
        </p:nvSpPr>
        <p:spPr>
          <a:xfrm>
            <a:off x="-10557" y="1820863"/>
            <a:ext cx="9144000" cy="431165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1" name="Oval 20"/>
          <p:cNvSpPr/>
          <p:nvPr/>
        </p:nvSpPr>
        <p:spPr>
          <a:xfrm>
            <a:off x="-2444750"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48" name="Rectangle 47"/>
          <p:cNvSpPr/>
          <p:nvPr/>
        </p:nvSpPr>
        <p:spPr>
          <a:xfrm>
            <a:off x="2743041" y="4470406"/>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sp>
        <p:nvSpPr>
          <p:cNvPr id="54" name="Rectangle 53"/>
          <p:cNvSpPr/>
          <p:nvPr/>
        </p:nvSpPr>
        <p:spPr>
          <a:xfrm>
            <a:off x="2800350" y="5661065"/>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grpSp>
        <p:nvGrpSpPr>
          <p:cNvPr id="13" name="Group 12"/>
          <p:cNvGrpSpPr/>
          <p:nvPr/>
        </p:nvGrpSpPr>
        <p:grpSpPr>
          <a:xfrm>
            <a:off x="2408241" y="4220408"/>
            <a:ext cx="3201762" cy="2591872"/>
            <a:chOff x="2456330" y="4220408"/>
            <a:chExt cx="3201762" cy="2591872"/>
          </a:xfrm>
        </p:grpSpPr>
        <p:sp>
          <p:nvSpPr>
            <p:cNvPr id="10" name="Rounded Rectangle 9"/>
            <p:cNvSpPr/>
            <p:nvPr/>
          </p:nvSpPr>
          <p:spPr>
            <a:xfrm>
              <a:off x="2456330" y="4220408"/>
              <a:ext cx="3201762" cy="2491288"/>
            </a:xfrm>
            <a:prstGeom prst="roundRect">
              <a:avLst>
                <a:gd name="adj" fmla="val 7212"/>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70" name="TextBox 69"/>
            <p:cNvSpPr txBox="1"/>
            <p:nvPr/>
          </p:nvSpPr>
          <p:spPr>
            <a:xfrm>
              <a:off x="2922592" y="6082872"/>
              <a:ext cx="2186914" cy="290006"/>
            </a:xfrm>
            <a:prstGeom prst="rect">
              <a:avLst/>
            </a:prstGeom>
            <a:noFill/>
          </p:spPr>
          <p:txBody>
            <a:bodyPr wrap="none" rtlCol="0">
              <a:noAutofit/>
            </a:bodyPr>
            <a:lstStyle/>
            <a:p>
              <a:pPr algn="ctr">
                <a:lnSpc>
                  <a:spcPct val="90000"/>
                </a:lnSpc>
              </a:pPr>
              <a:r>
                <a:rPr lang="it-IT" sz="1600" b="1" dirty="0"/>
                <a:t>720p30</a:t>
              </a:r>
              <a:r>
                <a:rPr lang="it-IT" sz="1600" b="1" dirty="0">
                  <a:solidFill>
                    <a:srgbClr val="C00000"/>
                  </a:solidFill>
                </a:rPr>
                <a:t> @768Kbps</a:t>
              </a:r>
            </a:p>
          </p:txBody>
        </p:sp>
        <p:sp>
          <p:nvSpPr>
            <p:cNvPr id="71" name="TextBox 70"/>
            <p:cNvSpPr txBox="1"/>
            <p:nvPr/>
          </p:nvSpPr>
          <p:spPr>
            <a:xfrm>
              <a:off x="3033818" y="6372878"/>
              <a:ext cx="1795431" cy="439402"/>
            </a:xfrm>
            <a:prstGeom prst="rect">
              <a:avLst/>
            </a:prstGeom>
            <a:noFill/>
          </p:spPr>
          <p:txBody>
            <a:bodyPr wrap="none" rtlCol="0">
              <a:noAutofit/>
            </a:bodyPr>
            <a:lstStyle/>
            <a:p>
              <a:pPr algn="ctr">
                <a:lnSpc>
                  <a:spcPct val="90000"/>
                </a:lnSpc>
              </a:pPr>
              <a:r>
                <a:rPr lang="it-IT" sz="1600" b="1" dirty="0"/>
                <a:t>1080p60</a:t>
              </a:r>
              <a:r>
                <a:rPr lang="it-IT" sz="1600" b="1" dirty="0">
                  <a:solidFill>
                    <a:srgbClr val="C00000"/>
                  </a:solidFill>
                </a:rPr>
                <a:t> @2.5Mbps</a:t>
              </a:r>
            </a:p>
          </p:txBody>
        </p:sp>
        <p:pic>
          <p:nvPicPr>
            <p:cNvPr id="74" name="Picture 7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9204" y="4327656"/>
              <a:ext cx="2986843" cy="1712709"/>
            </a:xfrm>
            <a:prstGeom prst="rect">
              <a:avLst/>
            </a:prstGeom>
          </p:spPr>
        </p:pic>
        <p:sp>
          <p:nvSpPr>
            <p:cNvPr id="75" name="TextBox 74"/>
            <p:cNvSpPr txBox="1"/>
            <p:nvPr/>
          </p:nvSpPr>
          <p:spPr>
            <a:xfrm>
              <a:off x="2559203" y="5502965"/>
              <a:ext cx="2986845" cy="315365"/>
            </a:xfrm>
            <a:prstGeom prst="rect">
              <a:avLst/>
            </a:prstGeom>
            <a:solidFill>
              <a:schemeClr val="accent1"/>
            </a:solidFill>
          </p:spPr>
          <p:txBody>
            <a:bodyPr wrap="none" rtlCol="0">
              <a:noAutofit/>
            </a:bodyPr>
            <a:lstStyle/>
            <a:p>
              <a:pPr algn="ctr">
                <a:lnSpc>
                  <a:spcPct val="90000"/>
                </a:lnSpc>
              </a:pPr>
              <a:r>
                <a:rPr lang="it-IT" b="1" dirty="0" smtClean="0">
                  <a:solidFill>
                    <a:schemeClr val="bg1"/>
                  </a:solidFill>
                </a:rPr>
                <a:t>H.264 Baseline Profile</a:t>
              </a:r>
              <a:endParaRPr lang="en-US" b="1" dirty="0" smtClean="0">
                <a:solidFill>
                  <a:schemeClr val="bg1"/>
                </a:solidFill>
              </a:endParaRPr>
            </a:p>
          </p:txBody>
        </p:sp>
      </p:grpSp>
      <p:grpSp>
        <p:nvGrpSpPr>
          <p:cNvPr id="12" name="Group 11"/>
          <p:cNvGrpSpPr/>
          <p:nvPr/>
        </p:nvGrpSpPr>
        <p:grpSpPr>
          <a:xfrm>
            <a:off x="5696013" y="4220408"/>
            <a:ext cx="3201762" cy="2591872"/>
            <a:chOff x="5801169" y="4220408"/>
            <a:chExt cx="3201762" cy="2591872"/>
          </a:xfrm>
        </p:grpSpPr>
        <p:sp>
          <p:nvSpPr>
            <p:cNvPr id="89" name="Rounded Rectangle 88"/>
            <p:cNvSpPr/>
            <p:nvPr/>
          </p:nvSpPr>
          <p:spPr>
            <a:xfrm>
              <a:off x="5801169" y="4220408"/>
              <a:ext cx="3201762" cy="2491288"/>
            </a:xfrm>
            <a:prstGeom prst="roundRect">
              <a:avLst>
                <a:gd name="adj" fmla="val 7212"/>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pic>
          <p:nvPicPr>
            <p:cNvPr id="82" name="Picture 8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10932" y="4327656"/>
              <a:ext cx="2986843" cy="1712709"/>
            </a:xfrm>
            <a:prstGeom prst="rect">
              <a:avLst/>
            </a:prstGeom>
          </p:spPr>
        </p:pic>
        <p:sp>
          <p:nvSpPr>
            <p:cNvPr id="83" name="TextBox 82"/>
            <p:cNvSpPr txBox="1"/>
            <p:nvPr/>
          </p:nvSpPr>
          <p:spPr>
            <a:xfrm>
              <a:off x="5910930" y="5523145"/>
              <a:ext cx="2986845" cy="315365"/>
            </a:xfrm>
            <a:prstGeom prst="rect">
              <a:avLst/>
            </a:prstGeom>
            <a:solidFill>
              <a:schemeClr val="accent1"/>
            </a:solidFill>
          </p:spPr>
          <p:txBody>
            <a:bodyPr wrap="none" rtlCol="0">
              <a:noAutofit/>
            </a:bodyPr>
            <a:lstStyle/>
            <a:p>
              <a:pPr algn="ctr">
                <a:lnSpc>
                  <a:spcPct val="90000"/>
                </a:lnSpc>
              </a:pPr>
              <a:r>
                <a:rPr lang="it-IT" b="1" dirty="0">
                  <a:solidFill>
                    <a:schemeClr val="bg1"/>
                  </a:solidFill>
                </a:rPr>
                <a:t>H.264 High Profile</a:t>
              </a:r>
            </a:p>
          </p:txBody>
        </p:sp>
        <p:sp>
          <p:nvSpPr>
            <p:cNvPr id="84" name="TextBox 83"/>
            <p:cNvSpPr txBox="1"/>
            <p:nvPr/>
          </p:nvSpPr>
          <p:spPr>
            <a:xfrm>
              <a:off x="6274321" y="6082872"/>
              <a:ext cx="2186914" cy="290006"/>
            </a:xfrm>
            <a:prstGeom prst="rect">
              <a:avLst/>
            </a:prstGeom>
            <a:noFill/>
          </p:spPr>
          <p:txBody>
            <a:bodyPr wrap="none" rtlCol="0">
              <a:noAutofit/>
            </a:bodyPr>
            <a:lstStyle/>
            <a:p>
              <a:pPr algn="ctr">
                <a:lnSpc>
                  <a:spcPct val="90000"/>
                </a:lnSpc>
              </a:pPr>
              <a:r>
                <a:rPr lang="it-IT" sz="1600" b="1" dirty="0"/>
                <a:t>720p30</a:t>
              </a:r>
              <a:r>
                <a:rPr lang="it-IT" sz="1600" b="1" dirty="0">
                  <a:solidFill>
                    <a:srgbClr val="C00000"/>
                  </a:solidFill>
                </a:rPr>
                <a:t> @512Kbps</a:t>
              </a:r>
            </a:p>
          </p:txBody>
        </p:sp>
        <p:sp>
          <p:nvSpPr>
            <p:cNvPr id="85" name="TextBox 84"/>
            <p:cNvSpPr txBox="1"/>
            <p:nvPr/>
          </p:nvSpPr>
          <p:spPr>
            <a:xfrm>
              <a:off x="6403835" y="6372878"/>
              <a:ext cx="1795431" cy="439402"/>
            </a:xfrm>
            <a:prstGeom prst="rect">
              <a:avLst/>
            </a:prstGeom>
            <a:noFill/>
          </p:spPr>
          <p:txBody>
            <a:bodyPr wrap="none" rtlCol="0">
              <a:noAutofit/>
            </a:bodyPr>
            <a:lstStyle/>
            <a:p>
              <a:pPr algn="ctr">
                <a:lnSpc>
                  <a:spcPct val="90000"/>
                </a:lnSpc>
              </a:pPr>
              <a:r>
                <a:rPr lang="it-IT" sz="1600" b="1" dirty="0"/>
                <a:t>1080p60</a:t>
              </a:r>
              <a:r>
                <a:rPr lang="it-IT" sz="1600" b="1" dirty="0">
                  <a:solidFill>
                    <a:srgbClr val="C00000"/>
                  </a:solidFill>
                </a:rPr>
                <a:t> @1.9Mbps</a:t>
              </a:r>
            </a:p>
          </p:txBody>
        </p:sp>
      </p:grpSp>
      <p:sp>
        <p:nvSpPr>
          <p:cNvPr id="9" name="Rectangle 8"/>
          <p:cNvSpPr/>
          <p:nvPr/>
        </p:nvSpPr>
        <p:spPr>
          <a:xfrm>
            <a:off x="448168" y="6537325"/>
            <a:ext cx="1941256" cy="174371"/>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94" name="TextBox 93"/>
          <p:cNvSpPr txBox="1"/>
          <p:nvPr/>
        </p:nvSpPr>
        <p:spPr>
          <a:xfrm>
            <a:off x="1588607" y="1853265"/>
            <a:ext cx="1985335" cy="439402"/>
          </a:xfrm>
          <a:prstGeom prst="rect">
            <a:avLst/>
          </a:prstGeom>
          <a:noFill/>
        </p:spPr>
        <p:txBody>
          <a:bodyPr wrap="none" rtlCol="0">
            <a:noAutofit/>
          </a:bodyPr>
          <a:lstStyle/>
          <a:p>
            <a:pPr algn="ctr">
              <a:lnSpc>
                <a:spcPct val="90000"/>
              </a:lnSpc>
            </a:pPr>
            <a:endParaRPr lang="en-US" b="1" dirty="0" smtClean="0">
              <a:solidFill>
                <a:srgbClr val="C00000"/>
              </a:solidFill>
            </a:endParaRPr>
          </a:p>
        </p:txBody>
      </p:sp>
      <p:sp>
        <p:nvSpPr>
          <p:cNvPr id="95" name="TextBox 94"/>
          <p:cNvSpPr txBox="1"/>
          <p:nvPr/>
        </p:nvSpPr>
        <p:spPr>
          <a:xfrm>
            <a:off x="1588607" y="2202864"/>
            <a:ext cx="1985335" cy="290006"/>
          </a:xfrm>
          <a:prstGeom prst="rect">
            <a:avLst/>
          </a:prstGeom>
          <a:noFill/>
        </p:spPr>
        <p:txBody>
          <a:bodyPr wrap="none" rtlCol="0">
            <a:noAutofit/>
          </a:bodyPr>
          <a:lstStyle/>
          <a:p>
            <a:pPr algn="ctr">
              <a:lnSpc>
                <a:spcPct val="90000"/>
              </a:lnSpc>
            </a:pPr>
            <a:endParaRPr lang="it-IT" sz="1600" b="1" dirty="0">
              <a:solidFill>
                <a:srgbClr val="4D657C"/>
              </a:solidFill>
            </a:endParaRPr>
          </a:p>
        </p:txBody>
      </p:sp>
      <p:sp>
        <p:nvSpPr>
          <p:cNvPr id="96" name="TextBox 95"/>
          <p:cNvSpPr txBox="1"/>
          <p:nvPr/>
        </p:nvSpPr>
        <p:spPr>
          <a:xfrm>
            <a:off x="1588607" y="2492870"/>
            <a:ext cx="1985335" cy="439402"/>
          </a:xfrm>
          <a:prstGeom prst="rect">
            <a:avLst/>
          </a:prstGeom>
          <a:noFill/>
        </p:spPr>
        <p:txBody>
          <a:bodyPr wrap="none" rtlCol="0">
            <a:noAutofit/>
          </a:bodyPr>
          <a:lstStyle/>
          <a:p>
            <a:pPr algn="ctr">
              <a:lnSpc>
                <a:spcPct val="90000"/>
              </a:lnSpc>
            </a:pPr>
            <a:endParaRPr lang="it-IT" sz="1600" b="1" dirty="0">
              <a:solidFill>
                <a:srgbClr val="4D657C"/>
              </a:solidFill>
            </a:endParaRPr>
          </a:p>
        </p:txBody>
      </p:sp>
      <p:cxnSp>
        <p:nvCxnSpPr>
          <p:cNvPr id="56" name="Elbow Connector 55"/>
          <p:cNvCxnSpPr/>
          <p:nvPr/>
        </p:nvCxnSpPr>
        <p:spPr>
          <a:xfrm rot="5400000">
            <a:off x="2444317" y="3004951"/>
            <a:ext cx="601627" cy="1032564"/>
          </a:xfrm>
          <a:prstGeom prst="bentConnector2">
            <a:avLst/>
          </a:prstGeom>
          <a:ln w="19050">
            <a:solidFill>
              <a:srgbClr val="C00000"/>
            </a:solidFill>
            <a:miter lim="800000"/>
          </a:ln>
        </p:spPr>
        <p:style>
          <a:lnRef idx="1">
            <a:schemeClr val="accent1"/>
          </a:lnRef>
          <a:fillRef idx="0">
            <a:schemeClr val="accent1"/>
          </a:fillRef>
          <a:effectRef idx="0">
            <a:schemeClr val="accent1"/>
          </a:effectRef>
          <a:fontRef idx="minor">
            <a:schemeClr val="tx1"/>
          </a:fontRef>
        </p:style>
      </p:cxnSp>
      <p:cxnSp>
        <p:nvCxnSpPr>
          <p:cNvPr id="86" name="Elbow Connector 85"/>
          <p:cNvCxnSpPr/>
          <p:nvPr/>
        </p:nvCxnSpPr>
        <p:spPr>
          <a:xfrm rot="16200000" flipH="1">
            <a:off x="3637915" y="3004953"/>
            <a:ext cx="601627" cy="1032564"/>
          </a:xfrm>
          <a:prstGeom prst="bentConnector2">
            <a:avLst/>
          </a:prstGeom>
          <a:ln w="19050">
            <a:solidFill>
              <a:srgbClr val="C00000"/>
            </a:solidFill>
            <a:miter lim="800000"/>
          </a:ln>
        </p:spPr>
        <p:style>
          <a:lnRef idx="1">
            <a:schemeClr val="accent1"/>
          </a:lnRef>
          <a:fillRef idx="0">
            <a:schemeClr val="accent1"/>
          </a:fillRef>
          <a:effectRef idx="0">
            <a:schemeClr val="accent1"/>
          </a:effectRef>
          <a:fontRef idx="minor">
            <a:schemeClr val="tx1"/>
          </a:fontRef>
        </p:style>
      </p:cxnSp>
      <p:pic>
        <p:nvPicPr>
          <p:cNvPr id="102" name="Picture 4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2273305" y="1635120"/>
            <a:ext cx="4681546" cy="4681546"/>
          </a:xfrm>
          <a:prstGeom prst="rect">
            <a:avLst/>
          </a:prstGeom>
          <a:noFill/>
          <a:ln w="9525">
            <a:noFill/>
            <a:miter lim="800000"/>
            <a:headEnd/>
            <a:tailEnd/>
          </a:ln>
        </p:spPr>
      </p:pic>
      <p:grpSp>
        <p:nvGrpSpPr>
          <p:cNvPr id="103" name="Group 47"/>
          <p:cNvGrpSpPr/>
          <p:nvPr/>
        </p:nvGrpSpPr>
        <p:grpSpPr>
          <a:xfrm>
            <a:off x="-1797908" y="2105559"/>
            <a:ext cx="3730752" cy="3730752"/>
            <a:chOff x="-6153150" y="911225"/>
            <a:chExt cx="5748337" cy="5745163"/>
          </a:xfrm>
          <a:solidFill>
            <a:schemeClr val="bg1">
              <a:lumMod val="95000"/>
              <a:alpha val="60000"/>
            </a:schemeClr>
          </a:solidFill>
        </p:grpSpPr>
        <p:sp>
          <p:nvSpPr>
            <p:cNvPr id="104" name="Freeform 20"/>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05" name="Freeform 22"/>
            <p:cNvSpPr>
              <a:spLocks/>
            </p:cNvSpPr>
            <p:nvPr/>
          </p:nvSpPr>
          <p:spPr bwMode="auto">
            <a:xfrm>
              <a:off x="-2841625" y="3341688"/>
              <a:ext cx="149225" cy="115888"/>
            </a:xfrm>
            <a:custGeom>
              <a:avLst/>
              <a:gdLst>
                <a:gd name="T0" fmla="*/ 94 w 94"/>
                <a:gd name="T1" fmla="*/ 73 h 73"/>
                <a:gd name="T2" fmla="*/ 85 w 94"/>
                <a:gd name="T3" fmla="*/ 73 h 73"/>
                <a:gd name="T4" fmla="*/ 85 w 94"/>
                <a:gd name="T5" fmla="*/ 9 h 73"/>
                <a:gd name="T6" fmla="*/ 0 w 94"/>
                <a:gd name="T7" fmla="*/ 9 h 73"/>
                <a:gd name="T8" fmla="*/ 0 w 94"/>
                <a:gd name="T9" fmla="*/ 0 h 73"/>
                <a:gd name="T10" fmla="*/ 94 w 94"/>
                <a:gd name="T11" fmla="*/ 0 h 73"/>
                <a:gd name="T12" fmla="*/ 94 w 9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4" h="73">
                  <a:moveTo>
                    <a:pt x="94" y="73"/>
                  </a:moveTo>
                  <a:lnTo>
                    <a:pt x="85" y="73"/>
                  </a:lnTo>
                  <a:lnTo>
                    <a:pt x="85" y="9"/>
                  </a:lnTo>
                  <a:lnTo>
                    <a:pt x="0" y="9"/>
                  </a:lnTo>
                  <a:lnTo>
                    <a:pt x="0" y="0"/>
                  </a:lnTo>
                  <a:lnTo>
                    <a:pt x="94" y="0"/>
                  </a:lnTo>
                  <a:lnTo>
                    <a:pt x="94"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06" name="Freeform 23"/>
            <p:cNvSpPr>
              <a:spLocks/>
            </p:cNvSpPr>
            <p:nvPr/>
          </p:nvSpPr>
          <p:spPr bwMode="auto">
            <a:xfrm>
              <a:off x="-3865563" y="3341688"/>
              <a:ext cx="153987" cy="115888"/>
            </a:xfrm>
            <a:custGeom>
              <a:avLst/>
              <a:gdLst>
                <a:gd name="T0" fmla="*/ 9 w 97"/>
                <a:gd name="T1" fmla="*/ 73 h 73"/>
                <a:gd name="T2" fmla="*/ 0 w 97"/>
                <a:gd name="T3" fmla="*/ 73 h 73"/>
                <a:gd name="T4" fmla="*/ 0 w 97"/>
                <a:gd name="T5" fmla="*/ 0 h 73"/>
                <a:gd name="T6" fmla="*/ 97 w 97"/>
                <a:gd name="T7" fmla="*/ 0 h 73"/>
                <a:gd name="T8" fmla="*/ 97 w 97"/>
                <a:gd name="T9" fmla="*/ 9 h 73"/>
                <a:gd name="T10" fmla="*/ 9 w 97"/>
                <a:gd name="T11" fmla="*/ 9 h 73"/>
                <a:gd name="T12" fmla="*/ 9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 y="73"/>
                  </a:moveTo>
                  <a:lnTo>
                    <a:pt x="0" y="73"/>
                  </a:lnTo>
                  <a:lnTo>
                    <a:pt x="0" y="0"/>
                  </a:lnTo>
                  <a:lnTo>
                    <a:pt x="97" y="0"/>
                  </a:lnTo>
                  <a:lnTo>
                    <a:pt x="97" y="9"/>
                  </a:lnTo>
                  <a:lnTo>
                    <a:pt x="9" y="9"/>
                  </a:lnTo>
                  <a:lnTo>
                    <a:pt x="9"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07" name="Freeform 24"/>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19" name="Freeform 25"/>
            <p:cNvSpPr>
              <a:spLocks/>
            </p:cNvSpPr>
            <p:nvPr/>
          </p:nvSpPr>
          <p:spPr bwMode="auto">
            <a:xfrm>
              <a:off x="-2841625" y="4110038"/>
              <a:ext cx="149225" cy="115888"/>
            </a:xfrm>
            <a:custGeom>
              <a:avLst/>
              <a:gdLst>
                <a:gd name="T0" fmla="*/ 94 w 94"/>
                <a:gd name="T1" fmla="*/ 73 h 73"/>
                <a:gd name="T2" fmla="*/ 0 w 94"/>
                <a:gd name="T3" fmla="*/ 73 h 73"/>
                <a:gd name="T4" fmla="*/ 0 w 94"/>
                <a:gd name="T5" fmla="*/ 64 h 73"/>
                <a:gd name="T6" fmla="*/ 85 w 94"/>
                <a:gd name="T7" fmla="*/ 64 h 73"/>
                <a:gd name="T8" fmla="*/ 85 w 94"/>
                <a:gd name="T9" fmla="*/ 0 h 73"/>
                <a:gd name="T10" fmla="*/ 94 w 94"/>
                <a:gd name="T11" fmla="*/ 0 h 73"/>
                <a:gd name="T12" fmla="*/ 94 w 9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4" h="73">
                  <a:moveTo>
                    <a:pt x="94" y="73"/>
                  </a:moveTo>
                  <a:lnTo>
                    <a:pt x="0" y="73"/>
                  </a:lnTo>
                  <a:lnTo>
                    <a:pt x="0" y="64"/>
                  </a:lnTo>
                  <a:lnTo>
                    <a:pt x="85" y="64"/>
                  </a:lnTo>
                  <a:lnTo>
                    <a:pt x="85" y="0"/>
                  </a:lnTo>
                  <a:lnTo>
                    <a:pt x="94" y="0"/>
                  </a:lnTo>
                  <a:lnTo>
                    <a:pt x="94"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20" name="Freeform 26"/>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21" name="Freeform 27"/>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22" name="Freeform 28"/>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23" name="Freeform 29"/>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grpSp>
      <p:sp>
        <p:nvSpPr>
          <p:cNvPr id="124" name="Oval 28"/>
          <p:cNvSpPr>
            <a:spLocks noChangeArrowheads="1"/>
          </p:cNvSpPr>
          <p:nvPr/>
        </p:nvSpPr>
        <p:spPr bwMode="auto">
          <a:xfrm>
            <a:off x="-1699657" y="1630363"/>
            <a:ext cx="3378201"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grpSp>
        <p:nvGrpSpPr>
          <p:cNvPr id="125" name="Group 124"/>
          <p:cNvGrpSpPr/>
          <p:nvPr/>
        </p:nvGrpSpPr>
        <p:grpSpPr>
          <a:xfrm>
            <a:off x="2455164" y="1579678"/>
            <a:ext cx="1812136" cy="1711798"/>
            <a:chOff x="7099371" y="804601"/>
            <a:chExt cx="2064272" cy="1949973"/>
          </a:xfrm>
        </p:grpSpPr>
        <p:sp>
          <p:nvSpPr>
            <p:cNvPr id="126" name="Oval 125"/>
            <p:cNvSpPr/>
            <p:nvPr/>
          </p:nvSpPr>
          <p:spPr>
            <a:xfrm>
              <a:off x="7139164" y="804601"/>
              <a:ext cx="1949973" cy="1949973"/>
            </a:xfrm>
            <a:prstGeom prst="ellipse">
              <a:avLst/>
            </a:prstGeom>
            <a:solidFill>
              <a:schemeClr val="bg1"/>
            </a:solidFill>
            <a:ln w="28575">
              <a:solidFill>
                <a:srgbClr val="C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127" name="Oval 126"/>
            <p:cNvSpPr/>
            <p:nvPr/>
          </p:nvSpPr>
          <p:spPr>
            <a:xfrm>
              <a:off x="7229138" y="894575"/>
              <a:ext cx="1770028" cy="1770028"/>
            </a:xfrm>
            <a:prstGeom prst="ellipse">
              <a:avLst/>
            </a:prstGeom>
            <a:solidFill>
              <a:srgbClr val="C00000"/>
            </a:solidFill>
            <a:ln w="28575">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128" name="Rectangle 127"/>
            <p:cNvSpPr/>
            <p:nvPr/>
          </p:nvSpPr>
          <p:spPr>
            <a:xfrm>
              <a:off x="7365474" y="1047344"/>
              <a:ext cx="1477202" cy="954107"/>
            </a:xfrm>
            <a:prstGeom prst="rect">
              <a:avLst/>
            </a:prstGeom>
            <a:noFill/>
            <a:ln>
              <a:noFill/>
            </a:ln>
            <a:effectLst/>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400" b="1" dirty="0" smtClean="0">
                  <a:solidFill>
                    <a:schemeClr val="bg1"/>
                  </a:solidFill>
                </a:rPr>
                <a:t>H.265</a:t>
              </a:r>
              <a:br>
                <a:rPr lang="en-US" sz="2400" b="1" dirty="0" smtClean="0">
                  <a:solidFill>
                    <a:schemeClr val="bg1"/>
                  </a:solidFill>
                </a:rPr>
              </a:br>
              <a:r>
                <a:rPr lang="en-US" sz="2400" b="1" dirty="0" smtClean="0">
                  <a:solidFill>
                    <a:schemeClr val="bg1"/>
                  </a:solidFill>
                </a:rPr>
                <a:t>HEVC</a:t>
              </a:r>
              <a:endParaRPr lang="en-US" sz="2800" b="1" dirty="0" smtClean="0">
                <a:solidFill>
                  <a:schemeClr val="bg1"/>
                </a:solidFill>
              </a:endParaRPr>
            </a:p>
          </p:txBody>
        </p:sp>
        <p:sp>
          <p:nvSpPr>
            <p:cNvPr id="129" name="Rectangle 128"/>
            <p:cNvSpPr/>
            <p:nvPr/>
          </p:nvSpPr>
          <p:spPr>
            <a:xfrm>
              <a:off x="7099371" y="1926523"/>
              <a:ext cx="2064272" cy="523219"/>
            </a:xfrm>
            <a:prstGeom prst="rect">
              <a:avLst/>
            </a:prstGeom>
          </p:spPr>
          <p:txBody>
            <a:bodyPr wrap="square">
              <a:spAutoFit/>
            </a:bodyPr>
            <a:lstStyle/>
            <a:p>
              <a:pPr algn="ctr"/>
              <a:r>
                <a:rPr lang="en-US" sz="1200" b="1" i="1" dirty="0">
                  <a:solidFill>
                    <a:schemeClr val="bg1"/>
                  </a:solidFill>
                </a:rPr>
                <a:t>High </a:t>
              </a:r>
              <a:r>
                <a:rPr lang="en-US" sz="1200" b="1" i="1" dirty="0" smtClean="0">
                  <a:solidFill>
                    <a:schemeClr val="bg1"/>
                  </a:solidFill>
                </a:rPr>
                <a:t>Efficiency</a:t>
              </a:r>
              <a:br>
                <a:rPr lang="en-US" sz="1200" b="1" i="1" dirty="0" smtClean="0">
                  <a:solidFill>
                    <a:schemeClr val="bg1"/>
                  </a:solidFill>
                </a:rPr>
              </a:br>
              <a:r>
                <a:rPr lang="en-US" sz="1200" b="1" i="1" dirty="0" smtClean="0">
                  <a:solidFill>
                    <a:schemeClr val="bg1"/>
                  </a:solidFill>
                </a:rPr>
                <a:t>Video </a:t>
              </a:r>
              <a:r>
                <a:rPr lang="en-US" sz="1200" b="1" i="1" dirty="0">
                  <a:solidFill>
                    <a:schemeClr val="bg1"/>
                  </a:solidFill>
                </a:rPr>
                <a:t>Coding </a:t>
              </a:r>
            </a:p>
          </p:txBody>
        </p:sp>
      </p:grpSp>
      <p:grpSp>
        <p:nvGrpSpPr>
          <p:cNvPr id="108" name="Group 107"/>
          <p:cNvGrpSpPr/>
          <p:nvPr/>
        </p:nvGrpSpPr>
        <p:grpSpPr>
          <a:xfrm>
            <a:off x="4456370" y="1619938"/>
            <a:ext cx="3201762" cy="2591872"/>
            <a:chOff x="2456330" y="4220408"/>
            <a:chExt cx="3201762" cy="2591872"/>
          </a:xfrm>
        </p:grpSpPr>
        <p:sp>
          <p:nvSpPr>
            <p:cNvPr id="109" name="Rounded Rectangle 108"/>
            <p:cNvSpPr/>
            <p:nvPr/>
          </p:nvSpPr>
          <p:spPr>
            <a:xfrm>
              <a:off x="2456330" y="4220408"/>
              <a:ext cx="3201762" cy="2491288"/>
            </a:xfrm>
            <a:prstGeom prst="roundRect">
              <a:avLst>
                <a:gd name="adj" fmla="val 7212"/>
              </a:avLst>
            </a:prstGeom>
            <a:solidFill>
              <a:schemeClr val="bg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110" name="TextBox 109"/>
            <p:cNvSpPr txBox="1"/>
            <p:nvPr/>
          </p:nvSpPr>
          <p:spPr>
            <a:xfrm>
              <a:off x="2922592" y="6082872"/>
              <a:ext cx="2186914" cy="290006"/>
            </a:xfrm>
            <a:prstGeom prst="rect">
              <a:avLst/>
            </a:prstGeom>
            <a:noFill/>
          </p:spPr>
          <p:txBody>
            <a:bodyPr wrap="none" rtlCol="0">
              <a:noAutofit/>
            </a:bodyPr>
            <a:lstStyle/>
            <a:p>
              <a:pPr algn="ctr">
                <a:lnSpc>
                  <a:spcPct val="90000"/>
                </a:lnSpc>
              </a:pPr>
              <a:r>
                <a:rPr lang="it-IT" sz="1600" b="1" dirty="0"/>
                <a:t>720p30</a:t>
              </a:r>
              <a:r>
                <a:rPr lang="it-IT" sz="1600" b="1" dirty="0">
                  <a:solidFill>
                    <a:srgbClr val="C00000"/>
                  </a:solidFill>
                </a:rPr>
                <a:t> @256Kbps</a:t>
              </a:r>
            </a:p>
          </p:txBody>
        </p:sp>
        <p:sp>
          <p:nvSpPr>
            <p:cNvPr id="111" name="TextBox 110"/>
            <p:cNvSpPr txBox="1"/>
            <p:nvPr/>
          </p:nvSpPr>
          <p:spPr>
            <a:xfrm>
              <a:off x="3042962" y="6372878"/>
              <a:ext cx="1795431" cy="439402"/>
            </a:xfrm>
            <a:prstGeom prst="rect">
              <a:avLst/>
            </a:prstGeom>
            <a:noFill/>
          </p:spPr>
          <p:txBody>
            <a:bodyPr wrap="none" rtlCol="0">
              <a:noAutofit/>
            </a:bodyPr>
            <a:lstStyle/>
            <a:p>
              <a:pPr algn="ctr">
                <a:lnSpc>
                  <a:spcPct val="90000"/>
                </a:lnSpc>
              </a:pPr>
              <a:r>
                <a:rPr lang="it-IT" sz="1600" b="1" dirty="0"/>
                <a:t>1080p60</a:t>
              </a:r>
              <a:r>
                <a:rPr lang="it-IT" sz="1600" b="1" dirty="0">
                  <a:solidFill>
                    <a:srgbClr val="C00000"/>
                  </a:solidFill>
                </a:rPr>
                <a:t> @1.1Mbps</a:t>
              </a:r>
            </a:p>
          </p:txBody>
        </p:sp>
        <p:pic>
          <p:nvPicPr>
            <p:cNvPr id="112" name="Picture 1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59204" y="4327656"/>
              <a:ext cx="2986843" cy="1712708"/>
            </a:xfrm>
            <a:prstGeom prst="rect">
              <a:avLst/>
            </a:prstGeom>
          </p:spPr>
        </p:pic>
        <p:sp>
          <p:nvSpPr>
            <p:cNvPr id="113" name="TextBox 112"/>
            <p:cNvSpPr txBox="1"/>
            <p:nvPr/>
          </p:nvSpPr>
          <p:spPr>
            <a:xfrm>
              <a:off x="2559203" y="5502965"/>
              <a:ext cx="2986845" cy="315365"/>
            </a:xfrm>
            <a:prstGeom prst="rect">
              <a:avLst/>
            </a:prstGeom>
            <a:solidFill>
              <a:schemeClr val="accent1"/>
            </a:solidFill>
          </p:spPr>
          <p:txBody>
            <a:bodyPr wrap="none" rtlCol="0">
              <a:noAutofit/>
            </a:bodyPr>
            <a:lstStyle/>
            <a:p>
              <a:pPr algn="ctr">
                <a:lnSpc>
                  <a:spcPct val="90000"/>
                </a:lnSpc>
              </a:pPr>
              <a:r>
                <a:rPr lang="it-IT" b="1" dirty="0">
                  <a:solidFill>
                    <a:schemeClr val="bg1"/>
                  </a:solidFill>
                </a:rPr>
                <a:t>H.265</a:t>
              </a:r>
              <a:endParaRPr lang="en-US" b="1" dirty="0" smtClean="0">
                <a:solidFill>
                  <a:schemeClr val="bg1"/>
                </a:solidFill>
              </a:endParaRPr>
            </a:p>
          </p:txBody>
        </p:sp>
      </p:grpSp>
      <p:sp>
        <p:nvSpPr>
          <p:cNvPr id="55" name="Title 1"/>
          <p:cNvSpPr txBox="1">
            <a:spLocks/>
          </p:cNvSpPr>
          <p:nvPr/>
        </p:nvSpPr>
        <p:spPr>
          <a:xfrm>
            <a:off x="320720" y="475659"/>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err="1" smtClean="0"/>
              <a:t>Scopia</a:t>
            </a:r>
            <a:r>
              <a:rPr lang="en-US" dirty="0" smtClean="0"/>
              <a:t> XT7100</a:t>
            </a:r>
          </a:p>
          <a:p>
            <a:r>
              <a:rPr lang="ru-RU" sz="2400" dirty="0" smtClean="0">
                <a:solidFill>
                  <a:srgbClr val="C00000"/>
                </a:solidFill>
              </a:rPr>
              <a:t>Экономия до </a:t>
            </a:r>
            <a:r>
              <a:rPr lang="en-US" sz="2400" dirty="0" smtClean="0">
                <a:solidFill>
                  <a:srgbClr val="C00000"/>
                </a:solidFill>
              </a:rPr>
              <a:t>50</a:t>
            </a:r>
            <a:r>
              <a:rPr lang="en-US" sz="2400" dirty="0" smtClean="0">
                <a:solidFill>
                  <a:srgbClr val="C00000"/>
                </a:solidFill>
              </a:rPr>
              <a:t>% </a:t>
            </a:r>
            <a:r>
              <a:rPr lang="ru-RU" sz="2400" dirty="0" smtClean="0">
                <a:solidFill>
                  <a:srgbClr val="C00000"/>
                </a:solidFill>
              </a:rPr>
              <a:t>полосы пропускания</a:t>
            </a:r>
            <a:r>
              <a:rPr lang="en-US" sz="2400" dirty="0" smtClean="0">
                <a:solidFill>
                  <a:srgbClr val="C00000"/>
                </a:solidFill>
              </a:rPr>
              <a:t> </a:t>
            </a:r>
            <a:r>
              <a:rPr lang="ru-RU" sz="2400" dirty="0" smtClean="0">
                <a:solidFill>
                  <a:srgbClr val="C00000"/>
                </a:solidFill>
              </a:rPr>
              <a:t>при</a:t>
            </a:r>
            <a:r>
              <a:rPr lang="en-US" sz="2400" dirty="0" smtClean="0">
                <a:solidFill>
                  <a:srgbClr val="C00000"/>
                </a:solidFill>
              </a:rPr>
              <a:t> </a:t>
            </a:r>
            <a:r>
              <a:rPr lang="en-US" sz="2400" dirty="0" smtClean="0">
                <a:solidFill>
                  <a:srgbClr val="C00000"/>
                </a:solidFill>
              </a:rPr>
              <a:t>H.265 HEVC</a:t>
            </a:r>
            <a:endParaRPr lang="en-US" sz="2400" dirty="0">
              <a:solidFill>
                <a:srgbClr val="C00000"/>
              </a:solidFill>
            </a:endParaRPr>
          </a:p>
        </p:txBody>
      </p:sp>
    </p:spTree>
    <p:extLst>
      <p:ext uri="{BB962C8B-B14F-4D97-AF65-F5344CB8AC3E}">
        <p14:creationId xmlns:p14="http://schemas.microsoft.com/office/powerpoint/2010/main" val="2709886536"/>
      </p:ext>
    </p:extLst>
  </p:cSld>
  <p:clrMapOvr>
    <a:masterClrMapping/>
  </p:clrMapOvr>
  <p:transition spd="slow">
    <p:pull dir="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47800"/>
            <a:ext cx="8435280" cy="2197224"/>
          </a:xfrm>
        </p:spPr>
        <p:txBody>
          <a:bodyPr>
            <a:noAutofit/>
          </a:bodyPr>
          <a:lstStyle/>
          <a:p>
            <a:r>
              <a:rPr lang="ru-RU" dirty="0" smtClean="0"/>
              <a:t>По умолчанию имеется </a:t>
            </a:r>
            <a:r>
              <a:rPr lang="it-IT" dirty="0" smtClean="0"/>
              <a:t>2 </a:t>
            </a:r>
            <a:r>
              <a:rPr lang="it-IT" dirty="0" smtClean="0"/>
              <a:t>HDMI </a:t>
            </a:r>
            <a:r>
              <a:rPr lang="ru-RU" dirty="0" smtClean="0"/>
              <a:t>входа</a:t>
            </a:r>
            <a:endParaRPr lang="it-IT" dirty="0" smtClean="0"/>
          </a:p>
          <a:p>
            <a:r>
              <a:rPr lang="ru-RU" dirty="0" smtClean="0"/>
              <a:t>Дополнительные</a:t>
            </a:r>
            <a:r>
              <a:rPr lang="it-IT" dirty="0" smtClean="0"/>
              <a:t> </a:t>
            </a:r>
            <a:r>
              <a:rPr lang="it-IT" dirty="0" smtClean="0"/>
              <a:t>3 HDMI </a:t>
            </a:r>
            <a:r>
              <a:rPr lang="ru-RU" dirty="0" smtClean="0"/>
              <a:t>входа при использовании</a:t>
            </a:r>
            <a:r>
              <a:rPr lang="it-IT" dirty="0" smtClean="0"/>
              <a:t> </a:t>
            </a:r>
            <a:r>
              <a:rPr lang="it-IT" dirty="0" smtClean="0"/>
              <a:t>XT Camera Switch</a:t>
            </a:r>
          </a:p>
          <a:p>
            <a:pPr lvl="1"/>
            <a:r>
              <a:rPr lang="ru-RU" sz="2400" dirty="0" smtClean="0"/>
              <a:t>Поддерживается любое стандартное устройство </a:t>
            </a:r>
            <a:r>
              <a:rPr lang="it-IT" sz="2400" dirty="0" smtClean="0"/>
              <a:t>1080p</a:t>
            </a:r>
            <a:endParaRPr lang="it-IT" sz="2400" dirty="0" smtClean="0"/>
          </a:p>
          <a:p>
            <a:r>
              <a:rPr lang="it-IT" dirty="0" smtClean="0"/>
              <a:t>5 Scopia XT </a:t>
            </a:r>
            <a:r>
              <a:rPr lang="ru-RU" dirty="0" smtClean="0"/>
              <a:t>могут быть подключены к 1 терминалу.</a:t>
            </a:r>
            <a:endParaRPr lang="it-IT" dirty="0"/>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91769" y="3915739"/>
            <a:ext cx="4656324" cy="2500955"/>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59699" y="3915739"/>
            <a:ext cx="1272226" cy="1151880"/>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568" y="5807094"/>
            <a:ext cx="2151534" cy="76054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7414" y="4767434"/>
            <a:ext cx="1128210" cy="1021487"/>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59204" y="4767435"/>
            <a:ext cx="1128210" cy="1021487"/>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520" y="4767436"/>
            <a:ext cx="1128210" cy="1021487"/>
          </a:xfrm>
          <a:prstGeom prst="rect">
            <a:avLst/>
          </a:prstGeom>
        </p:spPr>
      </p:pic>
      <p:sp>
        <p:nvSpPr>
          <p:cNvPr id="12" name="Title 1"/>
          <p:cNvSpPr txBox="1">
            <a:spLocks/>
          </p:cNvSpPr>
          <p:nvPr/>
        </p:nvSpPr>
        <p:spPr>
          <a:xfrm>
            <a:off x="320720" y="475659"/>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err="1" smtClean="0"/>
              <a:t>Scopia</a:t>
            </a:r>
            <a:r>
              <a:rPr lang="en-US" dirty="0" smtClean="0"/>
              <a:t> XT7100</a:t>
            </a:r>
          </a:p>
          <a:p>
            <a:r>
              <a:rPr lang="ru-RU" sz="2400" dirty="0" smtClean="0">
                <a:solidFill>
                  <a:srgbClr val="C00000"/>
                </a:solidFill>
              </a:rPr>
              <a:t>Подключение камер</a:t>
            </a:r>
            <a:endParaRPr lang="en-US" sz="2400" dirty="0">
              <a:solidFill>
                <a:srgbClr val="C00000"/>
              </a:solidFill>
            </a:endParaRPr>
          </a:p>
        </p:txBody>
      </p:sp>
    </p:spTree>
    <p:extLst>
      <p:ext uri="{BB962C8B-B14F-4D97-AF65-F5344CB8AC3E}">
        <p14:creationId xmlns:p14="http://schemas.microsoft.com/office/powerpoint/2010/main" val="535089826"/>
      </p:ext>
    </p:extLst>
  </p:cSld>
  <p:clrMapOvr>
    <a:masterClrMapping/>
  </p:clrMapOvr>
  <p:transition spd="slow">
    <p:pull dir="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20720" y="475659"/>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err="1" smtClean="0"/>
              <a:t>Scopia</a:t>
            </a:r>
            <a:r>
              <a:rPr lang="en-US" dirty="0" smtClean="0"/>
              <a:t> XT7100</a:t>
            </a:r>
          </a:p>
          <a:p>
            <a:r>
              <a:rPr lang="ru-RU" sz="2400" dirty="0" smtClean="0">
                <a:solidFill>
                  <a:srgbClr val="C00000"/>
                </a:solidFill>
              </a:rPr>
              <a:t>Подробнее</a:t>
            </a:r>
            <a:endParaRPr lang="en-US" sz="2400" dirty="0">
              <a:solidFill>
                <a:srgbClr val="C00000"/>
              </a:solidFill>
            </a:endParaRPr>
          </a:p>
        </p:txBody>
      </p:sp>
      <p:sp>
        <p:nvSpPr>
          <p:cNvPr id="4" name="Content Placeholder 4"/>
          <p:cNvSpPr txBox="1">
            <a:spLocks/>
          </p:cNvSpPr>
          <p:nvPr/>
        </p:nvSpPr>
        <p:spPr>
          <a:xfrm>
            <a:off x="1" y="1447800"/>
            <a:ext cx="8879594" cy="5140287"/>
          </a:xfrm>
          <a:prstGeom prst="rect">
            <a:avLst/>
          </a:prstGeom>
        </p:spPr>
        <p:txBody>
          <a:bodyPr>
            <a:normAutofit/>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r>
              <a:rPr lang="ru-RU" dirty="0" smtClean="0">
                <a:solidFill>
                  <a:srgbClr val="C00000"/>
                </a:solidFill>
              </a:rPr>
              <a:t>Компоненты</a:t>
            </a:r>
            <a:endParaRPr lang="it-IT" dirty="0">
              <a:solidFill>
                <a:srgbClr val="C00000"/>
              </a:solidFill>
            </a:endParaRPr>
          </a:p>
          <a:p>
            <a:pPr lvl="1"/>
            <a:r>
              <a:rPr lang="it-IT" dirty="0" smtClean="0"/>
              <a:t>XT7000 </a:t>
            </a:r>
            <a:r>
              <a:rPr lang="ru-RU" dirty="0" smtClean="0"/>
              <a:t>терминал с базовым</a:t>
            </a:r>
            <a:r>
              <a:rPr lang="it-IT" dirty="0" smtClean="0"/>
              <a:t> </a:t>
            </a:r>
            <a:br>
              <a:rPr lang="it-IT" dirty="0" smtClean="0"/>
            </a:br>
            <a:r>
              <a:rPr lang="ru-RU" dirty="0" smtClean="0"/>
              <a:t>набором кабелей</a:t>
            </a:r>
            <a:endParaRPr lang="it-IT" dirty="0"/>
          </a:p>
          <a:p>
            <a:pPr lvl="1"/>
            <a:r>
              <a:rPr lang="it-IT" dirty="0" smtClean="0"/>
              <a:t>Premium Camera (1080p60) </a:t>
            </a:r>
            <a:br>
              <a:rPr lang="it-IT" dirty="0" smtClean="0"/>
            </a:br>
            <a:r>
              <a:rPr lang="it-IT" dirty="0" smtClean="0"/>
              <a:t>+ </a:t>
            </a:r>
            <a:r>
              <a:rPr lang="ru-RU" dirty="0" smtClean="0"/>
              <a:t>тройной кабель</a:t>
            </a:r>
            <a:endParaRPr lang="it-IT" dirty="0"/>
          </a:p>
          <a:p>
            <a:pPr lvl="1"/>
            <a:r>
              <a:rPr lang="it-IT" dirty="0" smtClean="0"/>
              <a:t>Premium </a:t>
            </a:r>
            <a:r>
              <a:rPr lang="it-IT" dirty="0" smtClean="0"/>
              <a:t>3-</a:t>
            </a:r>
            <a:r>
              <a:rPr lang="ru-RU" dirty="0" smtClean="0"/>
              <a:t>х напр.</a:t>
            </a:r>
            <a:r>
              <a:rPr lang="it-IT" dirty="0" smtClean="0"/>
              <a:t> </a:t>
            </a:r>
            <a:r>
              <a:rPr lang="ru-RU" dirty="0" smtClean="0"/>
              <a:t>Микр.</a:t>
            </a:r>
            <a:r>
              <a:rPr lang="it-IT" dirty="0" smtClean="0"/>
              <a:t> </a:t>
            </a:r>
            <a:r>
              <a:rPr lang="it-IT" dirty="0"/>
              <a:t>+ </a:t>
            </a:r>
            <a:r>
              <a:rPr lang="ru-RU" dirty="0" smtClean="0"/>
              <a:t>кабель</a:t>
            </a:r>
            <a:endParaRPr lang="it-IT" dirty="0"/>
          </a:p>
          <a:p>
            <a:pPr lvl="1"/>
            <a:r>
              <a:rPr lang="ru-RU" dirty="0" smtClean="0"/>
              <a:t>Упрощенный ИК ПДУ</a:t>
            </a:r>
            <a:endParaRPr lang="it-IT" dirty="0"/>
          </a:p>
          <a:p>
            <a:r>
              <a:rPr lang="ru-RU" dirty="0" smtClean="0">
                <a:solidFill>
                  <a:srgbClr val="C00000"/>
                </a:solidFill>
              </a:rPr>
              <a:t>Спецификация</a:t>
            </a:r>
            <a:endParaRPr lang="it-IT" dirty="0">
              <a:solidFill>
                <a:srgbClr val="C00000"/>
              </a:solidFill>
            </a:endParaRPr>
          </a:p>
          <a:p>
            <a:pPr lvl="1"/>
            <a:r>
              <a:rPr lang="ru-RU" dirty="0" smtClean="0"/>
              <a:t>Разрешение </a:t>
            </a:r>
            <a:r>
              <a:rPr lang="it-IT" dirty="0" smtClean="0"/>
              <a:t>1080p60</a:t>
            </a:r>
            <a:endParaRPr lang="it-IT" dirty="0"/>
          </a:p>
          <a:p>
            <a:pPr lvl="1"/>
            <a:r>
              <a:rPr lang="it-IT" dirty="0" smtClean="0"/>
              <a:t>H.265, H.264 High Profile, SVC</a:t>
            </a:r>
          </a:p>
          <a:p>
            <a:pPr lvl="1"/>
            <a:r>
              <a:rPr lang="it-IT" dirty="0" smtClean="0"/>
              <a:t>10x </a:t>
            </a:r>
            <a:r>
              <a:rPr lang="ru-RU" dirty="0" smtClean="0"/>
              <a:t>оптический зум</a:t>
            </a:r>
            <a:r>
              <a:rPr lang="it-IT" dirty="0" smtClean="0"/>
              <a:t> </a:t>
            </a:r>
            <a:r>
              <a:rPr lang="it-IT" dirty="0" smtClean="0"/>
              <a:t>(40x </a:t>
            </a:r>
            <a:r>
              <a:rPr lang="ru-RU" dirty="0" smtClean="0"/>
              <a:t>общий</a:t>
            </a:r>
            <a:r>
              <a:rPr lang="it-IT" dirty="0" smtClean="0"/>
              <a:t>)</a:t>
            </a:r>
            <a:endParaRPr lang="it-IT" dirty="0" smtClean="0"/>
          </a:p>
          <a:p>
            <a:pPr lvl="1"/>
            <a:r>
              <a:rPr lang="ru-RU" dirty="0" smtClean="0"/>
              <a:t>Опция </a:t>
            </a:r>
            <a:r>
              <a:rPr lang="it-IT" dirty="0" smtClean="0"/>
              <a:t>MCU9/SMB9</a:t>
            </a:r>
            <a:endParaRPr lang="it-IT" dirty="0" smtClean="0"/>
          </a:p>
          <a:p>
            <a:pPr lvl="1"/>
            <a:endParaRPr lang="it-IT" dirty="0"/>
          </a:p>
        </p:txBody>
      </p:sp>
      <p:sp>
        <p:nvSpPr>
          <p:cNvPr id="7" name="TextBox 6"/>
          <p:cNvSpPr txBox="1"/>
          <p:nvPr/>
        </p:nvSpPr>
        <p:spPr>
          <a:xfrm>
            <a:off x="5724128" y="3311047"/>
            <a:ext cx="2038350" cy="342900"/>
          </a:xfrm>
          <a:prstGeom prst="rect">
            <a:avLst/>
          </a:prstGeom>
          <a:noFill/>
        </p:spPr>
        <p:txBody>
          <a:bodyPr wrap="none" rtlCol="0">
            <a:noAutofit/>
          </a:bodyPr>
          <a:lstStyle/>
          <a:p>
            <a:pPr algn="ctr">
              <a:lnSpc>
                <a:spcPct val="90000"/>
              </a:lnSpc>
            </a:pPr>
            <a:r>
              <a:rPr lang="it-IT" b="1" dirty="0" smtClean="0">
                <a:solidFill>
                  <a:srgbClr val="7030A0"/>
                </a:solidFill>
              </a:rPr>
              <a:t>PN </a:t>
            </a:r>
            <a:r>
              <a:rPr lang="en-US" b="1" smtClean="0">
                <a:solidFill>
                  <a:srgbClr val="7030A0"/>
                </a:solidFill>
              </a:rPr>
              <a:t>55511-00001</a:t>
            </a:r>
            <a:endParaRPr lang="en-US" b="1" dirty="0" smtClean="0">
              <a:solidFill>
                <a:srgbClr val="7030A0"/>
              </a:solidFill>
            </a:endParaRPr>
          </a:p>
          <a:p>
            <a:pPr algn="ctr">
              <a:lnSpc>
                <a:spcPct val="90000"/>
              </a:lnSpc>
            </a:pPr>
            <a:endParaRPr lang="it-IT" b="1" dirty="0" smtClean="0">
              <a:solidFill>
                <a:srgbClr val="7030A0"/>
              </a:solidFill>
            </a:endParaRPr>
          </a:p>
        </p:txBody>
      </p:sp>
      <p:sp>
        <p:nvSpPr>
          <p:cNvPr id="8" name="TextBox 7"/>
          <p:cNvSpPr txBox="1"/>
          <p:nvPr/>
        </p:nvSpPr>
        <p:spPr>
          <a:xfrm>
            <a:off x="5734336" y="2872897"/>
            <a:ext cx="2049918" cy="457200"/>
          </a:xfrm>
          <a:prstGeom prst="rect">
            <a:avLst/>
          </a:prstGeom>
          <a:noFill/>
        </p:spPr>
        <p:txBody>
          <a:bodyPr wrap="none" rtlCol="0">
            <a:noAutofit/>
          </a:bodyPr>
          <a:lstStyle/>
          <a:p>
            <a:pPr>
              <a:lnSpc>
                <a:spcPct val="90000"/>
              </a:lnSpc>
            </a:pPr>
            <a:r>
              <a:rPr lang="it-IT" sz="2400" b="1" dirty="0" smtClean="0"/>
              <a:t>APL:  </a:t>
            </a:r>
            <a:r>
              <a:rPr lang="it-IT" sz="2400" b="1" dirty="0" smtClean="0">
                <a:solidFill>
                  <a:srgbClr val="C00000"/>
                </a:solidFill>
              </a:rPr>
              <a:t>$13,000</a:t>
            </a:r>
          </a:p>
        </p:txBody>
      </p:sp>
      <p:pic>
        <p:nvPicPr>
          <p:cNvPr id="16"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57662" y="813292"/>
            <a:ext cx="3259438" cy="210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a:xfrm>
            <a:off x="5522201" y="4868591"/>
            <a:ext cx="3802691" cy="369332"/>
          </a:xfrm>
          <a:prstGeom prst="rect">
            <a:avLst/>
          </a:prstGeom>
        </p:spPr>
        <p:txBody>
          <a:bodyPr wrap="square">
            <a:spAutoFit/>
          </a:bodyPr>
          <a:lstStyle/>
          <a:p>
            <a:pPr marL="225425" indent="-225425" algn="ctr"/>
            <a:r>
              <a:rPr lang="en-US" dirty="0" smtClean="0"/>
              <a:t>+ </a:t>
            </a:r>
            <a:r>
              <a:rPr lang="ru-RU" dirty="0" smtClean="0"/>
              <a:t>Крепление терминала (опция)</a:t>
            </a:r>
            <a:endParaRPr lang="en-US" dirty="0" smtClean="0"/>
          </a:p>
        </p:txBody>
      </p:sp>
      <p:sp>
        <p:nvSpPr>
          <p:cNvPr id="20" name="Title 1"/>
          <p:cNvSpPr txBox="1">
            <a:spLocks/>
          </p:cNvSpPr>
          <p:nvPr/>
        </p:nvSpPr>
        <p:spPr>
          <a:xfrm>
            <a:off x="6854546" y="5166485"/>
            <a:ext cx="1241774" cy="66227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70C0"/>
                </a:solidFill>
                <a:effectLst/>
                <a:uLnTx/>
                <a:uFillTx/>
                <a:latin typeface="+mj-lt"/>
                <a:ea typeface="+mj-ea"/>
                <a:cs typeface="+mj-cs"/>
              </a:rPr>
              <a:t>$244</a:t>
            </a:r>
            <a:endParaRPr kumimoji="0" lang="en-US" sz="3200" b="1" i="0" u="none" strike="noStrike" kern="1200" cap="none" spc="0" normalizeH="0" baseline="0" noProof="0" dirty="0">
              <a:ln>
                <a:noFill/>
              </a:ln>
              <a:solidFill>
                <a:srgbClr val="0070C0"/>
              </a:solidFill>
              <a:effectLst/>
              <a:uLnTx/>
              <a:uFillTx/>
              <a:latin typeface="+mj-lt"/>
              <a:ea typeface="+mj-ea"/>
              <a:cs typeface="+mj-cs"/>
            </a:endParaRPr>
          </a:p>
        </p:txBody>
      </p:sp>
      <p:sp>
        <p:nvSpPr>
          <p:cNvPr id="22" name="Rectangle 21"/>
          <p:cNvSpPr/>
          <p:nvPr/>
        </p:nvSpPr>
        <p:spPr>
          <a:xfrm>
            <a:off x="5453114" y="5654409"/>
            <a:ext cx="3802691" cy="646331"/>
          </a:xfrm>
          <a:prstGeom prst="rect">
            <a:avLst/>
          </a:prstGeom>
        </p:spPr>
        <p:txBody>
          <a:bodyPr wrap="square">
            <a:spAutoFit/>
          </a:bodyPr>
          <a:lstStyle/>
          <a:p>
            <a:pPr marL="225425" indent="-225425" algn="ctr"/>
            <a:r>
              <a:rPr lang="en-US" dirty="0" smtClean="0"/>
              <a:t>+ </a:t>
            </a:r>
            <a:r>
              <a:rPr lang="ru-RU" dirty="0" smtClean="0"/>
              <a:t>Дополнительный набор кабелей</a:t>
            </a:r>
            <a:endParaRPr lang="en-US" dirty="0" smtClean="0"/>
          </a:p>
        </p:txBody>
      </p:sp>
      <p:sp>
        <p:nvSpPr>
          <p:cNvPr id="23" name="Title 1"/>
          <p:cNvSpPr txBox="1">
            <a:spLocks/>
          </p:cNvSpPr>
          <p:nvPr/>
        </p:nvSpPr>
        <p:spPr>
          <a:xfrm>
            <a:off x="6921221" y="6158014"/>
            <a:ext cx="1241774" cy="480911"/>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70C0"/>
                </a:solidFill>
                <a:effectLst/>
                <a:uLnTx/>
                <a:uFillTx/>
                <a:latin typeface="+mj-lt"/>
                <a:ea typeface="+mj-ea"/>
                <a:cs typeface="+mj-cs"/>
              </a:rPr>
              <a:t>$367</a:t>
            </a:r>
            <a:endParaRPr kumimoji="0" lang="en-US" sz="3200" b="1" i="0" u="none" strike="noStrike" kern="1200" cap="none" spc="0" normalizeH="0" baseline="0" noProof="0" dirty="0">
              <a:ln>
                <a:noFill/>
              </a:ln>
              <a:solidFill>
                <a:srgbClr val="0070C0"/>
              </a:solidFill>
              <a:effectLst/>
              <a:uLnTx/>
              <a:uFillTx/>
              <a:latin typeface="+mj-lt"/>
              <a:ea typeface="+mj-ea"/>
              <a:cs typeface="+mj-cs"/>
            </a:endParaRPr>
          </a:p>
        </p:txBody>
      </p:sp>
      <p:pic>
        <p:nvPicPr>
          <p:cNvPr id="2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6885" y="3573016"/>
            <a:ext cx="1030632" cy="1295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Rectangle 24"/>
          <p:cNvSpPr/>
          <p:nvPr/>
        </p:nvSpPr>
        <p:spPr>
          <a:xfrm>
            <a:off x="5586660" y="3790088"/>
            <a:ext cx="3802691" cy="646331"/>
          </a:xfrm>
          <a:prstGeom prst="rect">
            <a:avLst/>
          </a:prstGeom>
        </p:spPr>
        <p:txBody>
          <a:bodyPr wrap="square">
            <a:spAutoFit/>
          </a:bodyPr>
          <a:lstStyle/>
          <a:p>
            <a:pPr marL="225425" indent="-225425" algn="ctr"/>
            <a:r>
              <a:rPr lang="en-US" dirty="0" smtClean="0"/>
              <a:t>+ </a:t>
            </a:r>
            <a:r>
              <a:rPr lang="ru-RU" dirty="0" smtClean="0"/>
              <a:t>Крепление камеры</a:t>
            </a:r>
          </a:p>
          <a:p>
            <a:pPr marL="225425" indent="-225425" algn="ctr"/>
            <a:r>
              <a:rPr lang="ru-RU" dirty="0" smtClean="0"/>
              <a:t>(опция)</a:t>
            </a:r>
            <a:endParaRPr lang="en-US" dirty="0" smtClean="0"/>
          </a:p>
        </p:txBody>
      </p:sp>
      <p:sp>
        <p:nvSpPr>
          <p:cNvPr id="26" name="Title 1"/>
          <p:cNvSpPr txBox="1">
            <a:spLocks/>
          </p:cNvSpPr>
          <p:nvPr/>
        </p:nvSpPr>
        <p:spPr>
          <a:xfrm>
            <a:off x="6865166" y="4320371"/>
            <a:ext cx="1241774" cy="66227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70C0"/>
                </a:solidFill>
                <a:effectLst/>
                <a:uLnTx/>
                <a:uFillTx/>
                <a:latin typeface="+mj-lt"/>
                <a:ea typeface="+mj-ea"/>
                <a:cs typeface="+mj-cs"/>
              </a:rPr>
              <a:t>$180</a:t>
            </a:r>
            <a:endParaRPr kumimoji="0" lang="en-US" sz="3200" b="1" i="0" u="none" strike="noStrike" kern="1200" cap="none" spc="0" normalizeH="0" baseline="0" noProof="0" dirty="0">
              <a:ln>
                <a:noFill/>
              </a:ln>
              <a:solidFill>
                <a:srgbClr val="0070C0"/>
              </a:solidFill>
              <a:effectLst/>
              <a:uLnTx/>
              <a:uFillTx/>
              <a:latin typeface="+mj-lt"/>
              <a:ea typeface="+mj-ea"/>
              <a:cs typeface="+mj-cs"/>
            </a:endParaRPr>
          </a:p>
        </p:txBody>
      </p:sp>
      <p:pic>
        <p:nvPicPr>
          <p:cNvPr id="21" name="Picture 20" descr="brackets.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793081">
            <a:off x="4927215" y="4584967"/>
            <a:ext cx="775244" cy="1411449"/>
          </a:xfrm>
          <a:prstGeom prst="rect">
            <a:avLst/>
          </a:prstGeom>
        </p:spPr>
      </p:pic>
    </p:spTree>
    <p:extLst>
      <p:ext uri="{BB962C8B-B14F-4D97-AF65-F5344CB8AC3E}">
        <p14:creationId xmlns:p14="http://schemas.microsoft.com/office/powerpoint/2010/main" val="178314711"/>
      </p:ext>
    </p:extLst>
  </p:cSld>
  <p:clrMapOvr>
    <a:masterClrMapping/>
  </p:clrMapOvr>
  <p:transition spd="slow">
    <p:pull dir="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0056.375.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53606" y="2074460"/>
            <a:ext cx="5990394" cy="4783540"/>
          </a:xfrm>
          <a:prstGeom prst="rect">
            <a:avLst/>
          </a:prstGeom>
        </p:spPr>
      </p:pic>
      <p:sp>
        <p:nvSpPr>
          <p:cNvPr id="5" name="Content Placeholder 2"/>
          <p:cNvSpPr txBox="1">
            <a:spLocks/>
          </p:cNvSpPr>
          <p:nvPr/>
        </p:nvSpPr>
        <p:spPr>
          <a:xfrm>
            <a:off x="342395" y="1736801"/>
            <a:ext cx="8229600" cy="1729639"/>
          </a:xfrm>
          <a:prstGeom prst="rect">
            <a:avLst/>
          </a:prstGeom>
        </p:spPr>
        <p:txBody>
          <a:bodyPr vert="horz" lIns="91440" tIns="45720" rIns="91440" bIns="45720" rtlCol="0">
            <a:normAutofit fontScale="92500"/>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r>
              <a:rPr lang="ru-RU" sz="2800" dirty="0" smtClean="0">
                <a:effectLst>
                  <a:glow rad="63500">
                    <a:schemeClr val="bg1">
                      <a:alpha val="40000"/>
                    </a:schemeClr>
                  </a:glow>
                </a:effectLst>
              </a:rPr>
              <a:t>Поддержка всего слышимого диапазона частот</a:t>
            </a:r>
            <a:endParaRPr lang="en-US" sz="2800" dirty="0" smtClean="0">
              <a:effectLst>
                <a:glow rad="63500">
                  <a:schemeClr val="bg1">
                    <a:alpha val="40000"/>
                  </a:schemeClr>
                </a:glow>
              </a:effectLst>
            </a:endParaRPr>
          </a:p>
          <a:p>
            <a:r>
              <a:rPr lang="en-US" sz="2800" dirty="0" smtClean="0">
                <a:effectLst>
                  <a:glow rad="63500">
                    <a:schemeClr val="bg1">
                      <a:alpha val="40000"/>
                    </a:schemeClr>
                  </a:glow>
                </a:effectLst>
              </a:rPr>
              <a:t>2x </a:t>
            </a:r>
            <a:r>
              <a:rPr lang="ru-RU" sz="2800" dirty="0" smtClean="0">
                <a:effectLst>
                  <a:glow rad="63500">
                    <a:schemeClr val="bg1">
                      <a:alpha val="40000"/>
                    </a:schemeClr>
                  </a:glow>
                </a:effectLst>
              </a:rPr>
              <a:t>микрофона могут каскадироваться</a:t>
            </a:r>
            <a:endParaRPr lang="en-US" sz="2800" dirty="0" smtClean="0">
              <a:effectLst>
                <a:glow rad="63500">
                  <a:schemeClr val="bg1">
                    <a:alpha val="40000"/>
                  </a:schemeClr>
                </a:glow>
              </a:effectLst>
            </a:endParaRPr>
          </a:p>
          <a:p>
            <a:r>
              <a:rPr lang="ru-RU" sz="2800" dirty="0" smtClean="0">
                <a:effectLst>
                  <a:glow rad="63500">
                    <a:schemeClr val="bg1">
                      <a:alpha val="40000"/>
                    </a:schemeClr>
                  </a:glow>
                </a:effectLst>
              </a:rPr>
              <a:t>Поддержка стерео</a:t>
            </a:r>
            <a:endParaRPr lang="en-US" sz="2800" dirty="0" smtClean="0">
              <a:effectLst>
                <a:glow rad="63500">
                  <a:schemeClr val="bg1">
                    <a:alpha val="40000"/>
                  </a:schemeClr>
                </a:glow>
              </a:effectLst>
            </a:endParaRPr>
          </a:p>
        </p:txBody>
      </p:sp>
      <p:sp>
        <p:nvSpPr>
          <p:cNvPr id="6" name="Rectangle 5"/>
          <p:cNvSpPr/>
          <p:nvPr/>
        </p:nvSpPr>
        <p:spPr>
          <a:xfrm>
            <a:off x="1241928" y="5157192"/>
            <a:ext cx="1556836" cy="830997"/>
          </a:xfrm>
          <a:prstGeom prst="rect">
            <a:avLst/>
          </a:prstGeom>
        </p:spPr>
        <p:txBody>
          <a:bodyPr wrap="none">
            <a:spAutoFit/>
          </a:bodyPr>
          <a:lstStyle/>
          <a:p>
            <a:r>
              <a:rPr lang="en-US" sz="4800" b="1" dirty="0" smtClean="0">
                <a:solidFill>
                  <a:schemeClr val="accent1">
                    <a:lumMod val="75000"/>
                  </a:schemeClr>
                </a:solidFill>
              </a:rPr>
              <a:t>$800</a:t>
            </a:r>
            <a:endParaRPr lang="en-US" sz="4800" b="1" dirty="0">
              <a:solidFill>
                <a:schemeClr val="accent1">
                  <a:lumMod val="75000"/>
                </a:schemeClr>
              </a:solidFill>
            </a:endParaRPr>
          </a:p>
        </p:txBody>
      </p:sp>
      <p:sp>
        <p:nvSpPr>
          <p:cNvPr id="4" name="Rectangle 3"/>
          <p:cNvSpPr/>
          <p:nvPr/>
        </p:nvSpPr>
        <p:spPr>
          <a:xfrm>
            <a:off x="1030299" y="4887568"/>
            <a:ext cx="1980094" cy="341632"/>
          </a:xfrm>
          <a:prstGeom prst="rect">
            <a:avLst/>
          </a:prstGeom>
        </p:spPr>
        <p:txBody>
          <a:bodyPr wrap="none">
            <a:spAutoFit/>
          </a:bodyPr>
          <a:lstStyle/>
          <a:p>
            <a:pPr algn="ctr">
              <a:lnSpc>
                <a:spcPct val="90000"/>
              </a:lnSpc>
            </a:pPr>
            <a:r>
              <a:rPr lang="it-IT" b="1" dirty="0">
                <a:solidFill>
                  <a:srgbClr val="7030A0"/>
                </a:solidFill>
              </a:rPr>
              <a:t>PN </a:t>
            </a:r>
            <a:r>
              <a:rPr lang="en-US" b="1" dirty="0" smtClean="0">
                <a:solidFill>
                  <a:srgbClr val="7030A0"/>
                </a:solidFill>
              </a:rPr>
              <a:t>55511-00007 </a:t>
            </a:r>
            <a:endParaRPr lang="en-US" b="1" dirty="0">
              <a:solidFill>
                <a:srgbClr val="7030A0"/>
              </a:solidFill>
            </a:endParaRPr>
          </a:p>
        </p:txBody>
      </p:sp>
      <p:sp>
        <p:nvSpPr>
          <p:cNvPr id="9" name="Title 1"/>
          <p:cNvSpPr txBox="1">
            <a:spLocks/>
          </p:cNvSpPr>
          <p:nvPr/>
        </p:nvSpPr>
        <p:spPr>
          <a:xfrm>
            <a:off x="320720" y="475659"/>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err="1" smtClean="0"/>
              <a:t>Scopia</a:t>
            </a:r>
            <a:r>
              <a:rPr lang="en-US" dirty="0" smtClean="0"/>
              <a:t> XT7100</a:t>
            </a:r>
          </a:p>
          <a:p>
            <a:r>
              <a:rPr lang="en-US" sz="2400" dirty="0" smtClean="0">
                <a:solidFill>
                  <a:srgbClr val="C00000"/>
                </a:solidFill>
              </a:rPr>
              <a:t>Premium </a:t>
            </a:r>
            <a:r>
              <a:rPr lang="en-US" sz="2400" dirty="0" smtClean="0">
                <a:solidFill>
                  <a:srgbClr val="C00000"/>
                </a:solidFill>
              </a:rPr>
              <a:t>3-</a:t>
            </a:r>
            <a:r>
              <a:rPr lang="ru-RU" sz="2400" dirty="0" smtClean="0">
                <a:solidFill>
                  <a:srgbClr val="C00000"/>
                </a:solidFill>
              </a:rPr>
              <a:t>х</a:t>
            </a:r>
            <a:r>
              <a:rPr lang="en-US" sz="2400" dirty="0" smtClean="0">
                <a:solidFill>
                  <a:srgbClr val="C00000"/>
                </a:solidFill>
              </a:rPr>
              <a:t> </a:t>
            </a:r>
            <a:r>
              <a:rPr lang="ru-RU" sz="2400" dirty="0" smtClean="0">
                <a:solidFill>
                  <a:srgbClr val="C00000"/>
                </a:solidFill>
              </a:rPr>
              <a:t>направленный микрофон</a:t>
            </a:r>
            <a:endParaRPr lang="en-US" sz="2400" dirty="0">
              <a:solidFill>
                <a:srgbClr val="C00000"/>
              </a:solidFill>
            </a:endParaRPr>
          </a:p>
        </p:txBody>
      </p:sp>
    </p:spTree>
    <p:extLst>
      <p:ext uri="{BB962C8B-B14F-4D97-AF65-F5344CB8AC3E}">
        <p14:creationId xmlns:p14="http://schemas.microsoft.com/office/powerpoint/2010/main" val="3107894902"/>
      </p:ext>
    </p:extLst>
  </p:cSld>
  <p:clrMapOvr>
    <a:masterClrMapping/>
  </p:clrMapOvr>
  <p:transition spd="slow">
    <p:pull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368737" y="820984"/>
            <a:ext cx="1728192" cy="54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4" descr="C:\Users\katalinh.RADVISION\My Work\xt5000\xt5000_all.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92029" y="1188318"/>
            <a:ext cx="1166646" cy="6320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Table 22"/>
          <p:cNvGraphicFramePr>
            <a:graphicFrameLocks noGrp="1"/>
          </p:cNvGraphicFramePr>
          <p:nvPr>
            <p:extLst>
              <p:ext uri="{D42A27DB-BD31-4B8C-83A1-F6EECF244321}">
                <p14:modId xmlns:p14="http://schemas.microsoft.com/office/powerpoint/2010/main" val="3851188856"/>
              </p:ext>
            </p:extLst>
          </p:nvPr>
        </p:nvGraphicFramePr>
        <p:xfrm>
          <a:off x="104172" y="1818130"/>
          <a:ext cx="8878978" cy="4041233"/>
        </p:xfrm>
        <a:graphic>
          <a:graphicData uri="http://schemas.openxmlformats.org/drawingml/2006/table">
            <a:tbl>
              <a:tblPr/>
              <a:tblGrid>
                <a:gridCol w="1699126"/>
                <a:gridCol w="1045979"/>
                <a:gridCol w="873249"/>
                <a:gridCol w="1055576"/>
                <a:gridCol w="1055576"/>
                <a:gridCol w="1055576"/>
                <a:gridCol w="1043787"/>
                <a:gridCol w="1050109"/>
              </a:tblGrid>
              <a:tr h="528256">
                <a:tc>
                  <a:txBody>
                    <a:bodyPr/>
                    <a:lstStyle/>
                    <a:p>
                      <a:pPr algn="ctr" rtl="0">
                        <a:lnSpc>
                          <a:spcPct val="115000"/>
                        </a:lnSpc>
                        <a:spcAft>
                          <a:spcPts val="0"/>
                        </a:spcAft>
                      </a:pPr>
                      <a:r>
                        <a:rPr lang="ru-RU" sz="2000" dirty="0" smtClean="0">
                          <a:solidFill>
                            <a:srgbClr val="FFFFFF"/>
                          </a:solidFill>
                          <a:latin typeface="Calibri"/>
                          <a:ea typeface="Times New Roman"/>
                          <a:cs typeface="Arial"/>
                        </a:rPr>
                        <a:t>Функции</a:t>
                      </a:r>
                      <a:endParaRPr lang="it-IT" sz="2000" dirty="0">
                        <a:latin typeface="Calibri"/>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a:lnSpc>
                          <a:spcPct val="115000"/>
                        </a:lnSpc>
                        <a:spcAft>
                          <a:spcPts val="0"/>
                        </a:spcAft>
                      </a:pPr>
                      <a:r>
                        <a:rPr lang="it-IT" sz="2000" dirty="0" smtClean="0">
                          <a:solidFill>
                            <a:schemeClr val="bg1"/>
                          </a:solidFill>
                          <a:latin typeface="Calibri"/>
                          <a:ea typeface="Times New Roman"/>
                          <a:cs typeface="Arial"/>
                        </a:rPr>
                        <a:t>P/N</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2000" dirty="0" smtClean="0">
                          <a:solidFill>
                            <a:schemeClr val="bg1"/>
                          </a:solidFill>
                          <a:latin typeface="Calibri"/>
                          <a:ea typeface="Times New Roman"/>
                          <a:cs typeface="Arial"/>
                        </a:rPr>
                        <a:t>цена</a:t>
                      </a:r>
                      <a:endParaRPr lang="it-IT" sz="2000" dirty="0" smtClean="0">
                        <a:solidFill>
                          <a:schemeClr val="bg1"/>
                        </a:solidFill>
                        <a:latin typeface="Calibri"/>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000" dirty="0" smtClean="0">
                          <a:solidFill>
                            <a:schemeClr val="bg1"/>
                          </a:solidFill>
                          <a:latin typeface="Calibri"/>
                          <a:ea typeface="Times New Roman"/>
                          <a:cs typeface="Arial"/>
                        </a:rPr>
                        <a:t>XT</a:t>
                      </a:r>
                      <a:r>
                        <a:rPr lang="it-IT" sz="2000" baseline="0" dirty="0" smtClean="0">
                          <a:solidFill>
                            <a:schemeClr val="bg1"/>
                          </a:solidFill>
                          <a:latin typeface="Calibri"/>
                          <a:ea typeface="Times New Roman"/>
                          <a:cs typeface="Arial"/>
                        </a:rPr>
                        <a:t>E 240</a:t>
                      </a:r>
                      <a:endParaRPr lang="it-IT" sz="2000" dirty="0" smtClean="0">
                        <a:solidFill>
                          <a:schemeClr val="bg1"/>
                        </a:solidFill>
                        <a:latin typeface="Calibri"/>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FFFFFF"/>
                          </a:solidFill>
                          <a:latin typeface="Calibri"/>
                          <a:ea typeface="Times New Roman"/>
                          <a:cs typeface="Arial"/>
                        </a:rPr>
                        <a:t>XT4200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FFFFFF"/>
                          </a:solidFill>
                          <a:latin typeface="Calibri"/>
                          <a:ea typeface="Times New Roman"/>
                          <a:cs typeface="Arial"/>
                        </a:rPr>
                        <a:t>XT4300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a:lnSpc>
                          <a:spcPct val="115000"/>
                        </a:lnSpc>
                        <a:spcAft>
                          <a:spcPts val="0"/>
                        </a:spcAft>
                      </a:pPr>
                      <a:r>
                        <a:rPr lang="it-IT" sz="2000" dirty="0" smtClean="0">
                          <a:solidFill>
                            <a:schemeClr val="bg1"/>
                          </a:solidFill>
                          <a:latin typeface="Calibri"/>
                          <a:ea typeface="Times New Roman"/>
                          <a:cs typeface="Arial"/>
                        </a:rPr>
                        <a:t>XT5000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dirty="0" smtClean="0">
                          <a:solidFill>
                            <a:srgbClr val="FFFFFF"/>
                          </a:solidFill>
                          <a:latin typeface="Calibri"/>
                          <a:ea typeface="Times New Roman"/>
                          <a:cs typeface="Arial"/>
                        </a:rPr>
                        <a:t>XT7100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r>
              <a:tr h="354671">
                <a:tc>
                  <a:txBody>
                    <a:bodyPr/>
                    <a:lstStyle/>
                    <a:p>
                      <a:pPr algn="l" rtl="0">
                        <a:lnSpc>
                          <a:spcPct val="115000"/>
                        </a:lnSpc>
                        <a:spcAft>
                          <a:spcPts val="0"/>
                        </a:spcAft>
                      </a:pPr>
                      <a:r>
                        <a:rPr lang="en-US" sz="1800" b="0" dirty="0" smtClean="0">
                          <a:solidFill>
                            <a:schemeClr val="tx1"/>
                          </a:solidFill>
                          <a:latin typeface="+mj-lt"/>
                          <a:ea typeface="Times New Roman"/>
                          <a:cs typeface="Arial"/>
                        </a:rPr>
                        <a:t>Full MCU4</a:t>
                      </a:r>
                      <a:endParaRPr lang="it-IT" sz="1800" b="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mj-lt"/>
                        </a:rPr>
                        <a:t>55111-00951</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r" rtl="0">
                        <a:lnSpc>
                          <a:spcPct val="115000"/>
                        </a:lnSpc>
                        <a:spcAft>
                          <a:spcPts val="0"/>
                        </a:spcAft>
                      </a:pPr>
                      <a:r>
                        <a:rPr lang="it-IT" sz="1400" b="0" dirty="0" smtClean="0">
                          <a:solidFill>
                            <a:schemeClr val="tx1"/>
                          </a:solidFill>
                          <a:latin typeface="+mj-lt"/>
                          <a:ea typeface="Times New Roman"/>
                          <a:cs typeface="Arial"/>
                        </a:rPr>
                        <a:t>$5,620</a:t>
                      </a:r>
                      <a:endParaRPr lang="it-IT" sz="1400" b="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b="0" dirty="0" smtClean="0">
                          <a:solidFill>
                            <a:srgbClr val="FF0000"/>
                          </a:solidFill>
                          <a:latin typeface="+mj-lt"/>
                          <a:ea typeface="Times New Roman"/>
                          <a:cs typeface="Arial"/>
                          <a:sym typeface="Wingdings"/>
                        </a:rPr>
                        <a:t></a:t>
                      </a:r>
                      <a:endParaRPr lang="it-IT" sz="1800" b="0" dirty="0" smtClean="0">
                        <a:solidFill>
                          <a:srgbClr val="FF0000"/>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r>
              <a:tr h="335874">
                <a:tc>
                  <a:txBody>
                    <a:bodyPr/>
                    <a:lstStyle/>
                    <a:p>
                      <a:pPr algn="l" rtl="0">
                        <a:lnSpc>
                          <a:spcPct val="115000"/>
                        </a:lnSpc>
                        <a:spcAft>
                          <a:spcPts val="0"/>
                        </a:spcAft>
                      </a:pPr>
                      <a:r>
                        <a:rPr lang="it-IT" sz="1800" b="0" dirty="0" smtClean="0">
                          <a:solidFill>
                            <a:schemeClr val="tx1"/>
                          </a:solidFill>
                          <a:latin typeface="+mj-lt"/>
                          <a:ea typeface="Times New Roman"/>
                          <a:cs typeface="Arial"/>
                        </a:rPr>
                        <a:t>Full MCU9</a:t>
                      </a:r>
                      <a:endParaRPr lang="it-IT" sz="1800" b="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mj-lt"/>
                        </a:rPr>
                        <a:t>55111-00952</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r" rtl="0">
                        <a:lnSpc>
                          <a:spcPct val="115000"/>
                        </a:lnSpc>
                        <a:spcAft>
                          <a:spcPts val="0"/>
                        </a:spcAft>
                      </a:pPr>
                      <a:r>
                        <a:rPr lang="it-IT" sz="1400" b="0" dirty="0" smtClean="0">
                          <a:solidFill>
                            <a:schemeClr val="tx1"/>
                          </a:solidFill>
                          <a:latin typeface="+mj-lt"/>
                          <a:ea typeface="Times New Roman"/>
                          <a:cs typeface="Arial"/>
                        </a:rPr>
                        <a:t>$9,350</a:t>
                      </a:r>
                      <a:endParaRPr lang="it-IT" sz="1400" b="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rtl="0">
                        <a:lnSpc>
                          <a:spcPct val="115000"/>
                        </a:lnSpc>
                        <a:spcAft>
                          <a:spcPts val="0"/>
                        </a:spcAft>
                      </a:pPr>
                      <a:r>
                        <a:rPr lang="en-US" sz="1800" b="0" dirty="0" smtClean="0">
                          <a:solidFill>
                            <a:srgbClr val="FF0000"/>
                          </a:solidFill>
                          <a:latin typeface="+mj-lt"/>
                          <a:ea typeface="Times New Roman"/>
                          <a:cs typeface="Arial"/>
                          <a:sym typeface="Wingdings"/>
                        </a:rPr>
                        <a:t></a:t>
                      </a:r>
                      <a:endParaRPr lang="it-IT" sz="1800" b="0" dirty="0">
                        <a:solidFill>
                          <a:srgbClr val="FF0000"/>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rtl="0">
                        <a:lnSpc>
                          <a:spcPct val="115000"/>
                        </a:lnSpc>
                        <a:spcAft>
                          <a:spcPts val="0"/>
                        </a:spcAft>
                      </a:pPr>
                      <a:r>
                        <a:rPr lang="en-US" sz="1800" b="0" dirty="0" smtClean="0">
                          <a:solidFill>
                            <a:srgbClr val="FF0000"/>
                          </a:solidFill>
                          <a:latin typeface="+mj-lt"/>
                          <a:ea typeface="Times New Roman"/>
                          <a:cs typeface="Arial"/>
                          <a:sym typeface="Wingdings"/>
                        </a:rPr>
                        <a:t></a:t>
                      </a:r>
                      <a:endParaRPr lang="it-IT" sz="1800" b="0" dirty="0">
                        <a:solidFill>
                          <a:srgbClr val="FF0000"/>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rtl="0">
                        <a:lnSpc>
                          <a:spcPct val="115000"/>
                        </a:lnSpc>
                        <a:spcAft>
                          <a:spcPts val="0"/>
                        </a:spcAft>
                      </a:pPr>
                      <a:r>
                        <a:rPr lang="en-US" sz="1800" b="0" dirty="0" smtClean="0">
                          <a:solidFill>
                            <a:srgbClr val="FF0000"/>
                          </a:solidFill>
                          <a:latin typeface="+mj-lt"/>
                          <a:ea typeface="Times New Roman"/>
                          <a:cs typeface="Arial"/>
                          <a:sym typeface="Wingdings"/>
                        </a:rPr>
                        <a:t></a:t>
                      </a:r>
                      <a:endParaRPr lang="it-IT" sz="1800" b="0" dirty="0">
                        <a:solidFill>
                          <a:srgbClr val="FF0000"/>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r>
              <a:tr h="314951">
                <a:tc>
                  <a:txBody>
                    <a:bodyPr/>
                    <a:lstStyle/>
                    <a:p>
                      <a:pPr algn="l" rtl="0">
                        <a:lnSpc>
                          <a:spcPct val="115000"/>
                        </a:lnSpc>
                        <a:spcAft>
                          <a:spcPts val="0"/>
                        </a:spcAft>
                      </a:pPr>
                      <a:r>
                        <a:rPr lang="it-IT" sz="1800" b="0" dirty="0" smtClean="0">
                          <a:solidFill>
                            <a:schemeClr val="tx1"/>
                          </a:solidFill>
                          <a:latin typeface="+mj-lt"/>
                          <a:ea typeface="Times New Roman"/>
                          <a:cs typeface="Arial"/>
                        </a:rPr>
                        <a:t>Full SMB4</a:t>
                      </a:r>
                      <a:endParaRPr lang="it-IT" sz="1800" b="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mj-lt"/>
                        </a:rPr>
                        <a:t>55111-00941</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r" rtl="0">
                        <a:lnSpc>
                          <a:spcPct val="115000"/>
                        </a:lnSpc>
                        <a:spcAft>
                          <a:spcPts val="0"/>
                        </a:spcAft>
                      </a:pPr>
                      <a:r>
                        <a:rPr lang="it-IT" sz="1400" b="0" dirty="0" smtClean="0">
                          <a:solidFill>
                            <a:schemeClr val="tx1"/>
                          </a:solidFill>
                          <a:latin typeface="+mj-lt"/>
                          <a:ea typeface="Times New Roman"/>
                          <a:cs typeface="Arial"/>
                        </a:rPr>
                        <a:t>$9,165</a:t>
                      </a:r>
                      <a:endParaRPr lang="it-IT" sz="1400" b="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b="0" dirty="0" smtClean="0">
                          <a:solidFill>
                            <a:srgbClr val="FF0000"/>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r>
              <a:tr h="314756">
                <a:tc>
                  <a:txBody>
                    <a:bodyPr/>
                    <a:lstStyle/>
                    <a:p>
                      <a:pPr algn="l" rtl="0">
                        <a:lnSpc>
                          <a:spcPct val="115000"/>
                        </a:lnSpc>
                        <a:spcAft>
                          <a:spcPts val="0"/>
                        </a:spcAft>
                      </a:pPr>
                      <a:r>
                        <a:rPr lang="it-IT" sz="1800" b="0" dirty="0" smtClean="0">
                          <a:solidFill>
                            <a:schemeClr val="tx1"/>
                          </a:solidFill>
                          <a:latin typeface="+mj-lt"/>
                          <a:ea typeface="Times New Roman"/>
                          <a:cs typeface="Arial"/>
                        </a:rPr>
                        <a:t>Full SMB9</a:t>
                      </a:r>
                      <a:endParaRPr lang="it-IT" sz="1800" b="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mj-lt"/>
                        </a:rPr>
                        <a:t>55111-00942</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r" rtl="0">
                        <a:lnSpc>
                          <a:spcPct val="115000"/>
                        </a:lnSpc>
                        <a:spcAft>
                          <a:spcPts val="0"/>
                        </a:spcAft>
                      </a:pPr>
                      <a:r>
                        <a:rPr lang="it-IT" sz="1400" b="0" dirty="0" smtClean="0">
                          <a:solidFill>
                            <a:schemeClr val="tx1"/>
                          </a:solidFill>
                          <a:latin typeface="+mj-lt"/>
                          <a:ea typeface="Times New Roman"/>
                          <a:cs typeface="Arial"/>
                        </a:rPr>
                        <a:t>$14,665</a:t>
                      </a:r>
                      <a:endParaRPr lang="it-IT" sz="1400" b="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rtl="0">
                        <a:lnSpc>
                          <a:spcPct val="115000"/>
                        </a:lnSpc>
                        <a:spcAft>
                          <a:spcPts val="0"/>
                        </a:spcAft>
                      </a:pPr>
                      <a:r>
                        <a:rPr lang="en-US" sz="1800" b="0" dirty="0" smtClean="0">
                          <a:solidFill>
                            <a:srgbClr val="FF0000"/>
                          </a:solidFill>
                          <a:latin typeface="+mj-lt"/>
                          <a:ea typeface="Times New Roman"/>
                          <a:cs typeface="Arial"/>
                          <a:sym typeface="Wingdings"/>
                        </a:rPr>
                        <a:t></a:t>
                      </a:r>
                      <a:endParaRPr lang="it-IT" sz="1800" b="0" dirty="0">
                        <a:solidFill>
                          <a:srgbClr val="FF0000"/>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rtl="0">
                        <a:lnSpc>
                          <a:spcPct val="115000"/>
                        </a:lnSpc>
                        <a:spcAft>
                          <a:spcPts val="0"/>
                        </a:spcAft>
                      </a:pPr>
                      <a:r>
                        <a:rPr lang="en-US" sz="1800" b="0" dirty="0" smtClean="0">
                          <a:solidFill>
                            <a:srgbClr val="FF0000"/>
                          </a:solidFill>
                          <a:latin typeface="+mj-lt"/>
                          <a:ea typeface="Times New Roman"/>
                          <a:cs typeface="Arial"/>
                          <a:sym typeface="Wingdings"/>
                        </a:rPr>
                        <a:t></a:t>
                      </a:r>
                      <a:endParaRPr lang="it-IT" sz="1800" b="0" dirty="0">
                        <a:solidFill>
                          <a:srgbClr val="FF0000"/>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algn="ctr" rtl="0">
                        <a:lnSpc>
                          <a:spcPct val="115000"/>
                        </a:lnSpc>
                        <a:spcAft>
                          <a:spcPts val="0"/>
                        </a:spcAft>
                      </a:pPr>
                      <a:r>
                        <a:rPr lang="en-US" sz="1800" b="0" dirty="0" smtClean="0">
                          <a:solidFill>
                            <a:srgbClr val="FF0000"/>
                          </a:solidFill>
                          <a:latin typeface="+mj-lt"/>
                          <a:ea typeface="Times New Roman"/>
                          <a:cs typeface="Arial"/>
                          <a:sym typeface="Wingdings"/>
                        </a:rPr>
                        <a:t></a:t>
                      </a:r>
                      <a:endParaRPr lang="it-IT" sz="1800" b="0" dirty="0">
                        <a:solidFill>
                          <a:srgbClr val="FF0000"/>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4">
                        <a:lumMod val="40000"/>
                        <a:lumOff val="60000"/>
                      </a:schemeClr>
                    </a:solidFill>
                  </a:tcPr>
                </a:tc>
              </a:tr>
              <a:tr h="339961">
                <a:tc>
                  <a:txBody>
                    <a:bodyPr/>
                    <a:lstStyle/>
                    <a:p>
                      <a:pPr algn="l" rtl="0">
                        <a:lnSpc>
                          <a:spcPct val="115000"/>
                        </a:lnSpc>
                        <a:spcAft>
                          <a:spcPts val="0"/>
                        </a:spcAft>
                      </a:pPr>
                      <a:r>
                        <a:rPr lang="en-US" sz="1800" b="0" dirty="0" smtClean="0">
                          <a:solidFill>
                            <a:schemeClr val="tx1"/>
                          </a:solidFill>
                          <a:latin typeface="+mj-lt"/>
                          <a:ea typeface="Times New Roman"/>
                          <a:cs typeface="Arial"/>
                        </a:rPr>
                        <a:t>Scopia Control</a:t>
                      </a:r>
                      <a:endParaRPr lang="it-IT" sz="1800" b="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mj-lt"/>
                        </a:rPr>
                        <a:t>55111-00917</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r" rtl="0">
                        <a:lnSpc>
                          <a:spcPct val="115000"/>
                        </a:lnSpc>
                        <a:spcAft>
                          <a:spcPts val="0"/>
                        </a:spcAft>
                      </a:pPr>
                      <a:r>
                        <a:rPr lang="it-IT" sz="1400" b="0" dirty="0" smtClean="0">
                          <a:solidFill>
                            <a:schemeClr val="tx1"/>
                          </a:solidFill>
                          <a:latin typeface="+mj-lt"/>
                          <a:ea typeface="Times New Roman"/>
                          <a:cs typeface="Arial"/>
                        </a:rPr>
                        <a:t>$610</a:t>
                      </a:r>
                      <a:endParaRPr lang="it-IT" sz="1400" b="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15000"/>
                        </a:lnSpc>
                        <a:spcAft>
                          <a:spcPts val="0"/>
                        </a:spcAft>
                      </a:pPr>
                      <a:r>
                        <a:rPr lang="ru-RU" sz="1400" b="0" kern="1200" smtClean="0">
                          <a:solidFill>
                            <a:schemeClr val="tx1"/>
                          </a:solidFill>
                          <a:latin typeface="+mn-lt"/>
                          <a:ea typeface="Times New Roman"/>
                          <a:cs typeface="Arial"/>
                          <a:sym typeface="Wingdings"/>
                        </a:rPr>
                        <a:t>Включено</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15000"/>
                        </a:lnSpc>
                        <a:spcAft>
                          <a:spcPts val="0"/>
                        </a:spcAft>
                      </a:pPr>
                      <a:r>
                        <a:rPr lang="ru-RU" sz="1400" b="0" kern="1200" smtClean="0">
                          <a:solidFill>
                            <a:schemeClr val="tx1"/>
                          </a:solidFill>
                          <a:latin typeface="+mn-lt"/>
                          <a:ea typeface="Times New Roman"/>
                          <a:cs typeface="Arial"/>
                          <a:sym typeface="Wingdings"/>
                        </a:rPr>
                        <a:t>Включено</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r>
              <a:tr h="358767">
                <a:tc>
                  <a:txBody>
                    <a:bodyPr/>
                    <a:lstStyle/>
                    <a:p>
                      <a:pPr algn="l" rtl="0">
                        <a:lnSpc>
                          <a:spcPct val="115000"/>
                        </a:lnSpc>
                        <a:spcAft>
                          <a:spcPts val="0"/>
                        </a:spcAft>
                      </a:pPr>
                      <a:r>
                        <a:rPr lang="it-IT" sz="1800" b="0" kern="1200" dirty="0" smtClean="0">
                          <a:solidFill>
                            <a:schemeClr val="tx1"/>
                          </a:solidFill>
                          <a:latin typeface="+mj-lt"/>
                          <a:ea typeface="Times New Roman"/>
                          <a:cs typeface="Arial"/>
                        </a:rPr>
                        <a:t>2</a:t>
                      </a:r>
                      <a:r>
                        <a:rPr lang="ru-RU" sz="1800" b="0" kern="1200" dirty="0" smtClean="0">
                          <a:solidFill>
                            <a:schemeClr val="tx1"/>
                          </a:solidFill>
                          <a:latin typeface="+mj-lt"/>
                          <a:ea typeface="Times New Roman"/>
                          <a:cs typeface="Arial"/>
                        </a:rPr>
                        <a:t>й</a:t>
                      </a:r>
                      <a:r>
                        <a:rPr lang="it-IT" sz="1800" b="0" kern="1200" dirty="0" smtClean="0">
                          <a:solidFill>
                            <a:schemeClr val="tx1"/>
                          </a:solidFill>
                          <a:latin typeface="+mj-lt"/>
                          <a:ea typeface="Times New Roman"/>
                          <a:cs typeface="Arial"/>
                        </a:rPr>
                        <a:t> </a:t>
                      </a:r>
                      <a:r>
                        <a:rPr lang="it-IT" sz="1800" b="0" kern="1200" dirty="0" smtClean="0">
                          <a:solidFill>
                            <a:schemeClr val="tx1"/>
                          </a:solidFill>
                          <a:latin typeface="+mj-lt"/>
                          <a:ea typeface="Times New Roman"/>
                          <a:cs typeface="Arial"/>
                        </a:rPr>
                        <a:t>LAN</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tx1"/>
                          </a:solidFill>
                          <a:latin typeface="+mj-lt"/>
                        </a:rPr>
                        <a:t>55111-00916</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r" rtl="0">
                        <a:lnSpc>
                          <a:spcPct val="115000"/>
                        </a:lnSpc>
                        <a:spcAft>
                          <a:spcPts val="0"/>
                        </a:spcAft>
                      </a:pPr>
                      <a:r>
                        <a:rPr lang="it-IT" sz="1400" b="0" kern="1200" dirty="0" smtClean="0">
                          <a:solidFill>
                            <a:schemeClr val="tx1"/>
                          </a:solidFill>
                          <a:latin typeface="+mj-lt"/>
                          <a:ea typeface="Times New Roman"/>
                          <a:cs typeface="Arial"/>
                        </a:rPr>
                        <a:t>$244</a:t>
                      </a:r>
                      <a:endParaRPr lang="it-IT" sz="14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ctr" rtl="0">
                        <a:lnSpc>
                          <a:spcPct val="115000"/>
                        </a:lnSpc>
                        <a:spcAft>
                          <a:spcPts val="0"/>
                        </a:spcAft>
                      </a:pPr>
                      <a:r>
                        <a:rPr lang="ru-RU" sz="1400" b="0" kern="1200" dirty="0" smtClean="0">
                          <a:solidFill>
                            <a:schemeClr val="tx1"/>
                          </a:solidFill>
                          <a:latin typeface="+mj-lt"/>
                          <a:ea typeface="Times New Roman"/>
                          <a:cs typeface="Arial"/>
                          <a:sym typeface="Wingdings"/>
                        </a:rPr>
                        <a:t>Включено</a:t>
                      </a:r>
                      <a:endParaRPr lang="it-IT" sz="14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15000"/>
                        </a:lnSpc>
                        <a:spcAft>
                          <a:spcPts val="0"/>
                        </a:spcAft>
                      </a:pPr>
                      <a:r>
                        <a:rPr lang="ru-RU" sz="1400" b="0" kern="1200" smtClean="0">
                          <a:solidFill>
                            <a:schemeClr val="tx1"/>
                          </a:solidFill>
                          <a:latin typeface="+mn-lt"/>
                          <a:ea typeface="Times New Roman"/>
                          <a:cs typeface="Arial"/>
                          <a:sym typeface="Wingdings"/>
                        </a:rPr>
                        <a:t>Включено</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algn="ctr" defTabSz="914400" rtl="0" eaLnBrk="1" latinLnBrk="0" hangingPunct="1">
                        <a:lnSpc>
                          <a:spcPct val="115000"/>
                        </a:lnSpc>
                        <a:spcAft>
                          <a:spcPts val="0"/>
                        </a:spcAft>
                      </a:pPr>
                      <a:r>
                        <a:rPr lang="ru-RU" sz="1400" b="0" kern="1200" smtClean="0">
                          <a:solidFill>
                            <a:schemeClr val="tx1"/>
                          </a:solidFill>
                          <a:latin typeface="+mn-lt"/>
                          <a:ea typeface="Times New Roman"/>
                          <a:cs typeface="Arial"/>
                          <a:sym typeface="Wingdings"/>
                        </a:rPr>
                        <a:t>Включено</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r>
              <a:tr h="339961">
                <a:tc>
                  <a:txBody>
                    <a:bodyPr/>
                    <a:lstStyle/>
                    <a:p>
                      <a:pPr algn="l" rtl="0">
                        <a:lnSpc>
                          <a:spcPct val="115000"/>
                        </a:lnSpc>
                        <a:spcAft>
                          <a:spcPts val="0"/>
                        </a:spcAft>
                      </a:pPr>
                      <a:r>
                        <a:rPr lang="it-IT" sz="1800" b="0" kern="1200" dirty="0" smtClean="0">
                          <a:solidFill>
                            <a:schemeClr val="tx1"/>
                          </a:solidFill>
                          <a:latin typeface="+mj-lt"/>
                          <a:ea typeface="Times New Roman"/>
                          <a:cs typeface="Arial"/>
                        </a:rPr>
                        <a:t>2</a:t>
                      </a:r>
                      <a:r>
                        <a:rPr lang="ru-RU" sz="1800" b="0" kern="1200" dirty="0" smtClean="0">
                          <a:solidFill>
                            <a:schemeClr val="tx1"/>
                          </a:solidFill>
                          <a:latin typeface="+mj-lt"/>
                          <a:ea typeface="Times New Roman"/>
                          <a:cs typeface="Arial"/>
                        </a:rPr>
                        <a:t>й</a:t>
                      </a:r>
                      <a:r>
                        <a:rPr lang="it-IT" sz="1800" b="0" kern="1200" dirty="0" smtClean="0">
                          <a:solidFill>
                            <a:schemeClr val="tx1"/>
                          </a:solidFill>
                          <a:latin typeface="+mj-lt"/>
                          <a:ea typeface="Times New Roman"/>
                          <a:cs typeface="Arial"/>
                        </a:rPr>
                        <a:t> </a:t>
                      </a:r>
                      <a:r>
                        <a:rPr lang="ru-RU" sz="1800" b="0" kern="1200" dirty="0" smtClean="0">
                          <a:solidFill>
                            <a:schemeClr val="tx1"/>
                          </a:solidFill>
                          <a:latin typeface="+mj-lt"/>
                          <a:ea typeface="Times New Roman"/>
                          <a:cs typeface="Arial"/>
                        </a:rPr>
                        <a:t>экран</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0" kern="1200" dirty="0" smtClean="0">
                          <a:solidFill>
                            <a:schemeClr val="tx1"/>
                          </a:solidFill>
                          <a:latin typeface="+mj-lt"/>
                          <a:ea typeface="Times New Roman"/>
                          <a:cs typeface="Arial"/>
                        </a:rPr>
                        <a:t>55211-00914</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it-IT" sz="1400" b="0" kern="1200" dirty="0" smtClean="0">
                          <a:solidFill>
                            <a:schemeClr val="tx1"/>
                          </a:solidFill>
                          <a:latin typeface="+mj-lt"/>
                          <a:ea typeface="Times New Roman"/>
                          <a:cs typeface="Arial"/>
                        </a:rPr>
                        <a:t>$3,000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ctr" rtl="0">
                        <a:lnSpc>
                          <a:spcPct val="115000"/>
                        </a:lnSpc>
                        <a:spcAft>
                          <a:spcPts val="0"/>
                        </a:spcAft>
                      </a:pPr>
                      <a:r>
                        <a:rPr lang="ru-RU" sz="1400" b="0" kern="1200" dirty="0" smtClean="0">
                          <a:solidFill>
                            <a:schemeClr val="tx1"/>
                          </a:solidFill>
                          <a:latin typeface="+mn-lt"/>
                          <a:ea typeface="Times New Roman"/>
                          <a:cs typeface="Arial"/>
                          <a:sym typeface="Wingdings"/>
                        </a:rPr>
                        <a:t>Включено</a:t>
                      </a:r>
                      <a:endParaRPr lang="it-IT" sz="1400" b="0" kern="1200" dirty="0">
                        <a:solidFill>
                          <a:schemeClr val="tx1"/>
                        </a:solidFill>
                        <a:latin typeface="+mn-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dirty="0" smtClean="0">
                          <a:solidFill>
                            <a:schemeClr val="tx1"/>
                          </a:solidFill>
                          <a:latin typeface="+mn-lt"/>
                          <a:ea typeface="Times New Roman"/>
                          <a:cs typeface="Arial"/>
                          <a:sym typeface="Wingdings"/>
                        </a:rPr>
                        <a:t>Включено</a:t>
                      </a:r>
                      <a:endParaRPr lang="it-IT" sz="1400" b="0" kern="1200" dirty="0" smtClean="0">
                        <a:solidFill>
                          <a:schemeClr val="tx1"/>
                        </a:solidFill>
                        <a:latin typeface="+mn-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smtClean="0">
                          <a:solidFill>
                            <a:schemeClr val="tx1"/>
                          </a:solidFill>
                          <a:latin typeface="+mn-lt"/>
                          <a:ea typeface="Times New Roman"/>
                          <a:cs typeface="Arial"/>
                          <a:sym typeface="Wingdings"/>
                        </a:rPr>
                        <a:t>Включено</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smtClean="0">
                          <a:solidFill>
                            <a:schemeClr val="tx1"/>
                          </a:solidFill>
                          <a:latin typeface="+mn-lt"/>
                          <a:ea typeface="Times New Roman"/>
                          <a:cs typeface="Arial"/>
                          <a:sym typeface="Wingdings"/>
                        </a:rPr>
                        <a:t>Включено</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r>
              <a:tr h="339961">
                <a:tc>
                  <a:txBody>
                    <a:bodyPr/>
                    <a:lstStyle/>
                    <a:p>
                      <a:pPr algn="l" rtl="0">
                        <a:lnSpc>
                          <a:spcPct val="115000"/>
                        </a:lnSpc>
                        <a:spcAft>
                          <a:spcPts val="0"/>
                        </a:spcAft>
                      </a:pPr>
                      <a:r>
                        <a:rPr lang="ru-RU" sz="1200" b="0" kern="1200" dirty="0" smtClean="0">
                          <a:solidFill>
                            <a:schemeClr val="tx1"/>
                          </a:solidFill>
                          <a:latin typeface="+mj-lt"/>
                          <a:ea typeface="Times New Roman"/>
                          <a:cs typeface="Arial"/>
                        </a:rPr>
                        <a:t>Активация</a:t>
                      </a:r>
                      <a:r>
                        <a:rPr lang="ru-RU" sz="1800" b="0" kern="1200" dirty="0" smtClean="0">
                          <a:solidFill>
                            <a:schemeClr val="tx1"/>
                          </a:solidFill>
                          <a:latin typeface="+mj-lt"/>
                          <a:ea typeface="Times New Roman"/>
                          <a:cs typeface="Arial"/>
                        </a:rPr>
                        <a:t> </a:t>
                      </a:r>
                      <a:r>
                        <a:rPr lang="it-IT" sz="1800" b="0" kern="1200" dirty="0" smtClean="0">
                          <a:solidFill>
                            <a:schemeClr val="tx1"/>
                          </a:solidFill>
                          <a:latin typeface="+mj-lt"/>
                          <a:ea typeface="Times New Roman"/>
                          <a:cs typeface="Arial"/>
                        </a:rPr>
                        <a:t>1080p</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0" kern="1200" dirty="0" smtClean="0">
                          <a:solidFill>
                            <a:schemeClr val="tx1"/>
                          </a:solidFill>
                          <a:latin typeface="+mj-lt"/>
                          <a:ea typeface="Times New Roman"/>
                          <a:cs typeface="Arial"/>
                        </a:rPr>
                        <a:t>55111-00937</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it-IT" sz="1400" b="0" kern="1200" dirty="0" smtClean="0">
                          <a:solidFill>
                            <a:schemeClr val="tx1"/>
                          </a:solidFill>
                          <a:latin typeface="+mj-lt"/>
                          <a:ea typeface="Times New Roman"/>
                          <a:cs typeface="Arial"/>
                        </a:rPr>
                        <a:t>$2,420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dirty="0" smtClean="0">
                          <a:solidFill>
                            <a:schemeClr val="tx1"/>
                          </a:solidFill>
                          <a:latin typeface="+mn-lt"/>
                          <a:ea typeface="Times New Roman"/>
                          <a:cs typeface="Arial"/>
                          <a:sym typeface="Wingdings"/>
                        </a:rPr>
                        <a:t>Включено</a:t>
                      </a:r>
                      <a:endParaRPr lang="it-IT" sz="1400" b="0" kern="1200" dirty="0" smtClean="0">
                        <a:solidFill>
                          <a:schemeClr val="tx1"/>
                        </a:solidFill>
                        <a:latin typeface="+mn-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rPr>
                        <a:t>NA</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dirty="0" smtClean="0">
                          <a:solidFill>
                            <a:schemeClr val="tx1"/>
                          </a:solidFill>
                          <a:latin typeface="+mn-lt"/>
                          <a:ea typeface="Times New Roman"/>
                          <a:cs typeface="Arial"/>
                          <a:sym typeface="Wingdings"/>
                        </a:rPr>
                        <a:t>Включено</a:t>
                      </a:r>
                      <a:endParaRPr lang="it-IT" sz="14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smtClean="0">
                          <a:solidFill>
                            <a:schemeClr val="tx1"/>
                          </a:solidFill>
                          <a:latin typeface="+mn-lt"/>
                          <a:ea typeface="Times New Roman"/>
                          <a:cs typeface="Arial"/>
                          <a:sym typeface="Wingdings"/>
                        </a:rPr>
                        <a:t>Включено</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smtClean="0">
                          <a:solidFill>
                            <a:schemeClr val="tx1"/>
                          </a:solidFill>
                          <a:latin typeface="+mn-lt"/>
                          <a:ea typeface="Times New Roman"/>
                          <a:cs typeface="Arial"/>
                          <a:sym typeface="Wingdings"/>
                        </a:rPr>
                        <a:t>Включено</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r>
              <a:tr h="339961">
                <a:tc>
                  <a:txBody>
                    <a:bodyPr/>
                    <a:lstStyle/>
                    <a:p>
                      <a:pPr algn="l" rtl="0">
                        <a:lnSpc>
                          <a:spcPct val="115000"/>
                        </a:lnSpc>
                        <a:spcAft>
                          <a:spcPts val="0"/>
                        </a:spcAft>
                      </a:pPr>
                      <a:r>
                        <a:rPr lang="it-IT" sz="1800" b="0" kern="1200" dirty="0" smtClean="0">
                          <a:solidFill>
                            <a:schemeClr val="tx1"/>
                          </a:solidFill>
                          <a:latin typeface="+mj-lt"/>
                          <a:ea typeface="Times New Roman"/>
                          <a:cs typeface="Arial"/>
                        </a:rPr>
                        <a:t>USB </a:t>
                      </a:r>
                      <a:r>
                        <a:rPr lang="ru-RU" sz="1800" b="0" kern="1200" dirty="0" smtClean="0">
                          <a:solidFill>
                            <a:schemeClr val="tx1"/>
                          </a:solidFill>
                          <a:latin typeface="+mj-lt"/>
                          <a:ea typeface="Times New Roman"/>
                          <a:cs typeface="Arial"/>
                        </a:rPr>
                        <a:t>запись</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0" kern="1200" dirty="0" smtClean="0">
                          <a:solidFill>
                            <a:schemeClr val="tx1"/>
                          </a:solidFill>
                          <a:latin typeface="+mj-lt"/>
                          <a:ea typeface="Times New Roman"/>
                          <a:cs typeface="Arial"/>
                        </a:rPr>
                        <a:t>55111-00933</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r" defTabSz="914400" rtl="0" eaLnBrk="1" fontAlgn="auto" latinLnBrk="0" hangingPunct="1">
                        <a:lnSpc>
                          <a:spcPct val="115000"/>
                        </a:lnSpc>
                        <a:spcBef>
                          <a:spcPts val="0"/>
                        </a:spcBef>
                        <a:spcAft>
                          <a:spcPts val="0"/>
                        </a:spcAft>
                        <a:buClrTx/>
                        <a:buSzTx/>
                        <a:buFontTx/>
                        <a:buNone/>
                        <a:tabLst/>
                        <a:defRPr/>
                      </a:pPr>
                      <a:r>
                        <a:rPr lang="it-IT" sz="1400" b="0" kern="1200" dirty="0" smtClean="0">
                          <a:solidFill>
                            <a:schemeClr val="tx1"/>
                          </a:solidFill>
                          <a:latin typeface="+mj-lt"/>
                          <a:ea typeface="Times New Roman"/>
                          <a:cs typeface="Arial"/>
                        </a:rPr>
                        <a:t>$1,210</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smtClean="0">
                          <a:solidFill>
                            <a:schemeClr val="tx1"/>
                          </a:solidFill>
                          <a:latin typeface="+mn-lt"/>
                          <a:ea typeface="Times New Roman"/>
                          <a:cs typeface="Arial"/>
                          <a:sym typeface="Wingdings"/>
                        </a:rPr>
                        <a:t>Включено</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dirty="0" smtClean="0">
                          <a:solidFill>
                            <a:schemeClr val="tx1"/>
                          </a:solidFill>
                          <a:latin typeface="+mn-lt"/>
                          <a:ea typeface="Times New Roman"/>
                          <a:cs typeface="Arial"/>
                          <a:sym typeface="Wingdings"/>
                        </a:rPr>
                        <a:t>Включено</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r>
              <a:tr h="339961">
                <a:tc>
                  <a:txBody>
                    <a:bodyPr/>
                    <a:lstStyle/>
                    <a:p>
                      <a:pPr algn="l" rtl="0">
                        <a:lnSpc>
                          <a:spcPct val="115000"/>
                        </a:lnSpc>
                        <a:spcAft>
                          <a:spcPts val="0"/>
                        </a:spcAft>
                      </a:pPr>
                      <a:r>
                        <a:rPr lang="ru-RU" sz="1600" b="0" kern="1200" dirty="0" smtClean="0">
                          <a:solidFill>
                            <a:schemeClr val="tx1"/>
                          </a:solidFill>
                          <a:latin typeface="+mj-lt"/>
                          <a:ea typeface="Times New Roman"/>
                          <a:cs typeface="Arial"/>
                        </a:rPr>
                        <a:t>Набор кодеков</a:t>
                      </a:r>
                      <a:endParaRPr lang="it-IT" sz="1600" b="0" kern="1200" dirty="0" smtClean="0">
                        <a:solidFill>
                          <a:schemeClr val="tx1"/>
                        </a:solidFill>
                        <a:latin typeface="+mj-lt"/>
                        <a:ea typeface="Times New Roman"/>
                        <a:cs typeface="Arial"/>
                      </a:endParaRPr>
                    </a:p>
                    <a:p>
                      <a:pPr algn="l" rtl="0">
                        <a:lnSpc>
                          <a:spcPct val="115000"/>
                        </a:lnSpc>
                        <a:spcAft>
                          <a:spcPts val="0"/>
                        </a:spcAft>
                      </a:pPr>
                      <a:r>
                        <a:rPr lang="it-IT" sz="1200" b="0" kern="1200" dirty="0" smtClean="0">
                          <a:solidFill>
                            <a:schemeClr val="tx1"/>
                          </a:solidFill>
                          <a:latin typeface="+mj-lt"/>
                          <a:ea typeface="Times New Roman"/>
                          <a:cs typeface="Arial"/>
                        </a:rPr>
                        <a:t>(G.728 &amp; G.729A)</a:t>
                      </a:r>
                      <a:endParaRPr lang="it-IT" sz="12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200" b="0" kern="1200" dirty="0" smtClean="0">
                          <a:solidFill>
                            <a:schemeClr val="tx1"/>
                          </a:solidFill>
                          <a:latin typeface="+mj-lt"/>
                          <a:ea typeface="Times New Roman"/>
                          <a:cs typeface="Arial"/>
                        </a:rPr>
                        <a:t>55111-00948</a:t>
                      </a: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algn="r" rtl="0">
                        <a:lnSpc>
                          <a:spcPct val="115000"/>
                        </a:lnSpc>
                        <a:spcAft>
                          <a:spcPts val="0"/>
                        </a:spcAft>
                      </a:pPr>
                      <a:r>
                        <a:rPr lang="it-IT" sz="1400" b="0" kern="1200" dirty="0" smtClean="0">
                          <a:solidFill>
                            <a:schemeClr val="tx1"/>
                          </a:solidFill>
                          <a:latin typeface="+mj-lt"/>
                          <a:ea typeface="Times New Roman"/>
                          <a:cs typeface="Arial"/>
                        </a:rPr>
                        <a:t>$122</a:t>
                      </a:r>
                      <a:endParaRPr lang="it-IT" sz="14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smtClean="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1800" b="0" kern="1200" dirty="0" smtClean="0">
                          <a:solidFill>
                            <a:schemeClr val="tx1"/>
                          </a:solidFill>
                          <a:latin typeface="+mj-lt"/>
                          <a:ea typeface="Times New Roman"/>
                          <a:cs typeface="Arial"/>
                          <a:sym typeface="Wingdings"/>
                        </a:rPr>
                        <a:t>$</a:t>
                      </a:r>
                      <a:endParaRPr lang="it-IT" sz="1800" b="0" kern="1200" dirty="0">
                        <a:solidFill>
                          <a:schemeClr val="tx1"/>
                        </a:solidFill>
                        <a:latin typeface="+mj-lt"/>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40000"/>
                        <a:lumOff val="60000"/>
                      </a:schemeClr>
                    </a:solidFill>
                  </a:tcPr>
                </a:tc>
              </a:tr>
            </a:tbl>
          </a:graphicData>
        </a:graphic>
      </p:graphicFrame>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96934" y="1024450"/>
            <a:ext cx="828005" cy="710240"/>
          </a:xfrm>
          <a:prstGeom prst="rect">
            <a:avLst/>
          </a:prstGeom>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54324" y="1168060"/>
            <a:ext cx="1179876" cy="613286"/>
          </a:xfrm>
          <a:prstGeom prst="rect">
            <a:avLst/>
          </a:prstGeom>
        </p:spPr>
      </p:pic>
      <p:pic>
        <p:nvPicPr>
          <p:cNvPr id="15" name="Picture 14" descr="XT4200.gif"/>
          <p:cNvPicPr/>
          <p:nvPr/>
        </p:nvPicPr>
        <p:blipFill>
          <a:blip r:embed="rId6" cstate="email">
            <a:extLst>
              <a:ext uri="{28A0092B-C50C-407E-A947-70E740481C1C}">
                <a14:useLocalDpi xmlns:a14="http://schemas.microsoft.com/office/drawing/2010/main"/>
              </a:ext>
            </a:extLst>
          </a:blip>
          <a:stretch>
            <a:fillRect/>
          </a:stretch>
        </p:blipFill>
        <p:spPr>
          <a:xfrm>
            <a:off x="4748272" y="1230637"/>
            <a:ext cx="1024475" cy="614187"/>
          </a:xfrm>
          <a:prstGeom prst="rect">
            <a:avLst/>
          </a:prstGeom>
        </p:spPr>
      </p:pic>
      <p:pic>
        <p:nvPicPr>
          <p:cNvPr id="10"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958675" y="1168060"/>
            <a:ext cx="1008655" cy="652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p:cNvSpPr txBox="1">
            <a:spLocks/>
          </p:cNvSpPr>
          <p:nvPr/>
        </p:nvSpPr>
        <p:spPr>
          <a:xfrm>
            <a:off x="320720" y="475659"/>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err="1" smtClean="0"/>
              <a:t>Scopia</a:t>
            </a:r>
            <a:r>
              <a:rPr lang="en-US" dirty="0" smtClean="0"/>
              <a:t> XT </a:t>
            </a:r>
            <a:r>
              <a:rPr lang="ru-RU" dirty="0" smtClean="0"/>
              <a:t>Портфолио</a:t>
            </a:r>
            <a:r>
              <a:rPr lang="en-US" dirty="0" smtClean="0"/>
              <a:t> </a:t>
            </a:r>
            <a:r>
              <a:rPr lang="ru-RU" dirty="0" smtClean="0"/>
              <a:t>Лицензии</a:t>
            </a:r>
            <a:r>
              <a:rPr lang="en-US" dirty="0" smtClean="0"/>
              <a:t> </a:t>
            </a:r>
            <a:r>
              <a:rPr lang="ru-RU" dirty="0" smtClean="0"/>
              <a:t>и</a:t>
            </a:r>
            <a:r>
              <a:rPr lang="en-US" dirty="0" smtClean="0"/>
              <a:t> </a:t>
            </a:r>
            <a:r>
              <a:rPr lang="ru-RU" dirty="0" smtClean="0"/>
              <a:t>Опции</a:t>
            </a:r>
            <a:r>
              <a:rPr lang="en-US" dirty="0" smtClean="0"/>
              <a:t> </a:t>
            </a:r>
            <a:endParaRPr lang="en-US" dirty="0" smtClean="0"/>
          </a:p>
          <a:p>
            <a:r>
              <a:rPr lang="en-US" sz="2400" dirty="0" smtClean="0">
                <a:solidFill>
                  <a:srgbClr val="C00000"/>
                </a:solidFill>
              </a:rPr>
              <a:t>V8.3 FP2</a:t>
            </a:r>
            <a:endParaRPr lang="en-US" sz="2400" dirty="0">
              <a:solidFill>
                <a:srgbClr val="C00000"/>
              </a:solidFill>
            </a:endParaRPr>
          </a:p>
        </p:txBody>
      </p:sp>
    </p:spTree>
    <p:extLst>
      <p:ext uri="{BB962C8B-B14F-4D97-AF65-F5344CB8AC3E}">
        <p14:creationId xmlns:p14="http://schemas.microsoft.com/office/powerpoint/2010/main" val="270330505"/>
      </p:ext>
    </p:extLst>
  </p:cSld>
  <p:clrMapOvr>
    <a:masterClrMapping/>
  </p:clrMapOvr>
  <p:transition spd="slow">
    <p:pull dir="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2120" y="695073"/>
            <a:ext cx="1471733" cy="1272851"/>
          </a:xfrm>
          <a:prstGeom prst="rect">
            <a:avLst/>
          </a:prstGeom>
          <a:ln w="38100" cap="sq">
            <a:noFill/>
            <a:prstDash val="solid"/>
            <a:miter lim="800000"/>
          </a:ln>
          <a:effectLst/>
          <a:extLst>
            <a:ext uri="{909E8E84-426E-40DD-AFC4-6F175D3DCCD1}">
              <a14:hiddenFill xmlns:a14="http://schemas.microsoft.com/office/drawing/2010/main">
                <a:solidFill>
                  <a:schemeClr val="accent1"/>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3976875343"/>
              </p:ext>
            </p:extLst>
          </p:nvPr>
        </p:nvGraphicFramePr>
        <p:xfrm>
          <a:off x="209550" y="1667181"/>
          <a:ext cx="8754937" cy="4271983"/>
        </p:xfrm>
        <a:graphic>
          <a:graphicData uri="http://schemas.openxmlformats.org/drawingml/2006/table">
            <a:tbl>
              <a:tblPr/>
              <a:tblGrid>
                <a:gridCol w="1737581"/>
                <a:gridCol w="1754339"/>
                <a:gridCol w="1754339"/>
                <a:gridCol w="1754339"/>
                <a:gridCol w="1754339"/>
              </a:tblGrid>
              <a:tr h="528256">
                <a:tc>
                  <a:txBody>
                    <a:bodyPr/>
                    <a:lstStyle/>
                    <a:p>
                      <a:pPr algn="ctr" rtl="0">
                        <a:lnSpc>
                          <a:spcPct val="115000"/>
                        </a:lnSpc>
                        <a:spcAft>
                          <a:spcPts val="0"/>
                        </a:spcAft>
                      </a:pPr>
                      <a:r>
                        <a:rPr lang="ru-RU" sz="2000" dirty="0" smtClean="0">
                          <a:solidFill>
                            <a:srgbClr val="FFFFFF"/>
                          </a:solidFill>
                          <a:latin typeface="Calibri"/>
                          <a:ea typeface="Times New Roman"/>
                          <a:cs typeface="Arial"/>
                        </a:rPr>
                        <a:t>Функция</a:t>
                      </a:r>
                      <a:endParaRPr lang="it-IT" sz="2000" dirty="0">
                        <a:latin typeface="Calibri"/>
                        <a:ea typeface="Times New Roman"/>
                        <a:cs typeface="Arial"/>
                      </a:endParaRPr>
                    </a:p>
                  </a:txBody>
                  <a:tcPr marL="68580" marR="6858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a:lnSpc>
                          <a:spcPct val="115000"/>
                        </a:lnSpc>
                        <a:spcAft>
                          <a:spcPts val="0"/>
                        </a:spcAft>
                      </a:pPr>
                      <a:r>
                        <a:rPr lang="it-IT" sz="2000" dirty="0" smtClean="0">
                          <a:solidFill>
                            <a:schemeClr val="bg1"/>
                          </a:solidFill>
                          <a:latin typeface="Calibri"/>
                          <a:ea typeface="Times New Roman"/>
                          <a:cs typeface="Arial"/>
                        </a:rPr>
                        <a:t>XT4200</a:t>
                      </a:r>
                    </a:p>
                    <a:p>
                      <a:pPr algn="ctr" rtl="0">
                        <a:lnSpc>
                          <a:spcPct val="115000"/>
                        </a:lnSpc>
                        <a:spcAft>
                          <a:spcPts val="0"/>
                        </a:spcAft>
                      </a:pPr>
                      <a:r>
                        <a:rPr lang="ru-RU" sz="1200" b="1" dirty="0" smtClean="0">
                          <a:solidFill>
                            <a:schemeClr val="bg1"/>
                          </a:solidFill>
                          <a:latin typeface="Calibri"/>
                          <a:ea typeface="Times New Roman"/>
                          <a:cs typeface="Arial"/>
                        </a:rPr>
                        <a:t>Малые переговорные</a:t>
                      </a:r>
                      <a:endParaRPr lang="it-IT" sz="1200" b="1" dirty="0">
                        <a:solidFill>
                          <a:schemeClr val="bg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a:lnSpc>
                          <a:spcPct val="115000"/>
                        </a:lnSpc>
                        <a:spcAft>
                          <a:spcPts val="0"/>
                        </a:spcAft>
                      </a:pPr>
                      <a:r>
                        <a:rPr lang="it-IT" sz="2000" dirty="0" smtClean="0">
                          <a:solidFill>
                            <a:schemeClr val="bg1"/>
                          </a:solidFill>
                          <a:latin typeface="Calibri"/>
                          <a:ea typeface="Times New Roman"/>
                          <a:cs typeface="Arial"/>
                        </a:rPr>
                        <a:t>XT4300</a:t>
                      </a:r>
                    </a:p>
                    <a:p>
                      <a:pPr algn="ctr" rtl="0">
                        <a:lnSpc>
                          <a:spcPct val="115000"/>
                        </a:lnSpc>
                        <a:spcAft>
                          <a:spcPts val="0"/>
                        </a:spcAft>
                      </a:pPr>
                      <a:r>
                        <a:rPr lang="ru-RU" sz="1200" b="1" dirty="0" smtClean="0">
                          <a:solidFill>
                            <a:schemeClr val="bg1"/>
                          </a:solidFill>
                          <a:latin typeface="Calibri"/>
                          <a:ea typeface="Times New Roman"/>
                          <a:cs typeface="Arial"/>
                        </a:rPr>
                        <a:t>Малые</a:t>
                      </a:r>
                      <a:r>
                        <a:rPr lang="it-IT" sz="1200" b="1" dirty="0" smtClean="0">
                          <a:solidFill>
                            <a:schemeClr val="bg1"/>
                          </a:solidFill>
                          <a:latin typeface="Calibri"/>
                          <a:ea typeface="Times New Roman"/>
                          <a:cs typeface="Arial"/>
                        </a:rPr>
                        <a:t>/</a:t>
                      </a:r>
                      <a:r>
                        <a:rPr lang="ru-RU" sz="1200" b="1" dirty="0" smtClean="0">
                          <a:solidFill>
                            <a:schemeClr val="bg1"/>
                          </a:solidFill>
                          <a:latin typeface="Calibri"/>
                          <a:ea typeface="Times New Roman"/>
                          <a:cs typeface="Arial"/>
                        </a:rPr>
                        <a:t>Средние</a:t>
                      </a:r>
                      <a:r>
                        <a:rPr lang="it-IT" sz="1200" b="1" dirty="0" smtClean="0">
                          <a:solidFill>
                            <a:schemeClr val="bg1"/>
                          </a:solidFill>
                          <a:latin typeface="Calibri"/>
                          <a:ea typeface="Times New Roman"/>
                          <a:cs typeface="Arial"/>
                        </a:rPr>
                        <a:t> </a:t>
                      </a:r>
                      <a:r>
                        <a:rPr lang="ru-RU" sz="1200" b="1" dirty="0" smtClean="0">
                          <a:solidFill>
                            <a:schemeClr val="bg1"/>
                          </a:solidFill>
                          <a:latin typeface="Calibri"/>
                          <a:ea typeface="Times New Roman"/>
                          <a:cs typeface="Arial"/>
                        </a:rPr>
                        <a:t>перег.</a:t>
                      </a:r>
                      <a:endParaRPr lang="it-IT" sz="1200" b="1" dirty="0">
                        <a:solidFill>
                          <a:schemeClr val="bg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a:lnSpc>
                          <a:spcPct val="115000"/>
                        </a:lnSpc>
                        <a:spcAft>
                          <a:spcPts val="0"/>
                        </a:spcAft>
                      </a:pPr>
                      <a:r>
                        <a:rPr lang="it-IT" sz="2000" dirty="0" smtClean="0">
                          <a:solidFill>
                            <a:schemeClr val="bg1"/>
                          </a:solidFill>
                          <a:latin typeface="Calibri"/>
                          <a:ea typeface="Times New Roman"/>
                          <a:cs typeface="Arial"/>
                        </a:rPr>
                        <a:t>XT5000</a:t>
                      </a:r>
                    </a:p>
                    <a:p>
                      <a:pPr algn="ctr" rtl="0">
                        <a:lnSpc>
                          <a:spcPct val="115000"/>
                        </a:lnSpc>
                        <a:spcAft>
                          <a:spcPts val="0"/>
                        </a:spcAft>
                      </a:pPr>
                      <a:r>
                        <a:rPr lang="ru-RU" sz="1200" b="1" dirty="0" smtClean="0">
                          <a:solidFill>
                            <a:schemeClr val="bg1"/>
                          </a:solidFill>
                          <a:latin typeface="Calibri"/>
                          <a:ea typeface="Times New Roman"/>
                          <a:cs typeface="Arial"/>
                        </a:rPr>
                        <a:t>Средние</a:t>
                      </a:r>
                      <a:r>
                        <a:rPr lang="it-IT" sz="1200" b="1" dirty="0" smtClean="0">
                          <a:solidFill>
                            <a:schemeClr val="bg1"/>
                          </a:solidFill>
                          <a:latin typeface="Calibri"/>
                          <a:ea typeface="Times New Roman"/>
                          <a:cs typeface="Arial"/>
                        </a:rPr>
                        <a:t>/</a:t>
                      </a:r>
                      <a:r>
                        <a:rPr lang="ru-RU" sz="1200" b="1" dirty="0" smtClean="0">
                          <a:solidFill>
                            <a:schemeClr val="bg1"/>
                          </a:solidFill>
                          <a:latin typeface="Calibri"/>
                          <a:ea typeface="Times New Roman"/>
                          <a:cs typeface="Arial"/>
                        </a:rPr>
                        <a:t>Большие</a:t>
                      </a:r>
                      <a:r>
                        <a:rPr lang="ru-RU" sz="1200" b="1" baseline="0" dirty="0" smtClean="0">
                          <a:solidFill>
                            <a:schemeClr val="bg1"/>
                          </a:solidFill>
                          <a:latin typeface="Calibri"/>
                          <a:ea typeface="Times New Roman"/>
                          <a:cs typeface="Arial"/>
                        </a:rPr>
                        <a:t> залы</a:t>
                      </a:r>
                      <a:endParaRPr lang="it-IT" sz="1200" b="1" dirty="0">
                        <a:solidFill>
                          <a:schemeClr val="bg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c>
                  <a:txBody>
                    <a:bodyPr/>
                    <a:lstStyle/>
                    <a:p>
                      <a:pPr algn="ctr" rtl="0">
                        <a:lnSpc>
                          <a:spcPct val="115000"/>
                        </a:lnSpc>
                        <a:spcAft>
                          <a:spcPts val="0"/>
                        </a:spcAft>
                      </a:pPr>
                      <a:r>
                        <a:rPr lang="it-IT" sz="2000" dirty="0" smtClean="0">
                          <a:solidFill>
                            <a:schemeClr val="bg1"/>
                          </a:solidFill>
                          <a:latin typeface="Calibri"/>
                          <a:ea typeface="Times New Roman"/>
                          <a:cs typeface="Arial"/>
                        </a:rPr>
                        <a:t>XT7100</a:t>
                      </a:r>
                    </a:p>
                    <a:p>
                      <a:pPr algn="ctr" rtl="0">
                        <a:lnSpc>
                          <a:spcPct val="115000"/>
                        </a:lnSpc>
                        <a:spcAft>
                          <a:spcPts val="0"/>
                        </a:spcAft>
                      </a:pPr>
                      <a:r>
                        <a:rPr lang="ru-RU" sz="1200" b="1" dirty="0" smtClean="0">
                          <a:solidFill>
                            <a:schemeClr val="bg1"/>
                          </a:solidFill>
                          <a:latin typeface="Calibri"/>
                          <a:ea typeface="Times New Roman"/>
                          <a:cs typeface="Arial"/>
                        </a:rPr>
                        <a:t>Большие залы</a:t>
                      </a:r>
                      <a:endParaRPr lang="it-IT" sz="1200" b="1" dirty="0">
                        <a:solidFill>
                          <a:schemeClr val="bg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0000"/>
                    </a:solidFill>
                  </a:tcPr>
                </a:tc>
              </a:tr>
              <a:tr h="354671">
                <a:tc>
                  <a:txBody>
                    <a:bodyPr/>
                    <a:lstStyle/>
                    <a:p>
                      <a:pPr algn="l" rtl="0">
                        <a:lnSpc>
                          <a:spcPct val="115000"/>
                        </a:lnSpc>
                        <a:spcAft>
                          <a:spcPts val="0"/>
                        </a:spcAft>
                      </a:pPr>
                      <a:r>
                        <a:rPr lang="ru-RU" sz="1600" dirty="0" smtClean="0">
                          <a:solidFill>
                            <a:srgbClr val="FFFFFF"/>
                          </a:solidFill>
                          <a:latin typeface="Calibri"/>
                          <a:ea typeface="Times New Roman"/>
                          <a:cs typeface="Arial"/>
                        </a:rPr>
                        <a:t>Видео</a:t>
                      </a:r>
                      <a:endParaRPr lang="it-IT" sz="1600" dirty="0">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000" kern="1200" dirty="0" smtClean="0">
                          <a:solidFill>
                            <a:srgbClr val="000000"/>
                          </a:solidFill>
                          <a:latin typeface="Calibri"/>
                          <a:ea typeface="Times New Roman"/>
                          <a:cs typeface="Arial"/>
                        </a:rPr>
                        <a:t>720p60</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000" kern="1200" dirty="0" smtClean="0">
                          <a:solidFill>
                            <a:srgbClr val="000000"/>
                          </a:solidFill>
                          <a:latin typeface="Calibri"/>
                          <a:ea typeface="Times New Roman"/>
                          <a:cs typeface="Arial"/>
                        </a:rPr>
                        <a:t>1080p60</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kern="1200" dirty="0" smtClean="0">
                          <a:solidFill>
                            <a:srgbClr val="000000"/>
                          </a:solidFill>
                          <a:latin typeface="Calibri"/>
                          <a:ea typeface="Times New Roman"/>
                          <a:cs typeface="Arial"/>
                          <a:sym typeface="Wingdings"/>
                        </a:rPr>
                        <a:t>1080p60</a:t>
                      </a:r>
                      <a:endParaRPr lang="it-IT" sz="2000" kern="1200" dirty="0" smtClean="0">
                        <a:solidFill>
                          <a:srgbClr val="000000"/>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kern="1200" dirty="0" smtClean="0">
                          <a:solidFill>
                            <a:srgbClr val="000000"/>
                          </a:solidFill>
                          <a:latin typeface="Calibri"/>
                          <a:ea typeface="Times New Roman"/>
                          <a:cs typeface="Arial"/>
                          <a:sym typeface="Wingdings"/>
                        </a:rPr>
                        <a:t>1080p60</a:t>
                      </a:r>
                      <a:endParaRPr lang="it-IT" sz="2000" kern="1200" dirty="0" smtClean="0">
                        <a:solidFill>
                          <a:srgbClr val="000000"/>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r>
              <a:tr h="432243">
                <a:tc>
                  <a:txBody>
                    <a:bodyPr/>
                    <a:lstStyle/>
                    <a:p>
                      <a:pPr algn="l" rtl="0">
                        <a:lnSpc>
                          <a:spcPct val="115000"/>
                        </a:lnSpc>
                        <a:spcAft>
                          <a:spcPts val="0"/>
                        </a:spcAft>
                      </a:pPr>
                      <a:r>
                        <a:rPr lang="ru-RU" sz="1600" dirty="0" smtClean="0">
                          <a:solidFill>
                            <a:schemeClr val="bg1"/>
                          </a:solidFill>
                          <a:latin typeface="Calibri"/>
                          <a:ea typeface="Times New Roman"/>
                          <a:cs typeface="Arial"/>
                        </a:rPr>
                        <a:t>Микрофон</a:t>
                      </a:r>
                      <a:endParaRPr lang="it-IT" sz="1600" dirty="0">
                        <a:solidFill>
                          <a:schemeClr val="bg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000" kern="1200" dirty="0" smtClean="0">
                          <a:solidFill>
                            <a:srgbClr val="000000"/>
                          </a:solidFill>
                          <a:latin typeface="Calibri" pitchFamily="34" charset="0"/>
                          <a:ea typeface="Times New Roman"/>
                          <a:cs typeface="Calibri" pitchFamily="34" charset="0"/>
                        </a:rPr>
                        <a:t>1-</a:t>
                      </a:r>
                      <a:r>
                        <a:rPr lang="ru-RU" sz="2000" kern="1200" dirty="0" smtClean="0">
                          <a:solidFill>
                            <a:srgbClr val="000000"/>
                          </a:solidFill>
                          <a:latin typeface="Calibri" pitchFamily="34" charset="0"/>
                          <a:ea typeface="Times New Roman"/>
                          <a:cs typeface="Calibri" pitchFamily="34" charset="0"/>
                        </a:rPr>
                        <a:t>но направл.</a:t>
                      </a:r>
                      <a:endParaRPr lang="it-IT" sz="2000" kern="1200" dirty="0" smtClean="0">
                        <a:solidFill>
                          <a:srgbClr val="000000"/>
                        </a:solidFill>
                        <a:latin typeface="Calibri" pitchFamily="34" charset="0"/>
                        <a:ea typeface="Times New Roman"/>
                        <a:cs typeface="Calibri" pitchFamily="34" charset="0"/>
                      </a:endParaRPr>
                    </a:p>
                    <a:p>
                      <a:pPr marL="0" marR="0" indent="0" algn="ctr" defTabSz="914400" rtl="0" eaLnBrk="1" fontAlgn="auto" latinLnBrk="0" hangingPunct="1">
                        <a:lnSpc>
                          <a:spcPct val="115000"/>
                        </a:lnSpc>
                        <a:spcBef>
                          <a:spcPts val="0"/>
                        </a:spcBef>
                        <a:spcAft>
                          <a:spcPts val="0"/>
                        </a:spcAft>
                        <a:buClrTx/>
                        <a:buSzTx/>
                        <a:buFontTx/>
                        <a:buNone/>
                        <a:tabLst/>
                        <a:defRPr/>
                      </a:pPr>
                      <a:r>
                        <a:rPr lang="it-IT" sz="1200" kern="1200" dirty="0" smtClean="0">
                          <a:solidFill>
                            <a:srgbClr val="000000"/>
                          </a:solidFill>
                          <a:latin typeface="Calibri" pitchFamily="34" charset="0"/>
                          <a:ea typeface="Times New Roman"/>
                          <a:cs typeface="Calibri" pitchFamily="34" charset="0"/>
                        </a:rPr>
                        <a:t>3-</a:t>
                      </a:r>
                      <a:r>
                        <a:rPr lang="ru-RU" sz="1200" kern="1200" dirty="0" smtClean="0">
                          <a:solidFill>
                            <a:srgbClr val="000000"/>
                          </a:solidFill>
                          <a:latin typeface="Calibri" pitchFamily="34" charset="0"/>
                          <a:ea typeface="Times New Roman"/>
                          <a:cs typeface="Calibri" pitchFamily="34" charset="0"/>
                        </a:rPr>
                        <a:t>х напр. Опция</a:t>
                      </a:r>
                      <a:endParaRPr lang="it-IT" sz="1200" kern="1200" dirty="0" smtClean="0">
                        <a:solidFill>
                          <a:srgbClr val="000000"/>
                        </a:solidFill>
                        <a:latin typeface="Calibri" pitchFamily="34" charset="0"/>
                        <a:ea typeface="Times New Roman"/>
                        <a:cs typeface="Calibri"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000" kern="1200" dirty="0" smtClean="0">
                          <a:solidFill>
                            <a:srgbClr val="000000"/>
                          </a:solidFill>
                          <a:latin typeface="Calibri" pitchFamily="34" charset="0"/>
                          <a:ea typeface="Times New Roman"/>
                          <a:cs typeface="Calibri" pitchFamily="34" charset="0"/>
                        </a:rPr>
                        <a:t>1-</a:t>
                      </a:r>
                      <a:r>
                        <a:rPr lang="ru-RU" sz="2000" kern="1200" dirty="0" smtClean="0">
                          <a:solidFill>
                            <a:srgbClr val="000000"/>
                          </a:solidFill>
                          <a:latin typeface="Calibri" pitchFamily="34" charset="0"/>
                          <a:ea typeface="Times New Roman"/>
                          <a:cs typeface="Calibri" pitchFamily="34" charset="0"/>
                        </a:rPr>
                        <a:t>но направл.</a:t>
                      </a:r>
                      <a:endParaRPr lang="it-IT" sz="2000" kern="1200" dirty="0" smtClean="0">
                        <a:solidFill>
                          <a:srgbClr val="000000"/>
                        </a:solidFill>
                        <a:latin typeface="Calibri" pitchFamily="34" charset="0"/>
                        <a:ea typeface="Times New Roman"/>
                        <a:cs typeface="Calibri" pitchFamily="34" charset="0"/>
                      </a:endParaRPr>
                    </a:p>
                    <a:p>
                      <a:pPr marL="0" marR="0" indent="0" algn="ctr" defTabSz="914400" rtl="0" eaLnBrk="1" fontAlgn="auto" latinLnBrk="0" hangingPunct="1">
                        <a:lnSpc>
                          <a:spcPct val="115000"/>
                        </a:lnSpc>
                        <a:spcBef>
                          <a:spcPts val="0"/>
                        </a:spcBef>
                        <a:spcAft>
                          <a:spcPts val="0"/>
                        </a:spcAft>
                        <a:buClrTx/>
                        <a:buSzTx/>
                        <a:buFontTx/>
                        <a:buNone/>
                        <a:tabLst/>
                        <a:defRPr/>
                      </a:pPr>
                      <a:r>
                        <a:rPr lang="it-IT" sz="1200" kern="1200" dirty="0" smtClean="0">
                          <a:solidFill>
                            <a:srgbClr val="000000"/>
                          </a:solidFill>
                          <a:latin typeface="Calibri" pitchFamily="34" charset="0"/>
                          <a:ea typeface="Times New Roman"/>
                          <a:cs typeface="Calibri" pitchFamily="34" charset="0"/>
                        </a:rPr>
                        <a:t>3-</a:t>
                      </a:r>
                      <a:r>
                        <a:rPr lang="ru-RU" sz="1200" kern="1200" dirty="0" smtClean="0">
                          <a:solidFill>
                            <a:srgbClr val="000000"/>
                          </a:solidFill>
                          <a:latin typeface="Calibri" pitchFamily="34" charset="0"/>
                          <a:ea typeface="Times New Roman"/>
                          <a:cs typeface="Calibri" pitchFamily="34" charset="0"/>
                        </a:rPr>
                        <a:t>х напр. Опция</a:t>
                      </a:r>
                      <a:endParaRPr lang="it-IT" sz="1200" kern="1200" dirty="0" smtClean="0">
                        <a:solidFill>
                          <a:srgbClr val="000000"/>
                        </a:solidFill>
                        <a:latin typeface="Calibri" pitchFamily="34" charset="0"/>
                        <a:ea typeface="Times New Roman"/>
                        <a:cs typeface="Calibri"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kern="1200" dirty="0" smtClean="0">
                          <a:solidFill>
                            <a:srgbClr val="000000"/>
                          </a:solidFill>
                          <a:latin typeface="Calibri" pitchFamily="34" charset="0"/>
                          <a:ea typeface="Times New Roman"/>
                          <a:cs typeface="Calibri" pitchFamily="34" charset="0"/>
                          <a:sym typeface="Wingdings"/>
                        </a:rPr>
                        <a:t>3-</a:t>
                      </a:r>
                      <a:r>
                        <a:rPr lang="ru-RU" sz="2000" kern="1200" dirty="0" smtClean="0">
                          <a:solidFill>
                            <a:srgbClr val="000000"/>
                          </a:solidFill>
                          <a:latin typeface="Calibri" pitchFamily="34" charset="0"/>
                          <a:ea typeface="Times New Roman"/>
                          <a:cs typeface="Calibri" pitchFamily="34" charset="0"/>
                          <a:sym typeface="Wingdings"/>
                        </a:rPr>
                        <a:t>х напр.</a:t>
                      </a:r>
                      <a:endParaRPr lang="en-US" sz="2000" kern="1200" dirty="0" smtClean="0">
                        <a:solidFill>
                          <a:srgbClr val="000000"/>
                        </a:solidFill>
                        <a:latin typeface="Calibri" pitchFamily="34" charset="0"/>
                        <a:ea typeface="Times New Roman"/>
                        <a:cs typeface="Calibri" pitchFamily="34" charset="0"/>
                        <a:sym typeface="Wingdings"/>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solidFill>
                            <a:schemeClr val="tx1"/>
                          </a:solidFill>
                          <a:latin typeface="Calibri"/>
                          <a:ea typeface="Times New Roman"/>
                          <a:cs typeface="Arial"/>
                        </a:rPr>
                        <a:t>+ </a:t>
                      </a:r>
                      <a:r>
                        <a:rPr lang="en-US" sz="1200" dirty="0" smtClean="0">
                          <a:solidFill>
                            <a:schemeClr val="tx1"/>
                          </a:solidFill>
                          <a:latin typeface="Calibri"/>
                          <a:ea typeface="Times New Roman"/>
                          <a:cs typeface="Arial"/>
                        </a:rPr>
                        <a:t>2</a:t>
                      </a:r>
                      <a:r>
                        <a:rPr lang="ru-RU" sz="1200" baseline="30000" dirty="0" smtClean="0">
                          <a:solidFill>
                            <a:schemeClr val="tx1"/>
                          </a:solidFill>
                          <a:latin typeface="Calibri"/>
                          <a:ea typeface="Times New Roman"/>
                          <a:cs typeface="Arial"/>
                        </a:rPr>
                        <a:t>й</a:t>
                      </a:r>
                      <a:r>
                        <a:rPr lang="en-US" sz="1200" dirty="0" smtClean="0">
                          <a:solidFill>
                            <a:schemeClr val="tx1"/>
                          </a:solidFill>
                          <a:latin typeface="Calibri"/>
                          <a:ea typeface="Times New Roman"/>
                          <a:cs typeface="Arial"/>
                        </a:rPr>
                        <a:t> 3-</a:t>
                      </a:r>
                      <a:r>
                        <a:rPr lang="ru-RU" sz="1200" dirty="0" smtClean="0">
                          <a:solidFill>
                            <a:schemeClr val="tx1"/>
                          </a:solidFill>
                          <a:latin typeface="Calibri"/>
                          <a:ea typeface="Times New Roman"/>
                          <a:cs typeface="Arial"/>
                        </a:rPr>
                        <a:t>х</a:t>
                      </a:r>
                      <a:r>
                        <a:rPr lang="en-US" sz="1200" dirty="0" smtClean="0">
                          <a:solidFill>
                            <a:schemeClr val="tx1"/>
                          </a:solidFill>
                          <a:latin typeface="Calibri"/>
                          <a:ea typeface="Times New Roman"/>
                          <a:cs typeface="Arial"/>
                        </a:rPr>
                        <a:t> </a:t>
                      </a:r>
                      <a:r>
                        <a:rPr lang="ru-RU" sz="1200" dirty="0" smtClean="0">
                          <a:solidFill>
                            <a:schemeClr val="tx1"/>
                          </a:solidFill>
                          <a:latin typeface="Calibri"/>
                          <a:ea typeface="Times New Roman"/>
                          <a:cs typeface="Arial"/>
                        </a:rPr>
                        <a:t>напр. Опция</a:t>
                      </a:r>
                      <a:endParaRPr lang="it-IT" sz="1200" dirty="0" smtClean="0">
                        <a:solidFill>
                          <a:schemeClr val="tx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kern="1200" dirty="0" smtClean="0">
                          <a:solidFill>
                            <a:srgbClr val="000000"/>
                          </a:solidFill>
                          <a:latin typeface="Calibri" pitchFamily="34" charset="0"/>
                          <a:ea typeface="Times New Roman"/>
                          <a:cs typeface="Calibri" pitchFamily="34" charset="0"/>
                          <a:sym typeface="Wingdings"/>
                        </a:rPr>
                        <a:t>3-</a:t>
                      </a:r>
                      <a:r>
                        <a:rPr lang="ru-RU" sz="1800" kern="1200" dirty="0" smtClean="0">
                          <a:solidFill>
                            <a:srgbClr val="000000"/>
                          </a:solidFill>
                          <a:latin typeface="Calibri" pitchFamily="34" charset="0"/>
                          <a:ea typeface="Times New Roman"/>
                          <a:cs typeface="Calibri" pitchFamily="34" charset="0"/>
                          <a:sym typeface="Wingdings"/>
                        </a:rPr>
                        <a:t>х напр.</a:t>
                      </a:r>
                      <a:endParaRPr lang="en-US" sz="1800" kern="1200" dirty="0" smtClean="0">
                        <a:solidFill>
                          <a:srgbClr val="000000"/>
                        </a:solidFill>
                        <a:latin typeface="Calibri" pitchFamily="34" charset="0"/>
                        <a:ea typeface="Times New Roman"/>
                        <a:cs typeface="Calibri" pitchFamily="34" charset="0"/>
                        <a:sym typeface="Wingdings"/>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200" dirty="0" smtClean="0">
                          <a:solidFill>
                            <a:schemeClr val="tx1"/>
                          </a:solidFill>
                          <a:latin typeface="Calibri"/>
                          <a:ea typeface="Times New Roman"/>
                          <a:cs typeface="Arial"/>
                        </a:rPr>
                        <a:t>+ 2</a:t>
                      </a:r>
                      <a:r>
                        <a:rPr lang="ru-RU" sz="1200" baseline="30000" dirty="0" smtClean="0">
                          <a:solidFill>
                            <a:schemeClr val="tx1"/>
                          </a:solidFill>
                          <a:latin typeface="Calibri"/>
                          <a:ea typeface="Times New Roman"/>
                          <a:cs typeface="Arial"/>
                        </a:rPr>
                        <a:t>й</a:t>
                      </a:r>
                      <a:r>
                        <a:rPr lang="en-US" sz="1200" dirty="0" smtClean="0">
                          <a:solidFill>
                            <a:schemeClr val="tx1"/>
                          </a:solidFill>
                          <a:latin typeface="Calibri"/>
                          <a:ea typeface="Times New Roman"/>
                          <a:cs typeface="Arial"/>
                        </a:rPr>
                        <a:t> 3-</a:t>
                      </a:r>
                      <a:r>
                        <a:rPr lang="ru-RU" sz="1200" dirty="0" smtClean="0">
                          <a:solidFill>
                            <a:schemeClr val="tx1"/>
                          </a:solidFill>
                          <a:latin typeface="Calibri"/>
                          <a:ea typeface="Times New Roman"/>
                          <a:cs typeface="Arial"/>
                        </a:rPr>
                        <a:t>х</a:t>
                      </a:r>
                      <a:r>
                        <a:rPr lang="en-US" sz="1200" dirty="0" smtClean="0">
                          <a:solidFill>
                            <a:schemeClr val="tx1"/>
                          </a:solidFill>
                          <a:latin typeface="Calibri"/>
                          <a:ea typeface="Times New Roman"/>
                          <a:cs typeface="Arial"/>
                        </a:rPr>
                        <a:t> </a:t>
                      </a:r>
                      <a:r>
                        <a:rPr lang="ru-RU" sz="1200" dirty="0" smtClean="0">
                          <a:solidFill>
                            <a:schemeClr val="tx1"/>
                          </a:solidFill>
                          <a:latin typeface="Calibri"/>
                          <a:ea typeface="Times New Roman"/>
                          <a:cs typeface="Arial"/>
                        </a:rPr>
                        <a:t>напр. Опция</a:t>
                      </a:r>
                      <a:endParaRPr lang="it-IT" sz="1200" dirty="0" smtClean="0">
                        <a:solidFill>
                          <a:schemeClr val="tx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r>
              <a:tr h="356740">
                <a:tc>
                  <a:txBody>
                    <a:bodyPr/>
                    <a:lstStyle/>
                    <a:p>
                      <a:pPr algn="l" rtl="0">
                        <a:lnSpc>
                          <a:spcPct val="115000"/>
                        </a:lnSpc>
                        <a:spcAft>
                          <a:spcPts val="0"/>
                        </a:spcAft>
                      </a:pPr>
                      <a:r>
                        <a:rPr lang="ru-RU" sz="1600" dirty="0" smtClean="0">
                          <a:solidFill>
                            <a:schemeClr val="bg1"/>
                          </a:solidFill>
                          <a:latin typeface="Calibri"/>
                          <a:ea typeface="Times New Roman"/>
                          <a:cs typeface="Arial"/>
                        </a:rPr>
                        <a:t>Опция </a:t>
                      </a:r>
                      <a:r>
                        <a:rPr lang="it-IT" sz="1600" dirty="0" smtClean="0">
                          <a:solidFill>
                            <a:schemeClr val="bg1"/>
                          </a:solidFill>
                          <a:latin typeface="Calibri"/>
                          <a:ea typeface="Times New Roman"/>
                          <a:cs typeface="Arial"/>
                        </a:rPr>
                        <a:t>MCU/SMB </a:t>
                      </a:r>
                      <a:endParaRPr lang="it-IT" sz="1600" dirty="0" smtClean="0">
                        <a:solidFill>
                          <a:schemeClr val="bg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FF0000"/>
                          </a:solidFill>
                          <a:latin typeface="+mn-lt"/>
                          <a:ea typeface="Times New Roman"/>
                          <a:cs typeface="Arial"/>
                          <a:sym typeface="Wingdings"/>
                        </a:rPr>
                        <a:t></a:t>
                      </a:r>
                      <a:endParaRPr lang="it-IT" sz="2000" b="1" dirty="0" smtClean="0">
                        <a:solidFill>
                          <a:srgbClr val="FF0000"/>
                        </a:solidFill>
                        <a:latin typeface="+mn-lt"/>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0" kern="1200" dirty="0" smtClean="0">
                          <a:solidFill>
                            <a:schemeClr val="tx1"/>
                          </a:solidFill>
                          <a:latin typeface="Calibri" pitchFamily="34" charset="0"/>
                          <a:ea typeface="Times New Roman"/>
                          <a:cs typeface="Arial"/>
                          <a:sym typeface="Wingdings 2"/>
                        </a:rPr>
                        <a:t>4 @1080p30</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0" kern="1200" dirty="0" smtClean="0">
                          <a:solidFill>
                            <a:schemeClr val="tx1"/>
                          </a:solidFill>
                          <a:latin typeface="Calibri" pitchFamily="34" charset="0"/>
                          <a:ea typeface="Times New Roman"/>
                          <a:cs typeface="Arial"/>
                          <a:sym typeface="Wingdings 2"/>
                        </a:rPr>
                        <a:t>4/9 @1080p30</a:t>
                      </a:r>
                      <a:endParaRPr lang="it-IT" sz="2000" b="0" kern="1200" dirty="0" smtClean="0">
                        <a:solidFill>
                          <a:schemeClr val="tx1"/>
                        </a:solidFill>
                        <a:latin typeface="Calibri" pitchFamily="34" charset="0"/>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0" kern="1200" dirty="0" smtClean="0">
                          <a:solidFill>
                            <a:schemeClr val="tx1"/>
                          </a:solidFill>
                          <a:latin typeface="Calibri" pitchFamily="34" charset="0"/>
                          <a:ea typeface="Times New Roman"/>
                          <a:cs typeface="Arial"/>
                          <a:sym typeface="Wingdings 2"/>
                        </a:rPr>
                        <a:t>4/9 @1080p30</a:t>
                      </a:r>
                      <a:endParaRPr lang="it-IT" sz="2000" b="0" kern="1200" dirty="0" smtClean="0">
                        <a:solidFill>
                          <a:schemeClr val="tx1"/>
                        </a:solidFill>
                        <a:latin typeface="Calibri" pitchFamily="34" charset="0"/>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r>
              <a:tr h="339961">
                <a:tc>
                  <a:txBody>
                    <a:bodyPr/>
                    <a:lstStyle/>
                    <a:p>
                      <a:pPr algn="l" rtl="0">
                        <a:lnSpc>
                          <a:spcPct val="115000"/>
                        </a:lnSpc>
                        <a:spcAft>
                          <a:spcPts val="0"/>
                        </a:spcAft>
                      </a:pPr>
                      <a:r>
                        <a:rPr lang="ru-RU" sz="1600" dirty="0" smtClean="0">
                          <a:solidFill>
                            <a:srgbClr val="FFFFFF"/>
                          </a:solidFill>
                          <a:latin typeface="Calibri"/>
                          <a:ea typeface="Times New Roman"/>
                          <a:cs typeface="Arial"/>
                        </a:rPr>
                        <a:t>Оптич</a:t>
                      </a:r>
                      <a:r>
                        <a:rPr lang="en-US" sz="1600" dirty="0" smtClean="0">
                          <a:solidFill>
                            <a:srgbClr val="FFFFFF"/>
                          </a:solidFill>
                          <a:latin typeface="Calibri"/>
                          <a:ea typeface="Times New Roman"/>
                          <a:cs typeface="Arial"/>
                        </a:rPr>
                        <a:t>/</a:t>
                      </a:r>
                      <a:r>
                        <a:rPr lang="ru-RU" sz="1600" dirty="0" smtClean="0">
                          <a:solidFill>
                            <a:srgbClr val="FFFFFF"/>
                          </a:solidFill>
                          <a:latin typeface="Calibri"/>
                          <a:ea typeface="Times New Roman"/>
                          <a:cs typeface="Arial"/>
                        </a:rPr>
                        <a:t>общий</a:t>
                      </a:r>
                      <a:r>
                        <a:rPr lang="en-US" sz="1600" baseline="0" dirty="0" smtClean="0">
                          <a:solidFill>
                            <a:srgbClr val="FFFFFF"/>
                          </a:solidFill>
                          <a:latin typeface="Calibri"/>
                          <a:ea typeface="Times New Roman"/>
                          <a:cs typeface="Arial"/>
                        </a:rPr>
                        <a:t> </a:t>
                      </a:r>
                      <a:r>
                        <a:rPr lang="ru-RU" sz="1600" baseline="0" dirty="0" smtClean="0">
                          <a:solidFill>
                            <a:srgbClr val="FFFFFF"/>
                          </a:solidFill>
                          <a:latin typeface="Calibri"/>
                          <a:ea typeface="Times New Roman"/>
                          <a:cs typeface="Arial"/>
                        </a:rPr>
                        <a:t>Зум</a:t>
                      </a:r>
                      <a:endParaRPr lang="it-IT" sz="1600" dirty="0">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algn="ctr" rtl="0">
                        <a:lnSpc>
                          <a:spcPct val="115000"/>
                        </a:lnSpc>
                        <a:spcAft>
                          <a:spcPts val="0"/>
                        </a:spcAft>
                      </a:pPr>
                      <a:r>
                        <a:rPr lang="it-IT" sz="2000" dirty="0" smtClean="0">
                          <a:solidFill>
                            <a:schemeClr val="tx1"/>
                          </a:solidFill>
                          <a:latin typeface="Calibri"/>
                          <a:ea typeface="Times New Roman"/>
                          <a:cs typeface="Arial"/>
                        </a:rPr>
                        <a:t>5x</a:t>
                      </a:r>
                    </a:p>
                    <a:p>
                      <a:pPr marL="0" marR="0" indent="0" algn="ctr" defTabSz="914400" rtl="0" eaLnBrk="1" fontAlgn="auto" latinLnBrk="0" hangingPunct="1">
                        <a:lnSpc>
                          <a:spcPct val="115000"/>
                        </a:lnSpc>
                        <a:spcBef>
                          <a:spcPts val="0"/>
                        </a:spcBef>
                        <a:spcAft>
                          <a:spcPts val="0"/>
                        </a:spcAft>
                        <a:buClrTx/>
                        <a:buSzTx/>
                        <a:buFontTx/>
                        <a:buNone/>
                        <a:tabLst/>
                        <a:defRPr/>
                      </a:pPr>
                      <a:r>
                        <a:rPr lang="it-IT" sz="1000" kern="1200" dirty="0" smtClean="0">
                          <a:solidFill>
                            <a:srgbClr val="000000"/>
                          </a:solidFill>
                          <a:latin typeface="Calibri" pitchFamily="34" charset="0"/>
                          <a:ea typeface="Times New Roman"/>
                          <a:cs typeface="Calibri" pitchFamily="34" charset="0"/>
                        </a:rPr>
                        <a:t>40x optional</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dirty="0" smtClean="0">
                          <a:solidFill>
                            <a:schemeClr val="tx1"/>
                          </a:solidFill>
                          <a:latin typeface="Calibri"/>
                          <a:ea typeface="Times New Roman"/>
                          <a:cs typeface="Arial"/>
                        </a:rPr>
                        <a:t>5x</a:t>
                      </a:r>
                    </a:p>
                    <a:p>
                      <a:pPr marL="0" marR="0" indent="0" algn="ctr" defTabSz="914400" rtl="0" eaLnBrk="1" fontAlgn="auto" latinLnBrk="0" hangingPunct="1">
                        <a:lnSpc>
                          <a:spcPct val="115000"/>
                        </a:lnSpc>
                        <a:spcBef>
                          <a:spcPts val="0"/>
                        </a:spcBef>
                        <a:spcAft>
                          <a:spcPts val="0"/>
                        </a:spcAft>
                        <a:buClrTx/>
                        <a:buSzTx/>
                        <a:buFontTx/>
                        <a:buNone/>
                        <a:tabLst/>
                        <a:defRPr/>
                      </a:pPr>
                      <a:r>
                        <a:rPr lang="en-US" sz="1100" dirty="0" smtClean="0">
                          <a:solidFill>
                            <a:schemeClr val="tx1"/>
                          </a:solidFill>
                          <a:latin typeface="Calibri"/>
                          <a:ea typeface="Times New Roman"/>
                          <a:cs typeface="Arial"/>
                        </a:rPr>
                        <a:t>15x optional</a:t>
                      </a:r>
                      <a:endParaRPr lang="it-IT" sz="1100" dirty="0" smtClean="0">
                        <a:solidFill>
                          <a:schemeClr val="tx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rtl="0">
                        <a:lnSpc>
                          <a:spcPct val="115000"/>
                        </a:lnSpc>
                        <a:spcAft>
                          <a:spcPts val="0"/>
                        </a:spcAft>
                      </a:pPr>
                      <a:r>
                        <a:rPr lang="en-US" sz="2000" dirty="0" smtClean="0">
                          <a:solidFill>
                            <a:schemeClr val="tx1"/>
                          </a:solidFill>
                          <a:latin typeface="Calibri"/>
                          <a:ea typeface="Times New Roman"/>
                          <a:cs typeface="Arial"/>
                        </a:rPr>
                        <a:t>10x/40x</a:t>
                      </a:r>
                      <a:endParaRPr lang="it-IT" sz="2000" dirty="0">
                        <a:solidFill>
                          <a:schemeClr val="tx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rtl="0">
                        <a:lnSpc>
                          <a:spcPct val="115000"/>
                        </a:lnSpc>
                        <a:spcAft>
                          <a:spcPts val="0"/>
                        </a:spcAft>
                      </a:pPr>
                      <a:r>
                        <a:rPr lang="en-US" sz="2000" dirty="0" smtClean="0">
                          <a:solidFill>
                            <a:schemeClr val="tx1"/>
                          </a:solidFill>
                          <a:latin typeface="Calibri"/>
                          <a:ea typeface="Times New Roman"/>
                          <a:cs typeface="Arial"/>
                        </a:rPr>
                        <a:t>10x/40x</a:t>
                      </a:r>
                      <a:endParaRPr lang="it-IT" sz="2000" dirty="0">
                        <a:solidFill>
                          <a:schemeClr val="tx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r>
              <a:tr h="33996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600" kern="1200" dirty="0" smtClean="0">
                          <a:solidFill>
                            <a:srgbClr val="FFFFFF"/>
                          </a:solidFill>
                          <a:latin typeface="Calibri"/>
                          <a:ea typeface="Times New Roman"/>
                          <a:cs typeface="Arial"/>
                        </a:rPr>
                        <a:t>Поддержка </a:t>
                      </a:r>
                      <a:r>
                        <a:rPr lang="it-IT" sz="1600" kern="1200" dirty="0" smtClean="0">
                          <a:solidFill>
                            <a:srgbClr val="FFFFFF"/>
                          </a:solidFill>
                          <a:latin typeface="Calibri"/>
                          <a:ea typeface="Times New Roman"/>
                          <a:cs typeface="Arial"/>
                        </a:rPr>
                        <a:t>H.265</a:t>
                      </a:r>
                      <a:endParaRPr lang="it-IT" sz="1600" kern="1200" dirty="0" smtClean="0">
                        <a:solidFill>
                          <a:srgbClr val="FFFFFF"/>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FF0000"/>
                          </a:solidFill>
                          <a:latin typeface="+mn-lt"/>
                          <a:ea typeface="Times New Roman"/>
                          <a:cs typeface="Arial"/>
                          <a:sym typeface="Wingdings"/>
                        </a:rPr>
                        <a:t></a:t>
                      </a:r>
                      <a:endParaRPr lang="it-IT" sz="2000" kern="1200" dirty="0" smtClean="0">
                        <a:solidFill>
                          <a:srgbClr val="000000"/>
                        </a:solidFill>
                        <a:latin typeface="Calibri" pitchFamily="34" charset="0"/>
                        <a:ea typeface="Times New Roman"/>
                        <a:cs typeface="Calibri" pitchFamily="34"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FF0000"/>
                          </a:solidFill>
                          <a:latin typeface="+mn-lt"/>
                          <a:ea typeface="Times New Roman"/>
                          <a:cs typeface="Arial"/>
                          <a:sym typeface="Wingdings"/>
                        </a:rPr>
                        <a:t></a:t>
                      </a:r>
                      <a:endParaRPr lang="it-IT" sz="2000" dirty="0" smtClean="0">
                        <a:solidFill>
                          <a:schemeClr val="tx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FF0000"/>
                          </a:solidFill>
                          <a:latin typeface="+mn-lt"/>
                          <a:ea typeface="Times New Roman"/>
                          <a:cs typeface="Arial"/>
                          <a:sym typeface="Wingdings"/>
                        </a:rPr>
                        <a:t></a:t>
                      </a:r>
                      <a:endParaRPr lang="it-IT" sz="2000" b="1" dirty="0" smtClean="0">
                        <a:solidFill>
                          <a:srgbClr val="FF0000"/>
                        </a:solidFill>
                        <a:latin typeface="+mn-lt"/>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000" b="1" kern="1200" dirty="0" smtClean="0">
                          <a:solidFill>
                            <a:srgbClr val="00B050"/>
                          </a:solidFill>
                          <a:latin typeface="+mn-lt"/>
                          <a:ea typeface="Times New Roman"/>
                          <a:cs typeface="Arial"/>
                          <a:sym typeface="Wingdings"/>
                        </a:rPr>
                        <a:t></a:t>
                      </a:r>
                      <a:endParaRPr lang="it-IT" sz="2000" b="1" kern="1200" dirty="0" smtClean="0">
                        <a:solidFill>
                          <a:srgbClr val="00B050"/>
                        </a:solidFill>
                        <a:latin typeface="+mn-lt"/>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r>
              <a:tr h="339961">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it-IT" sz="1600" kern="1200" dirty="0" smtClean="0">
                          <a:solidFill>
                            <a:srgbClr val="FFFFFF"/>
                          </a:solidFill>
                          <a:latin typeface="Calibri"/>
                          <a:ea typeface="Times New Roman"/>
                          <a:cs typeface="Arial"/>
                        </a:rPr>
                        <a:t>HDMI </a:t>
                      </a:r>
                      <a:r>
                        <a:rPr lang="ru-RU" sz="1600" kern="1200" dirty="0" smtClean="0">
                          <a:solidFill>
                            <a:srgbClr val="FFFFFF"/>
                          </a:solidFill>
                          <a:latin typeface="Calibri"/>
                          <a:ea typeface="Times New Roman"/>
                          <a:cs typeface="Arial"/>
                        </a:rPr>
                        <a:t>входы</a:t>
                      </a:r>
                      <a:endParaRPr lang="it-IT" sz="1600" kern="1200" dirty="0" smtClean="0">
                        <a:solidFill>
                          <a:srgbClr val="FFFFFF"/>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000" kern="1200" dirty="0" smtClean="0">
                          <a:solidFill>
                            <a:srgbClr val="000000"/>
                          </a:solidFill>
                          <a:latin typeface="Calibri" pitchFamily="34" charset="0"/>
                          <a:ea typeface="Times New Roman"/>
                          <a:cs typeface="Calibri" pitchFamily="34" charset="0"/>
                        </a:rPr>
                        <a:t>1</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000" dirty="0" smtClean="0">
                          <a:solidFill>
                            <a:schemeClr val="tx1"/>
                          </a:solidFill>
                          <a:latin typeface="Calibri"/>
                          <a:ea typeface="Times New Roman"/>
                          <a:cs typeface="Arial"/>
                        </a:rPr>
                        <a:t>1</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it-IT" sz="2000" dirty="0" smtClean="0">
                          <a:solidFill>
                            <a:schemeClr val="tx1"/>
                          </a:solidFill>
                          <a:latin typeface="Calibri"/>
                          <a:ea typeface="Times New Roman"/>
                          <a:cs typeface="Arial"/>
                        </a:rPr>
                        <a:t>1 (+3 </a:t>
                      </a:r>
                      <a:r>
                        <a:rPr lang="ru-RU" sz="2000" dirty="0" smtClean="0">
                          <a:solidFill>
                            <a:schemeClr val="tx1"/>
                          </a:solidFill>
                          <a:latin typeface="Calibri"/>
                          <a:ea typeface="Times New Roman"/>
                          <a:cs typeface="Arial"/>
                        </a:rPr>
                        <a:t>опция</a:t>
                      </a:r>
                      <a:r>
                        <a:rPr lang="it-IT" sz="2000" dirty="0" smtClean="0">
                          <a:solidFill>
                            <a:schemeClr val="tx1"/>
                          </a:solidFill>
                          <a:latin typeface="Calibri"/>
                          <a:ea typeface="Times New Roman"/>
                          <a:cs typeface="Arial"/>
                        </a:rPr>
                        <a:t>)</a:t>
                      </a:r>
                      <a:endParaRPr lang="it-IT" sz="2000" dirty="0" smtClean="0">
                        <a:solidFill>
                          <a:schemeClr val="tx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algn="ctr" rtl="0">
                        <a:lnSpc>
                          <a:spcPct val="115000"/>
                        </a:lnSpc>
                        <a:spcAft>
                          <a:spcPts val="0"/>
                        </a:spcAft>
                      </a:pPr>
                      <a:r>
                        <a:rPr lang="it-IT" sz="2000" dirty="0" smtClean="0">
                          <a:solidFill>
                            <a:schemeClr val="tx1"/>
                          </a:solidFill>
                          <a:latin typeface="Calibri"/>
                          <a:ea typeface="Times New Roman"/>
                          <a:cs typeface="Arial"/>
                        </a:rPr>
                        <a:t>2 (+3 </a:t>
                      </a:r>
                      <a:r>
                        <a:rPr lang="ru-RU" sz="2000" dirty="0" smtClean="0">
                          <a:solidFill>
                            <a:schemeClr val="tx1"/>
                          </a:solidFill>
                          <a:latin typeface="Calibri"/>
                          <a:ea typeface="Times New Roman"/>
                          <a:cs typeface="Arial"/>
                        </a:rPr>
                        <a:t>опция</a:t>
                      </a:r>
                      <a:r>
                        <a:rPr lang="it-IT" sz="2000" dirty="0" smtClean="0">
                          <a:solidFill>
                            <a:schemeClr val="tx1"/>
                          </a:solidFill>
                          <a:latin typeface="Calibri"/>
                          <a:ea typeface="Times New Roman"/>
                          <a:cs typeface="Arial"/>
                        </a:rPr>
                        <a:t>)</a:t>
                      </a:r>
                      <a:endParaRPr lang="it-IT" sz="2000" dirty="0">
                        <a:solidFill>
                          <a:schemeClr val="tx1"/>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r>
              <a:tr h="245892">
                <a:tc>
                  <a:txBody>
                    <a:bodyPr/>
                    <a:lstStyle/>
                    <a:p>
                      <a:pPr algn="l" rtl="0">
                        <a:lnSpc>
                          <a:spcPct val="115000"/>
                        </a:lnSpc>
                        <a:spcAft>
                          <a:spcPts val="0"/>
                        </a:spcAft>
                      </a:pPr>
                      <a:r>
                        <a:rPr lang="ru-RU" sz="1600" kern="1200" dirty="0" smtClean="0">
                          <a:solidFill>
                            <a:srgbClr val="FFFFFF"/>
                          </a:solidFill>
                          <a:latin typeface="Calibri"/>
                          <a:ea typeface="Times New Roman"/>
                          <a:cs typeface="Arial"/>
                        </a:rPr>
                        <a:t>Запись</a:t>
                      </a:r>
                      <a:endParaRPr lang="it-IT" sz="1600" kern="1200" dirty="0" smtClean="0">
                        <a:solidFill>
                          <a:srgbClr val="FFFFFF"/>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smtClean="0">
                          <a:solidFill>
                            <a:srgbClr val="00B050"/>
                          </a:solidFill>
                          <a:latin typeface="+mn-lt"/>
                          <a:ea typeface="Times New Roman"/>
                          <a:cs typeface="Arial"/>
                          <a:sym typeface="Wingdings"/>
                        </a:rPr>
                        <a:t>Включено</a:t>
                      </a:r>
                      <a:endParaRPr lang="it-IT" sz="2000" kern="1200" dirty="0" smtClean="0">
                        <a:solidFill>
                          <a:srgbClr val="00B050"/>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smtClean="0">
                          <a:solidFill>
                            <a:srgbClr val="00B050"/>
                          </a:solidFill>
                          <a:latin typeface="+mn-lt"/>
                          <a:ea typeface="Times New Roman"/>
                          <a:cs typeface="Arial"/>
                          <a:sym typeface="Wingdings"/>
                        </a:rPr>
                        <a:t>Включено</a:t>
                      </a:r>
                      <a:endParaRPr lang="it-IT" sz="2000" kern="1200" dirty="0" smtClean="0">
                        <a:solidFill>
                          <a:srgbClr val="00B050"/>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b="1" kern="1200" dirty="0" smtClean="0">
                          <a:solidFill>
                            <a:srgbClr val="00B050"/>
                          </a:solidFill>
                          <a:latin typeface="+mn-lt"/>
                          <a:ea typeface="Times New Roman"/>
                          <a:cs typeface="Arial"/>
                          <a:sym typeface="Wingdings"/>
                        </a:rPr>
                        <a:t></a:t>
                      </a:r>
                      <a:endParaRPr lang="it-IT" sz="2000" b="1" kern="1200" dirty="0" smtClean="0">
                        <a:solidFill>
                          <a:srgbClr val="00B050"/>
                        </a:solidFill>
                        <a:latin typeface="+mn-lt"/>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b="1" kern="1200" dirty="0" smtClean="0">
                          <a:solidFill>
                            <a:srgbClr val="00B050"/>
                          </a:solidFill>
                          <a:latin typeface="+mn-lt"/>
                          <a:ea typeface="Times New Roman"/>
                          <a:cs typeface="Arial"/>
                          <a:sym typeface="Wingdings"/>
                        </a:rPr>
                        <a:t></a:t>
                      </a:r>
                      <a:endParaRPr lang="it-IT" sz="2000" b="1" kern="1200" dirty="0" smtClean="0">
                        <a:solidFill>
                          <a:srgbClr val="00B050"/>
                        </a:solidFill>
                        <a:latin typeface="+mn-lt"/>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r>
              <a:tr h="245892">
                <a:tc>
                  <a:txBody>
                    <a:bodyPr/>
                    <a:lstStyle/>
                    <a:p>
                      <a:pPr algn="l" rtl="0">
                        <a:lnSpc>
                          <a:spcPct val="115000"/>
                        </a:lnSpc>
                        <a:spcAft>
                          <a:spcPts val="0"/>
                        </a:spcAft>
                      </a:pPr>
                      <a:r>
                        <a:rPr lang="it-IT" sz="1600" kern="1200" dirty="0" smtClean="0">
                          <a:solidFill>
                            <a:srgbClr val="FFFFFF"/>
                          </a:solidFill>
                          <a:latin typeface="Calibri"/>
                          <a:ea typeface="Times New Roman"/>
                          <a:cs typeface="Arial"/>
                        </a:rPr>
                        <a:t>Scopia Control</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smtClean="0">
                          <a:solidFill>
                            <a:srgbClr val="00B050"/>
                          </a:solidFill>
                          <a:latin typeface="+mn-lt"/>
                          <a:ea typeface="Times New Roman"/>
                          <a:cs typeface="Arial"/>
                          <a:sym typeface="Wingdings"/>
                        </a:rPr>
                        <a:t>Включено</a:t>
                      </a:r>
                      <a:endParaRPr lang="it-IT" sz="2000" kern="1200" dirty="0" smtClean="0">
                        <a:solidFill>
                          <a:srgbClr val="00B050"/>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smtClean="0">
                          <a:solidFill>
                            <a:srgbClr val="00B050"/>
                          </a:solidFill>
                          <a:latin typeface="+mn-lt"/>
                          <a:ea typeface="Times New Roman"/>
                          <a:cs typeface="Arial"/>
                          <a:sym typeface="Wingdings"/>
                        </a:rPr>
                        <a:t>Включено</a:t>
                      </a:r>
                      <a:endParaRPr lang="it-IT" sz="2000" kern="1200" dirty="0" smtClean="0">
                        <a:solidFill>
                          <a:srgbClr val="00B050"/>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b="1" kern="1200" dirty="0" smtClean="0">
                          <a:solidFill>
                            <a:srgbClr val="00B050"/>
                          </a:solidFill>
                          <a:latin typeface="+mn-lt"/>
                          <a:ea typeface="Times New Roman"/>
                          <a:cs typeface="Arial"/>
                          <a:sym typeface="Wingdings"/>
                        </a:rPr>
                        <a:t></a:t>
                      </a:r>
                      <a:endParaRPr lang="it-IT" sz="2000" b="1" kern="1200" dirty="0" smtClean="0">
                        <a:solidFill>
                          <a:srgbClr val="00B050"/>
                        </a:solidFill>
                        <a:latin typeface="+mn-lt"/>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b="1" kern="1200" dirty="0" smtClean="0">
                          <a:solidFill>
                            <a:srgbClr val="00B050"/>
                          </a:solidFill>
                          <a:latin typeface="+mn-lt"/>
                          <a:ea typeface="Times New Roman"/>
                          <a:cs typeface="Arial"/>
                          <a:sym typeface="Wingdings"/>
                        </a:rPr>
                        <a:t></a:t>
                      </a:r>
                      <a:endParaRPr lang="it-IT" sz="2000" b="1" kern="1200" dirty="0" smtClean="0">
                        <a:solidFill>
                          <a:srgbClr val="00B050"/>
                        </a:solidFill>
                        <a:latin typeface="+mn-lt"/>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r>
              <a:tr h="245892">
                <a:tc>
                  <a:txBody>
                    <a:bodyPr/>
                    <a:lstStyle/>
                    <a:p>
                      <a:pPr algn="l" rtl="0">
                        <a:lnSpc>
                          <a:spcPct val="115000"/>
                        </a:lnSpc>
                        <a:spcAft>
                          <a:spcPts val="0"/>
                        </a:spcAft>
                      </a:pPr>
                      <a:r>
                        <a:rPr lang="it-IT" sz="1600" kern="1200" dirty="0" smtClean="0">
                          <a:solidFill>
                            <a:srgbClr val="FFFFFF"/>
                          </a:solidFill>
                          <a:latin typeface="Calibri"/>
                          <a:ea typeface="Times New Roman"/>
                          <a:cs typeface="Arial"/>
                        </a:rPr>
                        <a:t>2</a:t>
                      </a:r>
                      <a:r>
                        <a:rPr lang="ru-RU" sz="1600" kern="1200" dirty="0" smtClean="0">
                          <a:solidFill>
                            <a:srgbClr val="FFFFFF"/>
                          </a:solidFill>
                          <a:latin typeface="Calibri"/>
                          <a:ea typeface="Times New Roman"/>
                          <a:cs typeface="Arial"/>
                        </a:rPr>
                        <a:t>й</a:t>
                      </a:r>
                      <a:r>
                        <a:rPr lang="it-IT" sz="1600" kern="1200" dirty="0" smtClean="0">
                          <a:solidFill>
                            <a:srgbClr val="FFFFFF"/>
                          </a:solidFill>
                          <a:latin typeface="Calibri"/>
                          <a:ea typeface="Times New Roman"/>
                          <a:cs typeface="Arial"/>
                        </a:rPr>
                        <a:t> </a:t>
                      </a:r>
                      <a:r>
                        <a:rPr lang="it-IT" sz="1600" kern="1200" dirty="0" smtClean="0">
                          <a:solidFill>
                            <a:srgbClr val="FFFFFF"/>
                          </a:solidFill>
                          <a:latin typeface="Calibri"/>
                          <a:ea typeface="Times New Roman"/>
                          <a:cs typeface="Arial"/>
                        </a:rPr>
                        <a:t>LAN</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smtClean="0">
                          <a:solidFill>
                            <a:srgbClr val="00B050"/>
                          </a:solidFill>
                          <a:latin typeface="+mn-lt"/>
                          <a:ea typeface="Times New Roman"/>
                          <a:cs typeface="Arial"/>
                          <a:sym typeface="Wingdings"/>
                        </a:rPr>
                        <a:t>Включено</a:t>
                      </a:r>
                      <a:endParaRPr lang="it-IT" sz="2000" kern="1200" dirty="0" smtClean="0">
                        <a:solidFill>
                          <a:srgbClr val="00B050"/>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b="0" kern="1200" dirty="0" smtClean="0">
                          <a:solidFill>
                            <a:srgbClr val="00B050"/>
                          </a:solidFill>
                          <a:latin typeface="+mn-lt"/>
                          <a:ea typeface="Times New Roman"/>
                          <a:cs typeface="Arial"/>
                          <a:sym typeface="Wingdings"/>
                        </a:rPr>
                        <a:t>Включено</a:t>
                      </a:r>
                      <a:endParaRPr lang="it-IT" sz="2000" kern="1200" dirty="0" smtClean="0">
                        <a:solidFill>
                          <a:srgbClr val="00B050"/>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b="1" kern="1200" dirty="0" smtClean="0">
                          <a:solidFill>
                            <a:srgbClr val="00B050"/>
                          </a:solidFill>
                          <a:latin typeface="+mn-lt"/>
                          <a:ea typeface="Times New Roman"/>
                          <a:cs typeface="Arial"/>
                          <a:sym typeface="Wingdings"/>
                        </a:rPr>
                        <a:t></a:t>
                      </a:r>
                      <a:endParaRPr lang="it-IT" sz="2000" b="1" kern="1200" dirty="0" smtClean="0">
                        <a:solidFill>
                          <a:srgbClr val="00B050"/>
                        </a:solidFill>
                        <a:latin typeface="+mn-lt"/>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b="1" kern="1200" dirty="0" smtClean="0">
                          <a:solidFill>
                            <a:srgbClr val="00B050"/>
                          </a:solidFill>
                          <a:latin typeface="+mn-lt"/>
                          <a:ea typeface="Times New Roman"/>
                          <a:cs typeface="Arial"/>
                          <a:sym typeface="Wingdings"/>
                        </a:rPr>
                        <a:t></a:t>
                      </a:r>
                      <a:endParaRPr lang="it-IT" sz="2000" b="1" kern="1200" dirty="0" smtClean="0">
                        <a:solidFill>
                          <a:srgbClr val="00B050"/>
                        </a:solidFill>
                        <a:latin typeface="+mn-lt"/>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r>
              <a:tr h="245892">
                <a:tc>
                  <a:txBody>
                    <a:bodyPr/>
                    <a:lstStyle/>
                    <a:p>
                      <a:pPr algn="l" rtl="0">
                        <a:lnSpc>
                          <a:spcPct val="115000"/>
                        </a:lnSpc>
                        <a:spcAft>
                          <a:spcPts val="0"/>
                        </a:spcAft>
                      </a:pPr>
                      <a:r>
                        <a:rPr lang="it-IT" sz="1600" kern="1200" dirty="0" smtClean="0">
                          <a:solidFill>
                            <a:srgbClr val="FFFFFF"/>
                          </a:solidFill>
                          <a:latin typeface="Calibri"/>
                          <a:ea typeface="Times New Roman"/>
                          <a:cs typeface="Arial"/>
                        </a:rPr>
                        <a:t>2</a:t>
                      </a:r>
                      <a:r>
                        <a:rPr lang="ru-RU" sz="1600" kern="1200" dirty="0" smtClean="0">
                          <a:solidFill>
                            <a:srgbClr val="FFFFFF"/>
                          </a:solidFill>
                          <a:latin typeface="Calibri"/>
                          <a:ea typeface="Times New Roman"/>
                          <a:cs typeface="Arial"/>
                        </a:rPr>
                        <a:t>й</a:t>
                      </a:r>
                      <a:r>
                        <a:rPr lang="it-IT" sz="1600" kern="1200" dirty="0" smtClean="0">
                          <a:solidFill>
                            <a:srgbClr val="FFFFFF"/>
                          </a:solidFill>
                          <a:latin typeface="Calibri"/>
                          <a:ea typeface="Times New Roman"/>
                          <a:cs typeface="Arial"/>
                        </a:rPr>
                        <a:t> </a:t>
                      </a:r>
                      <a:r>
                        <a:rPr lang="it-IT" sz="1600" kern="1200" dirty="0" smtClean="0">
                          <a:solidFill>
                            <a:srgbClr val="FFFFFF"/>
                          </a:solidFill>
                          <a:latin typeface="Calibri"/>
                          <a:ea typeface="Times New Roman"/>
                          <a:cs typeface="Arial"/>
                        </a:rPr>
                        <a:t>HD </a:t>
                      </a:r>
                      <a:r>
                        <a:rPr lang="ru-RU" sz="1600" kern="1200" dirty="0" smtClean="0">
                          <a:solidFill>
                            <a:srgbClr val="FFFFFF"/>
                          </a:solidFill>
                          <a:latin typeface="Calibri"/>
                          <a:ea typeface="Times New Roman"/>
                          <a:cs typeface="Arial"/>
                        </a:rPr>
                        <a:t>Выход</a:t>
                      </a:r>
                      <a:r>
                        <a:rPr lang="it-IT" sz="1600" kern="1200" dirty="0" smtClean="0">
                          <a:solidFill>
                            <a:srgbClr val="FFFFFF"/>
                          </a:solidFill>
                          <a:latin typeface="Calibri"/>
                          <a:ea typeface="Times New Roman"/>
                          <a:cs typeface="Arial"/>
                        </a:rPr>
                        <a:t> </a:t>
                      </a:r>
                      <a:r>
                        <a:rPr lang="it-IT" sz="1600" kern="1200" dirty="0" smtClean="0">
                          <a:solidFill>
                            <a:srgbClr val="FFFFFF"/>
                          </a:solidFill>
                          <a:latin typeface="Calibri"/>
                          <a:ea typeface="Times New Roman"/>
                          <a:cs typeface="Arial"/>
                        </a:rPr>
                        <a:t>(</a:t>
                      </a:r>
                      <a:r>
                        <a:rPr lang="it-IT" sz="1600" kern="1200" dirty="0" smtClean="0">
                          <a:solidFill>
                            <a:srgbClr val="FFFFFF"/>
                          </a:solidFill>
                          <a:latin typeface="Calibri"/>
                          <a:ea typeface="Times New Roman"/>
                          <a:cs typeface="Arial"/>
                        </a:rPr>
                        <a:t>DV</a:t>
                      </a:r>
                      <a:r>
                        <a:rPr lang="en-US" sz="1600" kern="1200" dirty="0" smtClean="0">
                          <a:solidFill>
                            <a:srgbClr val="FFFFFF"/>
                          </a:solidFill>
                          <a:latin typeface="Calibri"/>
                          <a:ea typeface="Times New Roman"/>
                          <a:cs typeface="Arial"/>
                        </a:rPr>
                        <a:t>I</a:t>
                      </a:r>
                      <a:r>
                        <a:rPr lang="it-IT" sz="1600" kern="1200" dirty="0" smtClean="0">
                          <a:solidFill>
                            <a:srgbClr val="FFFFFF"/>
                          </a:solidFill>
                          <a:latin typeface="Calibri"/>
                          <a:ea typeface="Times New Roman"/>
                          <a:cs typeface="Arial"/>
                        </a:rPr>
                        <a:t>)</a:t>
                      </a:r>
                      <a:endParaRPr lang="it-IT" sz="1600" kern="1200" dirty="0" smtClean="0">
                        <a:solidFill>
                          <a:srgbClr val="FFFFFF"/>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1849B"/>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b="1" kern="1200" dirty="0" smtClean="0">
                          <a:solidFill>
                            <a:srgbClr val="00B050"/>
                          </a:solidFill>
                          <a:latin typeface="+mn-lt"/>
                          <a:ea typeface="Times New Roman"/>
                          <a:cs typeface="Arial"/>
                          <a:sym typeface="Wingdings"/>
                        </a:rPr>
                        <a:t></a:t>
                      </a:r>
                      <a:endParaRPr lang="it-IT" sz="2000" b="1" kern="1200" dirty="0" smtClean="0">
                        <a:solidFill>
                          <a:srgbClr val="00B050"/>
                        </a:solidFill>
                        <a:latin typeface="+mn-lt"/>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400" kern="1200" dirty="0" smtClean="0">
                          <a:solidFill>
                            <a:srgbClr val="00B050"/>
                          </a:solidFill>
                          <a:latin typeface="Calibri"/>
                          <a:ea typeface="Times New Roman"/>
                          <a:cs typeface="Arial"/>
                        </a:rPr>
                        <a:t>Включено</a:t>
                      </a:r>
                      <a:endParaRPr lang="it-IT" sz="1400" kern="1200" dirty="0" smtClean="0">
                        <a:solidFill>
                          <a:srgbClr val="00B050"/>
                        </a:solidFill>
                        <a:latin typeface="Calibri"/>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b="1" kern="1200" dirty="0" smtClean="0">
                          <a:solidFill>
                            <a:srgbClr val="00B050"/>
                          </a:solidFill>
                          <a:latin typeface="+mn-lt"/>
                          <a:ea typeface="Times New Roman"/>
                          <a:cs typeface="Arial"/>
                          <a:sym typeface="Wingdings"/>
                        </a:rPr>
                        <a:t></a:t>
                      </a:r>
                      <a:endParaRPr lang="it-IT" sz="2000" b="1" kern="1200" dirty="0" smtClean="0">
                        <a:solidFill>
                          <a:srgbClr val="00B050"/>
                        </a:solidFill>
                        <a:latin typeface="+mn-lt"/>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b="1" kern="1200" dirty="0" smtClean="0">
                          <a:solidFill>
                            <a:srgbClr val="00B050"/>
                          </a:solidFill>
                          <a:latin typeface="+mn-lt"/>
                          <a:ea typeface="Times New Roman"/>
                          <a:cs typeface="Arial"/>
                          <a:sym typeface="Wingdings"/>
                        </a:rPr>
                        <a:t></a:t>
                      </a:r>
                      <a:endParaRPr lang="it-IT" sz="2000" b="1" kern="1200" dirty="0" smtClean="0">
                        <a:solidFill>
                          <a:srgbClr val="00B050"/>
                        </a:solidFill>
                        <a:latin typeface="+mn-lt"/>
                        <a:ea typeface="Times New Roman"/>
                        <a:cs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r>
            </a:tbl>
          </a:graphicData>
        </a:graphic>
      </p:graphicFrame>
      <p:pic>
        <p:nvPicPr>
          <p:cNvPr id="10" name="Picture 9" descr="XT4200.gif"/>
          <p:cNvPicPr/>
          <p:nvPr/>
        </p:nvPicPr>
        <p:blipFill>
          <a:blip r:embed="rId4" cstate="email">
            <a:extLst>
              <a:ext uri="{28A0092B-C50C-407E-A947-70E740481C1C}">
                <a14:useLocalDpi xmlns:a14="http://schemas.microsoft.com/office/drawing/2010/main"/>
              </a:ext>
            </a:extLst>
          </a:blip>
          <a:stretch>
            <a:fillRect/>
          </a:stretch>
        </p:blipFill>
        <p:spPr>
          <a:xfrm>
            <a:off x="2123728" y="817931"/>
            <a:ext cx="1439150" cy="832775"/>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5936" y="857909"/>
            <a:ext cx="1448323" cy="752821"/>
          </a:xfrm>
          <a:prstGeom prst="rect">
            <a:avLst/>
          </a:prstGeom>
        </p:spPr>
      </p:pic>
      <p:pic>
        <p:nvPicPr>
          <p:cNvPr id="13"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403875" y="819592"/>
            <a:ext cx="1282925" cy="829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p:cNvSpPr txBox="1">
            <a:spLocks/>
          </p:cNvSpPr>
          <p:nvPr/>
        </p:nvSpPr>
        <p:spPr>
          <a:xfrm>
            <a:off x="320720" y="475659"/>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err="1" smtClean="0"/>
              <a:t>Scopia</a:t>
            </a:r>
            <a:r>
              <a:rPr lang="en-US" dirty="0" smtClean="0"/>
              <a:t> XT Room System Portfolio</a:t>
            </a:r>
          </a:p>
        </p:txBody>
      </p:sp>
    </p:spTree>
    <p:extLst>
      <p:ext uri="{BB962C8B-B14F-4D97-AF65-F5344CB8AC3E}">
        <p14:creationId xmlns:p14="http://schemas.microsoft.com/office/powerpoint/2010/main" val="1062938430"/>
      </p:ext>
    </p:extLst>
  </p:cSld>
  <p:clrMapOvr>
    <a:masterClrMapping/>
  </p:clrMapOvr>
  <p:transition spd="slow">
    <p:pull dir="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40636" y="719871"/>
            <a:ext cx="2094828" cy="1029706"/>
          </a:xfrm>
          <a:prstGeom prst="rect">
            <a:avLst/>
          </a:prstGeom>
        </p:spPr>
      </p:pic>
      <p:pic>
        <p:nvPicPr>
          <p:cNvPr id="39"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5188" y="4676874"/>
            <a:ext cx="829090" cy="64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lide Number Placeholder 4"/>
          <p:cNvSpPr txBox="1">
            <a:spLocks/>
          </p:cNvSpPr>
          <p:nvPr/>
        </p:nvSpPr>
        <p:spPr>
          <a:xfrm>
            <a:off x="4214810" y="6584950"/>
            <a:ext cx="1143000" cy="273050"/>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CA4C0F0-C94A-4057-A14E-8592F2A7F847}" type="slidenum">
              <a:rPr kumimoji="0" lang="en-US" sz="1800" b="0" i="0" u="none" strike="noStrike" kern="1200" cap="none" spc="0" normalizeH="0" baseline="0" noProof="0" smtClean="0">
                <a:ln>
                  <a:noFill/>
                </a:ln>
                <a:solidFill>
                  <a:schemeClr val="bg1"/>
                </a:solidFill>
                <a:effectLst/>
                <a:uLnTx/>
                <a:uFillTx/>
                <a:latin typeface="+mn-l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dirty="0">
              <a:ln>
                <a:noFill/>
              </a:ln>
              <a:solidFill>
                <a:schemeClr val="bg1"/>
              </a:solidFill>
              <a:effectLst/>
              <a:uLnTx/>
              <a:uFillTx/>
              <a:latin typeface="+mn-lt"/>
              <a:ea typeface="+mn-ea"/>
              <a:cs typeface="+mn-cs"/>
            </a:endParaRPr>
          </a:p>
        </p:txBody>
      </p:sp>
      <p:sp>
        <p:nvSpPr>
          <p:cNvPr id="19" name="TextBox 18"/>
          <p:cNvSpPr txBox="1"/>
          <p:nvPr/>
        </p:nvSpPr>
        <p:spPr>
          <a:xfrm>
            <a:off x="824317" y="5919113"/>
            <a:ext cx="3299621" cy="338554"/>
          </a:xfrm>
          <a:prstGeom prst="rect">
            <a:avLst/>
          </a:prstGeom>
          <a:noFill/>
        </p:spPr>
        <p:txBody>
          <a:bodyPr wrap="none" rtlCol="0">
            <a:spAutoFit/>
          </a:bodyPr>
          <a:lstStyle/>
          <a:p>
            <a:r>
              <a:rPr lang="it-IT" sz="1600" b="1" i="1" dirty="0">
                <a:solidFill>
                  <a:srgbClr val="C00000"/>
                </a:solidFill>
                <a:latin typeface="+mj-lt"/>
                <a:ea typeface="+mj-ea"/>
                <a:cs typeface="+mj-cs"/>
              </a:rPr>
              <a:t>Avaya </a:t>
            </a:r>
            <a:r>
              <a:rPr lang="ru-RU" sz="1600" b="1" i="1" dirty="0" smtClean="0">
                <a:solidFill>
                  <a:srgbClr val="C00000"/>
                </a:solidFill>
                <a:latin typeface="+mj-lt"/>
                <a:ea typeface="+mj-ea"/>
                <a:cs typeface="+mj-cs"/>
              </a:rPr>
              <a:t>программные клиенты</a:t>
            </a:r>
            <a:endParaRPr lang="it-IT" sz="1600" b="1" i="1" dirty="0">
              <a:solidFill>
                <a:srgbClr val="C00000"/>
              </a:solidFill>
              <a:latin typeface="+mj-lt"/>
              <a:ea typeface="+mj-ea"/>
              <a:cs typeface="+mj-cs"/>
            </a:endParaRPr>
          </a:p>
        </p:txBody>
      </p:sp>
      <p:sp>
        <p:nvSpPr>
          <p:cNvPr id="32" name="Title 1"/>
          <p:cNvSpPr txBox="1">
            <a:spLocks/>
          </p:cNvSpPr>
          <p:nvPr/>
        </p:nvSpPr>
        <p:spPr>
          <a:xfrm>
            <a:off x="304800" y="457200"/>
            <a:ext cx="8749048" cy="838200"/>
          </a:xfrm>
          <a:prstGeom prst="rect">
            <a:avLst/>
          </a:prstGeom>
        </p:spPr>
        <p:txBody>
          <a:bodyPr anchor="t"/>
          <a:lstStyle>
            <a:lvl1pPr algn="l" rtl="0" eaLnBrk="1" fontAlgn="base" hangingPunct="1">
              <a:lnSpc>
                <a:spcPct val="90000"/>
              </a:lnSpc>
              <a:spcBef>
                <a:spcPct val="0"/>
              </a:spcBef>
              <a:spcAft>
                <a:spcPct val="0"/>
              </a:spcAft>
              <a:defRPr sz="2800" kern="1200">
                <a:solidFill>
                  <a:schemeClr val="tx1"/>
                </a:solidFill>
                <a:latin typeface="+mj-lt"/>
                <a:ea typeface="+mj-ea"/>
                <a:cs typeface="+mj-cs"/>
              </a:defRPr>
            </a:lvl1pPr>
            <a:lvl2pPr algn="l" rtl="0" eaLnBrk="1" fontAlgn="base" hangingPunct="1">
              <a:lnSpc>
                <a:spcPct val="90000"/>
              </a:lnSpc>
              <a:spcBef>
                <a:spcPct val="0"/>
              </a:spcBef>
              <a:spcAft>
                <a:spcPct val="0"/>
              </a:spcAft>
              <a:defRPr sz="2800">
                <a:solidFill>
                  <a:schemeClr val="tx1"/>
                </a:solidFill>
                <a:latin typeface="Arial" charset="0"/>
              </a:defRPr>
            </a:lvl2pPr>
            <a:lvl3pPr algn="l" rtl="0" eaLnBrk="1" fontAlgn="base" hangingPunct="1">
              <a:lnSpc>
                <a:spcPct val="90000"/>
              </a:lnSpc>
              <a:spcBef>
                <a:spcPct val="0"/>
              </a:spcBef>
              <a:spcAft>
                <a:spcPct val="0"/>
              </a:spcAft>
              <a:defRPr sz="2800">
                <a:solidFill>
                  <a:schemeClr val="tx1"/>
                </a:solidFill>
                <a:latin typeface="Arial" charset="0"/>
              </a:defRPr>
            </a:lvl3pPr>
            <a:lvl4pPr algn="l" rtl="0" eaLnBrk="1" fontAlgn="base" hangingPunct="1">
              <a:lnSpc>
                <a:spcPct val="90000"/>
              </a:lnSpc>
              <a:spcBef>
                <a:spcPct val="0"/>
              </a:spcBef>
              <a:spcAft>
                <a:spcPct val="0"/>
              </a:spcAft>
              <a:defRPr sz="2800">
                <a:solidFill>
                  <a:schemeClr val="tx1"/>
                </a:solidFill>
                <a:latin typeface="Arial" charset="0"/>
              </a:defRPr>
            </a:lvl4pPr>
            <a:lvl5pPr algn="l" rtl="0" eaLnBrk="1" fontAlgn="base" hangingPunct="1">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1"/>
                </a:solidFill>
                <a:latin typeface="Arial" charset="0"/>
              </a:defRPr>
            </a:lvl6pPr>
            <a:lvl7pPr marL="914400" algn="l" rtl="0" eaLnBrk="1" fontAlgn="base" hangingPunct="1">
              <a:lnSpc>
                <a:spcPct val="90000"/>
              </a:lnSpc>
              <a:spcBef>
                <a:spcPct val="0"/>
              </a:spcBef>
              <a:spcAft>
                <a:spcPct val="0"/>
              </a:spcAft>
              <a:defRPr sz="2800">
                <a:solidFill>
                  <a:schemeClr val="tx1"/>
                </a:solidFill>
                <a:latin typeface="Arial" charset="0"/>
              </a:defRPr>
            </a:lvl7pPr>
            <a:lvl8pPr marL="1371600" algn="l" rtl="0" eaLnBrk="1" fontAlgn="base" hangingPunct="1">
              <a:lnSpc>
                <a:spcPct val="90000"/>
              </a:lnSpc>
              <a:spcBef>
                <a:spcPct val="0"/>
              </a:spcBef>
              <a:spcAft>
                <a:spcPct val="0"/>
              </a:spcAft>
              <a:defRPr sz="2800">
                <a:solidFill>
                  <a:schemeClr val="tx1"/>
                </a:solidFill>
                <a:latin typeface="Arial" charset="0"/>
              </a:defRPr>
            </a:lvl8pPr>
            <a:lvl9pPr marL="1828800" algn="l" rtl="0" eaLnBrk="1" fontAlgn="base" hangingPunct="1">
              <a:lnSpc>
                <a:spcPct val="90000"/>
              </a:lnSpc>
              <a:spcBef>
                <a:spcPct val="0"/>
              </a:spcBef>
              <a:spcAft>
                <a:spcPct val="0"/>
              </a:spcAft>
              <a:defRPr sz="2800">
                <a:solidFill>
                  <a:schemeClr val="tx1"/>
                </a:solidFill>
                <a:latin typeface="Arial" charset="0"/>
              </a:defRPr>
            </a:lvl9pPr>
          </a:lstStyle>
          <a:p>
            <a:r>
              <a:rPr lang="ru-RU" dirty="0" smtClean="0"/>
              <a:t>Оборудование поддерживающее</a:t>
            </a:r>
          </a:p>
          <a:p>
            <a:r>
              <a:rPr lang="ru-RU" dirty="0" smtClean="0"/>
              <a:t>Видео</a:t>
            </a:r>
            <a:r>
              <a:rPr lang="en-CA" dirty="0" smtClean="0"/>
              <a:t/>
            </a:r>
            <a:br>
              <a:rPr lang="en-CA" dirty="0" smtClean="0"/>
            </a:br>
            <a:endParaRPr lang="en-CA" sz="2400" dirty="0">
              <a:solidFill>
                <a:srgbClr val="C00000"/>
              </a:solidFill>
            </a:endParaRPr>
          </a:p>
        </p:txBody>
      </p:sp>
      <p:pic>
        <p:nvPicPr>
          <p:cNvPr id="3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589" y="5242635"/>
            <a:ext cx="751438" cy="552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1812392" y="5405287"/>
            <a:ext cx="2568332" cy="338554"/>
          </a:xfrm>
          <a:prstGeom prst="rect">
            <a:avLst/>
          </a:prstGeom>
          <a:noFill/>
        </p:spPr>
        <p:txBody>
          <a:bodyPr wrap="none" rtlCol="0">
            <a:spAutoFit/>
          </a:bodyPr>
          <a:lstStyle/>
          <a:p>
            <a:r>
              <a:rPr lang="it-IT" sz="1600" b="1" i="1" dirty="0" smtClean="0">
                <a:solidFill>
                  <a:srgbClr val="C00000"/>
                </a:solidFill>
                <a:latin typeface="+mj-lt"/>
                <a:ea typeface="+mj-ea"/>
                <a:cs typeface="+mj-cs"/>
              </a:rPr>
              <a:t>E159/169 Media Stations</a:t>
            </a:r>
            <a:endParaRPr lang="it-IT" sz="1600" b="1" i="1" dirty="0">
              <a:solidFill>
                <a:srgbClr val="C00000"/>
              </a:solidFill>
              <a:latin typeface="+mj-lt"/>
              <a:ea typeface="+mj-ea"/>
              <a:cs typeface="+mj-cs"/>
            </a:endParaRPr>
          </a:p>
        </p:txBody>
      </p:sp>
      <p:pic>
        <p:nvPicPr>
          <p:cNvPr id="3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9584" y="4383914"/>
            <a:ext cx="680346" cy="548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4380724" y="3718453"/>
            <a:ext cx="1630575" cy="338554"/>
          </a:xfrm>
          <a:prstGeom prst="rect">
            <a:avLst/>
          </a:prstGeom>
          <a:noFill/>
        </p:spPr>
        <p:txBody>
          <a:bodyPr wrap="none" rtlCol="0">
            <a:spAutoFit/>
          </a:bodyPr>
          <a:lstStyle/>
          <a:p>
            <a:r>
              <a:rPr lang="it-IT" sz="1600" b="1" i="1" dirty="0" smtClean="0">
                <a:solidFill>
                  <a:srgbClr val="C00000"/>
                </a:solidFill>
                <a:latin typeface="+mj-lt"/>
                <a:ea typeface="+mj-ea"/>
                <a:cs typeface="+mj-cs"/>
              </a:rPr>
              <a:t>Scopia XT4200</a:t>
            </a:r>
            <a:endParaRPr lang="it-IT" sz="1600" b="1" i="1" dirty="0">
              <a:solidFill>
                <a:srgbClr val="C00000"/>
              </a:solidFill>
              <a:latin typeface="+mj-lt"/>
              <a:ea typeface="+mj-ea"/>
              <a:cs typeface="+mj-cs"/>
            </a:endParaRPr>
          </a:p>
        </p:txBody>
      </p:sp>
      <p:sp>
        <p:nvSpPr>
          <p:cNvPr id="41" name="TextBox 40"/>
          <p:cNvSpPr txBox="1"/>
          <p:nvPr/>
        </p:nvSpPr>
        <p:spPr>
          <a:xfrm>
            <a:off x="2719308" y="4821692"/>
            <a:ext cx="3528915" cy="338554"/>
          </a:xfrm>
          <a:prstGeom prst="rect">
            <a:avLst/>
          </a:prstGeom>
          <a:noFill/>
        </p:spPr>
        <p:txBody>
          <a:bodyPr wrap="none" rtlCol="0">
            <a:spAutoFit/>
          </a:bodyPr>
          <a:lstStyle/>
          <a:p>
            <a:r>
              <a:rPr lang="it-IT" sz="1600" b="1" i="1" dirty="0" smtClean="0">
                <a:solidFill>
                  <a:srgbClr val="C00000"/>
                </a:solidFill>
                <a:latin typeface="+mj-lt"/>
                <a:ea typeface="+mj-ea"/>
                <a:cs typeface="+mj-cs"/>
              </a:rPr>
              <a:t>H175 Video Collaboration Station</a:t>
            </a:r>
            <a:endParaRPr lang="it-IT" sz="1600" b="1" i="1" dirty="0">
              <a:solidFill>
                <a:srgbClr val="C00000"/>
              </a:solidFill>
              <a:latin typeface="+mj-lt"/>
              <a:ea typeface="+mj-ea"/>
              <a:cs typeface="+mj-cs"/>
            </a:endParaRPr>
          </a:p>
        </p:txBody>
      </p:sp>
      <p:sp>
        <p:nvSpPr>
          <p:cNvPr id="42" name="TextBox 41"/>
          <p:cNvSpPr txBox="1"/>
          <p:nvPr/>
        </p:nvSpPr>
        <p:spPr>
          <a:xfrm>
            <a:off x="5289188" y="3104024"/>
            <a:ext cx="1630575" cy="338554"/>
          </a:xfrm>
          <a:prstGeom prst="rect">
            <a:avLst/>
          </a:prstGeom>
          <a:noFill/>
        </p:spPr>
        <p:txBody>
          <a:bodyPr wrap="none" rtlCol="0">
            <a:spAutoFit/>
          </a:bodyPr>
          <a:lstStyle/>
          <a:p>
            <a:r>
              <a:rPr lang="it-IT" sz="1600" b="1" i="1" dirty="0" smtClean="0">
                <a:solidFill>
                  <a:srgbClr val="C00000"/>
                </a:solidFill>
                <a:latin typeface="+mj-lt"/>
                <a:ea typeface="+mj-ea"/>
                <a:cs typeface="+mj-cs"/>
              </a:rPr>
              <a:t>Scopia XT4300</a:t>
            </a:r>
            <a:endParaRPr lang="it-IT" sz="1600" b="1" i="1" dirty="0">
              <a:solidFill>
                <a:srgbClr val="C00000"/>
              </a:solidFill>
              <a:latin typeface="+mj-lt"/>
              <a:ea typeface="+mj-ea"/>
              <a:cs typeface="+mj-cs"/>
            </a:endParaRPr>
          </a:p>
        </p:txBody>
      </p:sp>
      <p:sp>
        <p:nvSpPr>
          <p:cNvPr id="43" name="TextBox 42"/>
          <p:cNvSpPr txBox="1"/>
          <p:nvPr/>
        </p:nvSpPr>
        <p:spPr>
          <a:xfrm>
            <a:off x="6215229" y="2583500"/>
            <a:ext cx="1630575" cy="338554"/>
          </a:xfrm>
          <a:prstGeom prst="rect">
            <a:avLst/>
          </a:prstGeom>
          <a:noFill/>
        </p:spPr>
        <p:txBody>
          <a:bodyPr wrap="none" rtlCol="0">
            <a:spAutoFit/>
          </a:bodyPr>
          <a:lstStyle/>
          <a:p>
            <a:r>
              <a:rPr lang="it-IT" sz="1600" b="1" i="1" dirty="0" smtClean="0">
                <a:solidFill>
                  <a:srgbClr val="C00000"/>
                </a:solidFill>
                <a:latin typeface="+mj-lt"/>
                <a:ea typeface="+mj-ea"/>
                <a:cs typeface="+mj-cs"/>
              </a:rPr>
              <a:t>Scopia XT5000</a:t>
            </a:r>
            <a:endParaRPr lang="it-IT" sz="1600" b="1" i="1" dirty="0">
              <a:solidFill>
                <a:srgbClr val="C00000"/>
              </a:solidFill>
              <a:latin typeface="+mj-lt"/>
              <a:ea typeface="+mj-ea"/>
              <a:cs typeface="+mj-cs"/>
            </a:endParaRPr>
          </a:p>
        </p:txBody>
      </p:sp>
      <p:sp>
        <p:nvSpPr>
          <p:cNvPr id="44" name="TextBox 43"/>
          <p:cNvSpPr txBox="1"/>
          <p:nvPr/>
        </p:nvSpPr>
        <p:spPr>
          <a:xfrm>
            <a:off x="3477962" y="4280284"/>
            <a:ext cx="2589170" cy="338554"/>
          </a:xfrm>
          <a:prstGeom prst="rect">
            <a:avLst/>
          </a:prstGeom>
          <a:noFill/>
        </p:spPr>
        <p:txBody>
          <a:bodyPr wrap="none" rtlCol="0">
            <a:spAutoFit/>
          </a:bodyPr>
          <a:lstStyle/>
          <a:p>
            <a:r>
              <a:rPr lang="it-IT" sz="1600" b="1" i="1" dirty="0" smtClean="0">
                <a:solidFill>
                  <a:srgbClr val="C00000"/>
                </a:solidFill>
                <a:latin typeface="+mj-lt"/>
                <a:ea typeface="+mj-ea"/>
                <a:cs typeface="+mj-cs"/>
              </a:rPr>
              <a:t>Scopia XT Executive 240</a:t>
            </a:r>
            <a:endParaRPr lang="it-IT" sz="1600" b="1" i="1" dirty="0">
              <a:solidFill>
                <a:srgbClr val="C00000"/>
              </a:solidFill>
              <a:latin typeface="+mj-lt"/>
              <a:ea typeface="+mj-ea"/>
              <a:cs typeface="+mj-cs"/>
            </a:endParaRPr>
          </a:p>
        </p:txBody>
      </p:sp>
      <p:sp>
        <p:nvSpPr>
          <p:cNvPr id="45" name="TextBox 44"/>
          <p:cNvSpPr txBox="1"/>
          <p:nvPr/>
        </p:nvSpPr>
        <p:spPr>
          <a:xfrm>
            <a:off x="7080500" y="1992009"/>
            <a:ext cx="1630575" cy="338554"/>
          </a:xfrm>
          <a:prstGeom prst="rect">
            <a:avLst/>
          </a:prstGeom>
          <a:noFill/>
        </p:spPr>
        <p:txBody>
          <a:bodyPr wrap="none" rtlCol="0">
            <a:spAutoFit/>
          </a:bodyPr>
          <a:lstStyle/>
          <a:p>
            <a:r>
              <a:rPr lang="it-IT" sz="1600" b="1" i="1" dirty="0" smtClean="0">
                <a:solidFill>
                  <a:srgbClr val="C00000"/>
                </a:solidFill>
                <a:latin typeface="+mj-lt"/>
                <a:ea typeface="+mj-ea"/>
                <a:cs typeface="+mj-cs"/>
              </a:rPr>
              <a:t>Scopia XT7100</a:t>
            </a:r>
            <a:endParaRPr lang="it-IT" sz="1600" b="1" i="1" dirty="0">
              <a:solidFill>
                <a:srgbClr val="C00000"/>
              </a:solidFill>
              <a:latin typeface="+mj-lt"/>
              <a:ea typeface="+mj-ea"/>
              <a:cs typeface="+mj-cs"/>
            </a:endParaRPr>
          </a:p>
        </p:txBody>
      </p:sp>
      <p:sp>
        <p:nvSpPr>
          <p:cNvPr id="46" name="TextBox 45"/>
          <p:cNvSpPr txBox="1"/>
          <p:nvPr/>
        </p:nvSpPr>
        <p:spPr>
          <a:xfrm>
            <a:off x="6618018" y="424823"/>
            <a:ext cx="2535053" cy="338554"/>
          </a:xfrm>
          <a:prstGeom prst="rect">
            <a:avLst/>
          </a:prstGeom>
          <a:noFill/>
        </p:spPr>
        <p:txBody>
          <a:bodyPr wrap="none" rtlCol="0">
            <a:spAutoFit/>
          </a:bodyPr>
          <a:lstStyle/>
          <a:p>
            <a:r>
              <a:rPr lang="it-IT" sz="1600" b="1" i="1" dirty="0" smtClean="0">
                <a:solidFill>
                  <a:srgbClr val="C00000"/>
                </a:solidFill>
                <a:latin typeface="+mj-lt"/>
                <a:ea typeface="+mj-ea"/>
                <a:cs typeface="+mj-cs"/>
              </a:rPr>
              <a:t>Scopia XT Telepresence</a:t>
            </a:r>
            <a:endParaRPr lang="it-IT" sz="1600" b="1" i="1" dirty="0">
              <a:solidFill>
                <a:srgbClr val="C00000"/>
              </a:solidFill>
              <a:latin typeface="+mj-lt"/>
              <a:ea typeface="+mj-ea"/>
              <a:cs typeface="+mj-cs"/>
            </a:endParaRPr>
          </a:p>
        </p:txBody>
      </p:sp>
      <p:pic>
        <p:nvPicPr>
          <p:cNvPr id="47" name="Picture 4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466466" y="4167372"/>
            <a:ext cx="791636" cy="710738"/>
          </a:xfrm>
          <a:prstGeom prst="rect">
            <a:avLst/>
          </a:prstGeom>
        </p:spPr>
      </p:pic>
      <p:pic>
        <p:nvPicPr>
          <p:cNvPr id="5" name="Picture 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232997" y="3713369"/>
            <a:ext cx="747104" cy="772260"/>
          </a:xfrm>
          <a:prstGeom prst="rect">
            <a:avLst/>
          </a:prstGeom>
        </p:spPr>
      </p:pic>
      <p:pic>
        <p:nvPicPr>
          <p:cNvPr id="7" name="Picture 6"/>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759176" y="2364020"/>
            <a:ext cx="1042745" cy="882317"/>
          </a:xfrm>
          <a:prstGeom prst="rect">
            <a:avLst/>
          </a:prstGeom>
        </p:spPr>
      </p:pic>
      <p:pic>
        <p:nvPicPr>
          <p:cNvPr id="6" name="Picture 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824893" y="2877450"/>
            <a:ext cx="1007294" cy="890506"/>
          </a:xfrm>
          <a:prstGeom prst="rect">
            <a:avLst/>
          </a:prstGeom>
        </p:spPr>
      </p:pic>
      <p:pic>
        <p:nvPicPr>
          <p:cNvPr id="10" name="Picture 9"/>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737711" y="1675114"/>
            <a:ext cx="1102954" cy="951298"/>
          </a:xfrm>
          <a:prstGeom prst="rect">
            <a:avLst/>
          </a:prstGeom>
        </p:spPr>
      </p:pic>
      <p:pic>
        <p:nvPicPr>
          <p:cNvPr id="8" name="Picture 7"/>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743045" y="993498"/>
            <a:ext cx="1113066" cy="1032528"/>
          </a:xfrm>
          <a:prstGeom prst="rect">
            <a:avLst/>
          </a:prstGeom>
        </p:spPr>
      </p:pic>
      <p:cxnSp>
        <p:nvCxnSpPr>
          <p:cNvPr id="3" name="Straight Arrow Connector 2"/>
          <p:cNvCxnSpPr/>
          <p:nvPr/>
        </p:nvCxnSpPr>
        <p:spPr>
          <a:xfrm flipV="1">
            <a:off x="440551" y="1786636"/>
            <a:ext cx="6901026" cy="4357010"/>
          </a:xfrm>
          <a:prstGeom prst="straightConnector1">
            <a:avLst/>
          </a:prstGeom>
          <a:ln w="254000">
            <a:solidFill>
              <a:schemeClr val="accent1"/>
            </a:solidFill>
            <a:tailEnd type="triangle" w="sm" len="sm"/>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5840665" y="6143646"/>
            <a:ext cx="2983894" cy="584775"/>
          </a:xfrm>
          <a:prstGeom prst="rect">
            <a:avLst/>
          </a:prstGeom>
          <a:noFill/>
        </p:spPr>
        <p:txBody>
          <a:bodyPr wrap="none" rtlCol="0">
            <a:spAutoFit/>
          </a:bodyPr>
          <a:lstStyle/>
          <a:p>
            <a:pPr algn="ctr"/>
            <a:r>
              <a:rPr lang="it-IT" sz="1600" b="1" i="1" dirty="0" smtClean="0">
                <a:solidFill>
                  <a:srgbClr val="C00000"/>
                </a:solidFill>
                <a:latin typeface="+mj-lt"/>
                <a:ea typeface="+mj-ea"/>
                <a:cs typeface="+mj-cs"/>
              </a:rPr>
              <a:t>Video Collaboration Server / </a:t>
            </a:r>
          </a:p>
          <a:p>
            <a:pPr algn="ctr"/>
            <a:r>
              <a:rPr lang="it-IT" sz="1600" b="1" i="1" dirty="0" smtClean="0">
                <a:solidFill>
                  <a:srgbClr val="C00000"/>
                </a:solidFill>
                <a:latin typeface="+mj-lt"/>
                <a:ea typeface="+mj-ea"/>
                <a:cs typeface="+mj-cs"/>
              </a:rPr>
              <a:t>Endpoint for IP Office</a:t>
            </a:r>
            <a:endParaRPr lang="it-IT" sz="1600" b="1" i="1" dirty="0">
              <a:solidFill>
                <a:srgbClr val="C00000"/>
              </a:solidFill>
              <a:latin typeface="+mj-lt"/>
              <a:ea typeface="+mj-ea"/>
              <a:cs typeface="+mj-cs"/>
            </a:endParaRPr>
          </a:p>
        </p:txBody>
      </p:sp>
      <p:pic>
        <p:nvPicPr>
          <p:cNvPr id="50" name="Picture 49"/>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6811138" y="5242635"/>
            <a:ext cx="1102954" cy="951298"/>
          </a:xfrm>
          <a:prstGeom prst="rect">
            <a:avLst/>
          </a:prstGeom>
        </p:spPr>
      </p:pic>
    </p:spTree>
    <p:extLst>
      <p:ext uri="{BB962C8B-B14F-4D97-AF65-F5344CB8AC3E}">
        <p14:creationId xmlns:p14="http://schemas.microsoft.com/office/powerpoint/2010/main" val="1159524469"/>
      </p:ext>
    </p:extLst>
  </p:cSld>
  <p:clrMapOvr>
    <a:masterClrMapping/>
  </p:clrMapOvr>
  <p:transition spd="slow">
    <p:pull dir="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307013"/>
            <a:ext cx="9144000" cy="20955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8" name="Oval 7"/>
          <p:cNvSpPr/>
          <p:nvPr/>
        </p:nvSpPr>
        <p:spPr>
          <a:xfrm>
            <a:off x="6516688"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9" name="Rectangle 8"/>
          <p:cNvSpPr/>
          <p:nvPr/>
        </p:nvSpPr>
        <p:spPr>
          <a:xfrm>
            <a:off x="0" y="5348288"/>
            <a:ext cx="9144000" cy="128587"/>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0" name="Oval 9"/>
          <p:cNvSpPr/>
          <p:nvPr/>
        </p:nvSpPr>
        <p:spPr>
          <a:xfrm>
            <a:off x="6564313"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pic>
        <p:nvPicPr>
          <p:cNvPr id="17" name="Picture 18"/>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31000" y="1630363"/>
            <a:ext cx="4691063" cy="4691062"/>
          </a:xfrm>
          <a:prstGeom prst="rect">
            <a:avLst/>
          </a:prstGeom>
          <a:noFill/>
          <a:ln w="9525">
            <a:noFill/>
            <a:miter lim="800000"/>
            <a:headEnd/>
            <a:tailEnd/>
          </a:ln>
        </p:spPr>
      </p:pic>
      <p:sp>
        <p:nvSpPr>
          <p:cNvPr id="13" name="Freeform 12"/>
          <p:cNvSpPr>
            <a:spLocks noEditPoints="1"/>
          </p:cNvSpPr>
          <p:nvPr/>
        </p:nvSpPr>
        <p:spPr bwMode="auto">
          <a:xfrm>
            <a:off x="7211377" y="2161227"/>
            <a:ext cx="3730752" cy="3730752"/>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solidFill>
            <a:schemeClr val="bg1">
              <a:alpha val="60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5" name="Freeform 14"/>
          <p:cNvSpPr>
            <a:spLocks/>
          </p:cNvSpPr>
          <p:nvPr/>
        </p:nvSpPr>
        <p:spPr bwMode="auto">
          <a:xfrm>
            <a:off x="9360604" y="3739503"/>
            <a:ext cx="96849" cy="75255"/>
          </a:xfrm>
          <a:custGeom>
            <a:avLst/>
            <a:gdLst>
              <a:gd name="T0" fmla="*/ 94 w 94"/>
              <a:gd name="T1" fmla="*/ 73 h 73"/>
              <a:gd name="T2" fmla="*/ 85 w 94"/>
              <a:gd name="T3" fmla="*/ 73 h 73"/>
              <a:gd name="T4" fmla="*/ 85 w 94"/>
              <a:gd name="T5" fmla="*/ 9 h 73"/>
              <a:gd name="T6" fmla="*/ 0 w 94"/>
              <a:gd name="T7" fmla="*/ 9 h 73"/>
              <a:gd name="T8" fmla="*/ 0 w 94"/>
              <a:gd name="T9" fmla="*/ 0 h 73"/>
              <a:gd name="T10" fmla="*/ 94 w 94"/>
              <a:gd name="T11" fmla="*/ 0 h 73"/>
              <a:gd name="T12" fmla="*/ 94 w 9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4" h="73">
                <a:moveTo>
                  <a:pt x="94" y="73"/>
                </a:moveTo>
                <a:lnTo>
                  <a:pt x="85" y="73"/>
                </a:lnTo>
                <a:lnTo>
                  <a:pt x="85" y="9"/>
                </a:lnTo>
                <a:lnTo>
                  <a:pt x="0" y="9"/>
                </a:lnTo>
                <a:lnTo>
                  <a:pt x="0" y="0"/>
                </a:lnTo>
                <a:lnTo>
                  <a:pt x="94" y="0"/>
                </a:lnTo>
                <a:lnTo>
                  <a:pt x="94" y="73"/>
                </a:lnTo>
                <a:close/>
              </a:path>
            </a:pathLst>
          </a:custGeom>
          <a:solidFill>
            <a:schemeClr val="bg1">
              <a:alpha val="60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9" name="Freeform 18"/>
          <p:cNvSpPr>
            <a:spLocks/>
          </p:cNvSpPr>
          <p:nvPr/>
        </p:nvSpPr>
        <p:spPr bwMode="auto">
          <a:xfrm>
            <a:off x="8997934" y="5699204"/>
            <a:ext cx="157637" cy="137107"/>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solidFill>
            <a:schemeClr val="bg1">
              <a:alpha val="60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0" name="Freeform 19"/>
          <p:cNvSpPr>
            <a:spLocks/>
          </p:cNvSpPr>
          <p:nvPr/>
        </p:nvSpPr>
        <p:spPr bwMode="auto">
          <a:xfrm>
            <a:off x="10747401" y="3948771"/>
            <a:ext cx="139092" cy="15566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solidFill>
            <a:schemeClr val="bg1">
              <a:alpha val="60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1" name="Freeform 20"/>
          <p:cNvSpPr>
            <a:spLocks/>
          </p:cNvSpPr>
          <p:nvPr/>
        </p:nvSpPr>
        <p:spPr bwMode="auto">
          <a:xfrm>
            <a:off x="8997934" y="2217926"/>
            <a:ext cx="157637" cy="136076"/>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solidFill>
            <a:schemeClr val="bg1">
              <a:alpha val="60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2" name="Freeform 21"/>
          <p:cNvSpPr>
            <a:spLocks/>
          </p:cNvSpPr>
          <p:nvPr/>
        </p:nvSpPr>
        <p:spPr bwMode="auto">
          <a:xfrm>
            <a:off x="7270104" y="3948771"/>
            <a:ext cx="136001" cy="15566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solidFill>
            <a:schemeClr val="bg1">
              <a:alpha val="60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5" name="Oval 28"/>
          <p:cNvSpPr>
            <a:spLocks noChangeArrowheads="1"/>
          </p:cNvSpPr>
          <p:nvPr/>
        </p:nvSpPr>
        <p:spPr bwMode="auto">
          <a:xfrm>
            <a:off x="7386638" y="1727200"/>
            <a:ext cx="3378200"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sp>
        <p:nvSpPr>
          <p:cNvPr id="27" name="Title 3"/>
          <p:cNvSpPr>
            <a:spLocks noGrp="1"/>
          </p:cNvSpPr>
          <p:nvPr>
            <p:ph type="title"/>
          </p:nvPr>
        </p:nvSpPr>
        <p:spPr>
          <a:xfrm>
            <a:off x="2324664" y="3588562"/>
            <a:ext cx="6400800" cy="275"/>
          </a:xfrm>
        </p:spPr>
        <p:txBody>
          <a:bodyPr/>
          <a:lstStyle/>
          <a:p>
            <a:pPr algn="l"/>
            <a:r>
              <a:rPr lang="ru-RU" b="1" dirty="0" smtClean="0">
                <a:solidFill>
                  <a:srgbClr val="D72700"/>
                </a:solidFill>
              </a:rPr>
              <a:t>Улучшение качества</a:t>
            </a:r>
            <a:endParaRPr lang="en-US" b="1" dirty="0">
              <a:solidFill>
                <a:srgbClr val="D72700"/>
              </a:solidFill>
            </a:endParaRPr>
          </a:p>
        </p:txBody>
      </p:sp>
      <p:sp>
        <p:nvSpPr>
          <p:cNvPr id="28" name="Title 3"/>
          <p:cNvSpPr txBox="1">
            <a:spLocks/>
          </p:cNvSpPr>
          <p:nvPr/>
        </p:nvSpPr>
        <p:spPr>
          <a:xfrm>
            <a:off x="2338443" y="3791551"/>
            <a:ext cx="5818909" cy="27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2800" b="0" i="0" kern="1200" cap="none" baseline="0">
                <a:solidFill>
                  <a:schemeClr val="accent1"/>
                </a:solidFill>
                <a:latin typeface="+mj-lt"/>
                <a:ea typeface="+mj-ea"/>
                <a:cs typeface="+mj-cs"/>
              </a:defRPr>
            </a:lvl1pPr>
          </a:lstStyle>
          <a:p>
            <a:pPr algn="l"/>
            <a:endParaRPr lang="en-US" sz="2000" dirty="0" smtClean="0">
              <a:solidFill>
                <a:srgbClr val="4D657C"/>
              </a:solidFill>
            </a:endParaRPr>
          </a:p>
        </p:txBody>
      </p:sp>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0" y="2185935"/>
            <a:ext cx="2408906" cy="2408906"/>
          </a:xfrm>
          <a:prstGeom prst="rect">
            <a:avLst/>
          </a:prstGeom>
        </p:spPr>
      </p:pic>
    </p:spTree>
    <p:extLst>
      <p:ext uri="{BB962C8B-B14F-4D97-AF65-F5344CB8AC3E}">
        <p14:creationId xmlns:p14="http://schemas.microsoft.com/office/powerpoint/2010/main" val="1489009835"/>
      </p:ext>
    </p:extLst>
  </p:cSld>
  <p:clrMapOvr>
    <a:masterClrMapping/>
  </p:clrMapOvr>
  <p:transition spd="slow">
    <p:pull dir="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749048" cy="838200"/>
          </a:xfrm>
        </p:spPr>
        <p:txBody>
          <a:bodyPr anchor="t"/>
          <a:lstStyle/>
          <a:p>
            <a:r>
              <a:rPr lang="en-CA" dirty="0"/>
              <a:t>Scopia Desktop </a:t>
            </a:r>
            <a:r>
              <a:rPr lang="en-CA" dirty="0" smtClean="0"/>
              <a:t/>
            </a:r>
            <a:br>
              <a:rPr lang="en-CA" dirty="0" smtClean="0"/>
            </a:br>
            <a:r>
              <a:rPr lang="ru-RU" sz="2400" dirty="0" smtClean="0">
                <a:solidFill>
                  <a:srgbClr val="C00000"/>
                </a:solidFill>
              </a:rPr>
              <a:t>Теперь может принимать </a:t>
            </a:r>
            <a:r>
              <a:rPr lang="en-CA" sz="2400" dirty="0" smtClean="0">
                <a:solidFill>
                  <a:srgbClr val="C00000"/>
                </a:solidFill>
              </a:rPr>
              <a:t>1080p </a:t>
            </a:r>
            <a:r>
              <a:rPr lang="en-CA" sz="2400" dirty="0">
                <a:solidFill>
                  <a:srgbClr val="C00000"/>
                </a:solidFill>
              </a:rPr>
              <a:t>HD</a:t>
            </a:r>
            <a:r>
              <a:rPr lang="en-CA" dirty="0" smtClean="0"/>
              <a:t/>
            </a:r>
            <a:br>
              <a:rPr lang="en-CA" dirty="0" smtClean="0"/>
            </a:br>
            <a:endParaRPr lang="en-CA" sz="2400" dirty="0">
              <a:solidFill>
                <a:srgbClr val="C00000"/>
              </a:solidFill>
            </a:endParaRPr>
          </a:p>
        </p:txBody>
      </p:sp>
      <p:sp>
        <p:nvSpPr>
          <p:cNvPr id="23" name="Oval 22"/>
          <p:cNvSpPr/>
          <p:nvPr/>
        </p:nvSpPr>
        <p:spPr>
          <a:xfrm>
            <a:off x="-2492375"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4" name="Rectangle 23"/>
          <p:cNvSpPr/>
          <p:nvPr/>
        </p:nvSpPr>
        <p:spPr>
          <a:xfrm>
            <a:off x="0" y="1779588"/>
            <a:ext cx="9144000" cy="43942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5" name="Rectangle 24"/>
          <p:cNvSpPr/>
          <p:nvPr/>
        </p:nvSpPr>
        <p:spPr>
          <a:xfrm>
            <a:off x="10363" y="1781419"/>
            <a:ext cx="9144000" cy="431165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6" name="Oval 25"/>
          <p:cNvSpPr/>
          <p:nvPr/>
        </p:nvSpPr>
        <p:spPr>
          <a:xfrm>
            <a:off x="-2444750"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7" name="Rectangle 26"/>
          <p:cNvSpPr/>
          <p:nvPr/>
        </p:nvSpPr>
        <p:spPr>
          <a:xfrm>
            <a:off x="2743041" y="4470406"/>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sp>
        <p:nvSpPr>
          <p:cNvPr id="28" name="Rectangle 27"/>
          <p:cNvSpPr/>
          <p:nvPr/>
        </p:nvSpPr>
        <p:spPr>
          <a:xfrm>
            <a:off x="2800350" y="5661065"/>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pic>
        <p:nvPicPr>
          <p:cNvPr id="29"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03451" y="1779587"/>
            <a:ext cx="4541837" cy="4541837"/>
          </a:xfrm>
          <a:prstGeom prst="rect">
            <a:avLst/>
          </a:prstGeom>
          <a:noFill/>
          <a:ln w="9525">
            <a:noFill/>
            <a:miter lim="800000"/>
            <a:headEnd/>
            <a:tailEnd/>
          </a:ln>
        </p:spPr>
      </p:pic>
      <p:sp>
        <p:nvSpPr>
          <p:cNvPr id="30" name="Oval 28"/>
          <p:cNvSpPr>
            <a:spLocks noChangeArrowheads="1"/>
          </p:cNvSpPr>
          <p:nvPr/>
        </p:nvSpPr>
        <p:spPr bwMode="auto">
          <a:xfrm>
            <a:off x="-1699657" y="1630363"/>
            <a:ext cx="3378201"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grpSp>
        <p:nvGrpSpPr>
          <p:cNvPr id="31" name="Group 47"/>
          <p:cNvGrpSpPr/>
          <p:nvPr/>
        </p:nvGrpSpPr>
        <p:grpSpPr>
          <a:xfrm rot="16200000">
            <a:off x="-1797908" y="2105559"/>
            <a:ext cx="3730752" cy="3730752"/>
            <a:chOff x="-6153150" y="911225"/>
            <a:chExt cx="5748337" cy="5745163"/>
          </a:xfrm>
          <a:solidFill>
            <a:srgbClr val="4D657C">
              <a:alpha val="60000"/>
            </a:srgbClr>
          </a:solidFill>
        </p:grpSpPr>
        <p:sp>
          <p:nvSpPr>
            <p:cNvPr id="32" name="Freeform 20"/>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3" name="Freeform 32"/>
            <p:cNvSpPr>
              <a:spLocks/>
            </p:cNvSpPr>
            <p:nvPr/>
          </p:nvSpPr>
          <p:spPr bwMode="auto">
            <a:xfrm>
              <a:off x="-3865563" y="3341688"/>
              <a:ext cx="153987" cy="115888"/>
            </a:xfrm>
            <a:custGeom>
              <a:avLst/>
              <a:gdLst>
                <a:gd name="T0" fmla="*/ 9 w 97"/>
                <a:gd name="T1" fmla="*/ 73 h 73"/>
                <a:gd name="T2" fmla="*/ 0 w 97"/>
                <a:gd name="T3" fmla="*/ 73 h 73"/>
                <a:gd name="T4" fmla="*/ 0 w 97"/>
                <a:gd name="T5" fmla="*/ 0 h 73"/>
                <a:gd name="T6" fmla="*/ 97 w 97"/>
                <a:gd name="T7" fmla="*/ 0 h 73"/>
                <a:gd name="T8" fmla="*/ 97 w 97"/>
                <a:gd name="T9" fmla="*/ 9 h 73"/>
                <a:gd name="T10" fmla="*/ 9 w 97"/>
                <a:gd name="T11" fmla="*/ 9 h 73"/>
                <a:gd name="T12" fmla="*/ 9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 y="73"/>
                  </a:moveTo>
                  <a:lnTo>
                    <a:pt x="0" y="73"/>
                  </a:lnTo>
                  <a:lnTo>
                    <a:pt x="0" y="0"/>
                  </a:lnTo>
                  <a:lnTo>
                    <a:pt x="97" y="0"/>
                  </a:lnTo>
                  <a:lnTo>
                    <a:pt x="97" y="9"/>
                  </a:lnTo>
                  <a:lnTo>
                    <a:pt x="9" y="9"/>
                  </a:lnTo>
                  <a:lnTo>
                    <a:pt x="9"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4" name="Freeform 33"/>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5" name="Freeform 26"/>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6" name="Freeform 27"/>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7" name="Freeform 28"/>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8" name="Freeform 29"/>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grpSp>
      <p:grpSp>
        <p:nvGrpSpPr>
          <p:cNvPr id="22" name="Group 21"/>
          <p:cNvGrpSpPr/>
          <p:nvPr/>
        </p:nvGrpSpPr>
        <p:grpSpPr>
          <a:xfrm>
            <a:off x="3139893" y="2034303"/>
            <a:ext cx="4887688" cy="4036671"/>
            <a:chOff x="2843064" y="2125008"/>
            <a:chExt cx="5224208" cy="4128481"/>
          </a:xfrm>
        </p:grpSpPr>
        <p:pic>
          <p:nvPicPr>
            <p:cNvPr id="42" name="Picture 41" descr="1080p-newlook.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43064" y="2125008"/>
              <a:ext cx="5224208" cy="4128481"/>
            </a:xfrm>
            <a:prstGeom prst="rect">
              <a:avLst/>
            </a:prstGeom>
          </p:spPr>
        </p:pic>
        <p:pic>
          <p:nvPicPr>
            <p:cNvPr id="43" name="Picture 42" descr="1080p-newlook.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64643" y="4771167"/>
              <a:ext cx="476250" cy="190500"/>
            </a:xfrm>
            <a:prstGeom prst="rect">
              <a:avLst/>
            </a:prstGeom>
          </p:spPr>
        </p:pic>
      </p:grpSp>
      <p:sp>
        <p:nvSpPr>
          <p:cNvPr id="39" name="Rounded Rectangle 38"/>
          <p:cNvSpPr/>
          <p:nvPr/>
        </p:nvSpPr>
        <p:spPr>
          <a:xfrm>
            <a:off x="4688732" y="6357384"/>
            <a:ext cx="4394684"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Доступно к заказу с</a:t>
            </a:r>
            <a:r>
              <a:rPr lang="en-US" b="1" dirty="0" smtClean="0"/>
              <a:t>: 1</a:t>
            </a:r>
            <a:r>
              <a:rPr lang="ru-RU" b="1" dirty="0" smtClean="0"/>
              <a:t> июня</a:t>
            </a:r>
            <a:r>
              <a:rPr lang="en-US" b="1" dirty="0" smtClean="0"/>
              <a:t>, </a:t>
            </a:r>
            <a:r>
              <a:rPr lang="en-US" b="1" dirty="0" smtClean="0"/>
              <a:t>2015</a:t>
            </a:r>
            <a:endParaRPr lang="en-US" b="1" dirty="0"/>
          </a:p>
        </p:txBody>
      </p:sp>
      <p:pic>
        <p:nvPicPr>
          <p:cNvPr id="48" name="Picture 4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81241" y="2230640"/>
            <a:ext cx="4027018" cy="2503018"/>
          </a:xfrm>
          <a:prstGeom prst="rect">
            <a:avLst/>
          </a:prstGeom>
        </p:spPr>
      </p:pic>
    </p:spTree>
    <p:extLst>
      <p:ext uri="{BB962C8B-B14F-4D97-AF65-F5344CB8AC3E}">
        <p14:creationId xmlns:p14="http://schemas.microsoft.com/office/powerpoint/2010/main" val="2434879557"/>
      </p:ext>
    </p:extLst>
  </p:cSld>
  <p:clrMapOvr>
    <a:masterClrMapping/>
  </p:clrMapOvr>
  <p:transition spd="slow">
    <p:pull dir="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749048" cy="838200"/>
          </a:xfrm>
        </p:spPr>
        <p:txBody>
          <a:bodyPr anchor="t"/>
          <a:lstStyle/>
          <a:p>
            <a:r>
              <a:rPr lang="en-CA" dirty="0" err="1" smtClean="0"/>
              <a:t>Scopia</a:t>
            </a:r>
            <a:r>
              <a:rPr lang="en-CA" dirty="0" smtClean="0"/>
              <a:t> Desktop </a:t>
            </a:r>
            <a:br>
              <a:rPr lang="en-CA" dirty="0" smtClean="0"/>
            </a:br>
            <a:r>
              <a:rPr lang="ru-RU" sz="2400" dirty="0" smtClean="0">
                <a:solidFill>
                  <a:srgbClr val="C00000"/>
                </a:solidFill>
              </a:rPr>
              <a:t>Индикатор качества подключения</a:t>
            </a:r>
            <a:r>
              <a:rPr lang="en-CA" dirty="0" smtClean="0"/>
              <a:t/>
            </a:r>
            <a:br>
              <a:rPr lang="en-CA" dirty="0" smtClean="0"/>
            </a:br>
            <a:endParaRPr lang="en-CA" sz="2400" dirty="0">
              <a:solidFill>
                <a:srgbClr val="C00000"/>
              </a:solidFill>
            </a:endParaRPr>
          </a:p>
        </p:txBody>
      </p:sp>
      <p:pic>
        <p:nvPicPr>
          <p:cNvPr id="19" name="Picture 18"/>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68205" y="1295400"/>
            <a:ext cx="6532293" cy="5309326"/>
          </a:xfrm>
          <a:prstGeom prst="rect">
            <a:avLst/>
          </a:prstGeom>
          <a:noFill/>
          <a:ln>
            <a:noFill/>
          </a:ln>
        </p:spPr>
      </p:pic>
      <p:sp>
        <p:nvSpPr>
          <p:cNvPr id="29" name="Rectangle 28"/>
          <p:cNvSpPr/>
          <p:nvPr/>
        </p:nvSpPr>
        <p:spPr>
          <a:xfrm>
            <a:off x="8423444" y="4997692"/>
            <a:ext cx="99216" cy="148817"/>
          </a:xfrm>
          <a:prstGeom prst="rect">
            <a:avLst/>
          </a:prstGeom>
          <a:solidFill>
            <a:schemeClr val="bg1"/>
          </a:solidFill>
          <a:ln w="19050">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30" name="Rectangle 29"/>
          <p:cNvSpPr/>
          <p:nvPr/>
        </p:nvSpPr>
        <p:spPr>
          <a:xfrm>
            <a:off x="8427020" y="5437805"/>
            <a:ext cx="99216" cy="148817"/>
          </a:xfrm>
          <a:prstGeom prst="rect">
            <a:avLst/>
          </a:prstGeom>
          <a:solidFill>
            <a:schemeClr val="bg1"/>
          </a:solidFill>
          <a:ln w="19050">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98537" y="1658110"/>
            <a:ext cx="5913828" cy="3074146"/>
          </a:xfrm>
          <a:prstGeom prst="rect">
            <a:avLst/>
          </a:prstGeom>
        </p:spPr>
      </p:pic>
      <p:grpSp>
        <p:nvGrpSpPr>
          <p:cNvPr id="24" name="Group 23"/>
          <p:cNvGrpSpPr/>
          <p:nvPr/>
        </p:nvGrpSpPr>
        <p:grpSpPr>
          <a:xfrm>
            <a:off x="7485493" y="3802130"/>
            <a:ext cx="1423480" cy="2178614"/>
            <a:chOff x="6855608" y="3954780"/>
            <a:chExt cx="1423480" cy="2178614"/>
          </a:xfrm>
        </p:grpSpPr>
        <p:sp>
          <p:nvSpPr>
            <p:cNvPr id="25" name="Oval 24"/>
            <p:cNvSpPr/>
            <p:nvPr/>
          </p:nvSpPr>
          <p:spPr>
            <a:xfrm>
              <a:off x="6855608" y="4717306"/>
              <a:ext cx="238117" cy="218539"/>
            </a:xfrm>
            <a:prstGeom prst="ellipse">
              <a:avLst/>
            </a:prstGeom>
            <a:no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pic>
          <p:nvPicPr>
            <p:cNvPr id="26" name="Picture 25"/>
            <p:cNvPicPr/>
            <p:nvPr/>
          </p:nvPicPr>
          <p:blipFill>
            <a:blip r:embed="rId5" cstate="email">
              <a:extLst>
                <a:ext uri="{28A0092B-C50C-407E-A947-70E740481C1C}">
                  <a14:useLocalDpi xmlns:a14="http://schemas.microsoft.com/office/drawing/2010/main"/>
                </a:ext>
              </a:extLst>
            </a:blip>
            <a:srcRect/>
            <a:stretch>
              <a:fillRect/>
            </a:stretch>
          </p:blipFill>
          <p:spPr bwMode="auto">
            <a:xfrm>
              <a:off x="7536412" y="3954780"/>
              <a:ext cx="742676" cy="2178614"/>
            </a:xfrm>
            <a:prstGeom prst="rect">
              <a:avLst/>
            </a:prstGeom>
            <a:solidFill>
              <a:srgbClr val="B5B5B5"/>
            </a:solidFill>
            <a:ln>
              <a:noFill/>
            </a:ln>
          </p:spPr>
        </p:pic>
        <p:cxnSp>
          <p:nvCxnSpPr>
            <p:cNvPr id="27" name="Straight Connector 26"/>
            <p:cNvCxnSpPr>
              <a:stCxn id="25" idx="1"/>
            </p:cNvCxnSpPr>
            <p:nvPr/>
          </p:nvCxnSpPr>
          <p:spPr>
            <a:xfrm flipV="1">
              <a:off x="6890479" y="3954782"/>
              <a:ext cx="645933" cy="79452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5" idx="3"/>
            </p:cNvCxnSpPr>
            <p:nvPr/>
          </p:nvCxnSpPr>
          <p:spPr>
            <a:xfrm>
              <a:off x="6890479" y="4903841"/>
              <a:ext cx="660362" cy="1186161"/>
            </a:xfrm>
            <a:prstGeom prst="line">
              <a:avLst/>
            </a:prstGeom>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5542272" y="3796846"/>
            <a:ext cx="2314160" cy="539521"/>
            <a:chOff x="5237453" y="4107249"/>
            <a:chExt cx="1888234" cy="459606"/>
          </a:xfrm>
        </p:grpSpPr>
        <p:sp>
          <p:nvSpPr>
            <p:cNvPr id="22" name="Rectangular Callout 21"/>
            <p:cNvSpPr/>
            <p:nvPr/>
          </p:nvSpPr>
          <p:spPr>
            <a:xfrm>
              <a:off x="5237453" y="4132007"/>
              <a:ext cx="1723477" cy="434848"/>
            </a:xfrm>
            <a:prstGeom prst="wedgeRectCallout">
              <a:avLst>
                <a:gd name="adj1" fmla="val 43453"/>
                <a:gd name="adj2" fmla="val 89826"/>
              </a:avLst>
            </a:prstGeom>
            <a:solidFill>
              <a:schemeClr val="bg1"/>
            </a:solidFill>
            <a:ln w="19050">
              <a:solidFill>
                <a:srgbClr val="0A273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rPr>
                <a:t>Moderate network issues. </a:t>
              </a:r>
            </a:p>
            <a:p>
              <a:r>
                <a:rPr lang="en-US" sz="800" dirty="0" smtClean="0">
                  <a:solidFill>
                    <a:schemeClr val="tx1"/>
                  </a:solidFill>
                </a:rPr>
                <a:t>Your </a:t>
              </a:r>
              <a:r>
                <a:rPr lang="en-US" sz="800" dirty="0">
                  <a:solidFill>
                    <a:schemeClr val="tx1"/>
                  </a:solidFill>
                </a:rPr>
                <a:t>meeting experience might be </a:t>
              </a:r>
              <a:r>
                <a:rPr lang="en-US" sz="800" dirty="0" smtClean="0">
                  <a:solidFill>
                    <a:schemeClr val="tx1"/>
                  </a:solidFill>
                </a:rPr>
                <a:t>affected.</a:t>
              </a:r>
            </a:p>
          </p:txBody>
        </p:sp>
        <p:sp>
          <p:nvSpPr>
            <p:cNvPr id="23" name="TextBox 22"/>
            <p:cNvSpPr txBox="1"/>
            <p:nvPr/>
          </p:nvSpPr>
          <p:spPr>
            <a:xfrm>
              <a:off x="6810377" y="4107249"/>
              <a:ext cx="315310" cy="285268"/>
            </a:xfrm>
            <a:prstGeom prst="rect">
              <a:avLst/>
            </a:prstGeom>
            <a:noFill/>
          </p:spPr>
          <p:txBody>
            <a:bodyPr wrap="none" rtlCol="0">
              <a:noAutofit/>
            </a:bodyPr>
            <a:lstStyle/>
            <a:p>
              <a:pPr>
                <a:lnSpc>
                  <a:spcPct val="90000"/>
                </a:lnSpc>
              </a:pPr>
              <a:r>
                <a:rPr lang="en-US" sz="800" dirty="0" smtClean="0"/>
                <a:t>X</a:t>
              </a:r>
            </a:p>
          </p:txBody>
        </p:sp>
      </p:grpSp>
    </p:spTree>
    <p:extLst>
      <p:ext uri="{BB962C8B-B14F-4D97-AF65-F5344CB8AC3E}">
        <p14:creationId xmlns:p14="http://schemas.microsoft.com/office/powerpoint/2010/main" val="4194163634"/>
      </p:ext>
    </p:extLst>
  </p:cSld>
  <p:clrMapOvr>
    <a:masterClrMapping/>
  </p:clrMapOvr>
  <p:transition spd="slow">
    <p:pull dir="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175364" y="1477963"/>
            <a:ext cx="6156176" cy="4525962"/>
          </a:xfrm>
        </p:spPr>
        <p:txBody>
          <a:bodyPr>
            <a:normAutofit fontScale="92500" lnSpcReduction="10000"/>
          </a:bodyPr>
          <a:lstStyle/>
          <a:p>
            <a:pPr marL="0" indent="0">
              <a:spcAft>
                <a:spcPts val="600"/>
              </a:spcAft>
              <a:buNone/>
            </a:pPr>
            <a:r>
              <a:rPr lang="en-US" dirty="0"/>
              <a:t>The information contained herein is provided for information purposes only and is intended only to outline Avaya’s presently anticipated general technology direction. </a:t>
            </a:r>
            <a:endParaRPr lang="en-US" dirty="0" smtClean="0"/>
          </a:p>
          <a:p>
            <a:pPr marL="0" indent="0">
              <a:spcBef>
                <a:spcPts val="600"/>
              </a:spcBef>
              <a:spcAft>
                <a:spcPts val="600"/>
              </a:spcAft>
              <a:buNone/>
            </a:pPr>
            <a:r>
              <a:rPr lang="en-US" dirty="0" smtClean="0"/>
              <a:t>The </a:t>
            </a:r>
            <a:r>
              <a:rPr lang="en-US" dirty="0"/>
              <a:t>information in the roadmap is not a commitment or an obligation to deliver any product, product feature or software functionality and Avaya reserves the right to make changes to the content and timing of any product, product feature or software release. </a:t>
            </a:r>
            <a:endParaRPr lang="en-US" dirty="0" smtClean="0"/>
          </a:p>
          <a:p>
            <a:pPr marL="0" indent="0">
              <a:spcBef>
                <a:spcPts val="600"/>
              </a:spcBef>
              <a:spcAft>
                <a:spcPts val="1200"/>
              </a:spcAft>
              <a:buNone/>
            </a:pPr>
            <a:r>
              <a:rPr lang="en-US" dirty="0" smtClean="0"/>
              <a:t>Prices </a:t>
            </a:r>
            <a:r>
              <a:rPr lang="en-US" dirty="0"/>
              <a:t>for any future product or software included herein will be separately negotiated when and if such product or software becomes </a:t>
            </a:r>
            <a:r>
              <a:rPr lang="en-US" dirty="0" smtClean="0"/>
              <a:t>available.</a:t>
            </a:r>
            <a:endParaRPr lang="en-US" dirty="0"/>
          </a:p>
        </p:txBody>
      </p:sp>
      <p:pic>
        <p:nvPicPr>
          <p:cNvPr id="1026" name="Picture 2" descr="http://www.atlantaworkerscompblog.com/Attorney:Law(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6176" y="2425936"/>
            <a:ext cx="2793647" cy="209523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20720" y="475659"/>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smtClean="0"/>
              <a:t>A Word from Our Lawyers</a:t>
            </a:r>
          </a:p>
        </p:txBody>
      </p:sp>
    </p:spTree>
    <p:extLst>
      <p:ext uri="{BB962C8B-B14F-4D97-AF65-F5344CB8AC3E}">
        <p14:creationId xmlns:p14="http://schemas.microsoft.com/office/powerpoint/2010/main" val="3760510887"/>
      </p:ext>
    </p:extLst>
  </p:cSld>
  <p:clrMapOvr>
    <a:masterClrMapping/>
  </p:clrMapOvr>
  <p:transition spd="slow">
    <p:pull dir="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307013"/>
            <a:ext cx="9144000" cy="20955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8" name="Oval 7"/>
          <p:cNvSpPr/>
          <p:nvPr/>
        </p:nvSpPr>
        <p:spPr>
          <a:xfrm>
            <a:off x="6516688"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9" name="Rectangle 8"/>
          <p:cNvSpPr/>
          <p:nvPr/>
        </p:nvSpPr>
        <p:spPr>
          <a:xfrm>
            <a:off x="0" y="5348288"/>
            <a:ext cx="9144000" cy="128587"/>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0" name="Oval 9"/>
          <p:cNvSpPr/>
          <p:nvPr/>
        </p:nvSpPr>
        <p:spPr>
          <a:xfrm>
            <a:off x="6564313"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pic>
        <p:nvPicPr>
          <p:cNvPr id="11"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6735758" y="1635121"/>
            <a:ext cx="4681546" cy="4681546"/>
          </a:xfrm>
          <a:prstGeom prst="rect">
            <a:avLst/>
          </a:prstGeom>
          <a:noFill/>
          <a:ln w="9525">
            <a:noFill/>
            <a:miter lim="800000"/>
            <a:headEnd/>
            <a:tailEnd/>
          </a:ln>
        </p:spPr>
      </p:pic>
      <p:grpSp>
        <p:nvGrpSpPr>
          <p:cNvPr id="12" name="Group 19"/>
          <p:cNvGrpSpPr/>
          <p:nvPr/>
        </p:nvGrpSpPr>
        <p:grpSpPr>
          <a:xfrm>
            <a:off x="7211377" y="2161227"/>
            <a:ext cx="3730752" cy="3730752"/>
            <a:chOff x="-6153150" y="911225"/>
            <a:chExt cx="5748337" cy="5745163"/>
          </a:xfrm>
          <a:solidFill>
            <a:schemeClr val="bg1">
              <a:alpha val="60000"/>
            </a:schemeClr>
          </a:solidFill>
        </p:grpSpPr>
        <p:sp>
          <p:nvSpPr>
            <p:cNvPr id="13" name="Freeform 12"/>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4" name="Freeform 13"/>
            <p:cNvSpPr>
              <a:spLocks noEditPoints="1"/>
            </p:cNvSpPr>
            <p:nvPr/>
          </p:nvSpPr>
          <p:spPr bwMode="auto">
            <a:xfrm>
              <a:off x="-3460750" y="3584575"/>
              <a:ext cx="363537" cy="365125"/>
            </a:xfrm>
            <a:custGeom>
              <a:avLst/>
              <a:gdLst>
                <a:gd name="T0" fmla="*/ 97 w 97"/>
                <a:gd name="T1" fmla="*/ 46 h 97"/>
                <a:gd name="T2" fmla="*/ 87 w 97"/>
                <a:gd name="T3" fmla="*/ 46 h 97"/>
                <a:gd name="T4" fmla="*/ 51 w 97"/>
                <a:gd name="T5" fmla="*/ 11 h 97"/>
                <a:gd name="T6" fmla="*/ 51 w 97"/>
                <a:gd name="T7" fmla="*/ 0 h 97"/>
                <a:gd name="T8" fmla="*/ 47 w 97"/>
                <a:gd name="T9" fmla="*/ 0 h 97"/>
                <a:gd name="T10" fmla="*/ 47 w 97"/>
                <a:gd name="T11" fmla="*/ 11 h 97"/>
                <a:gd name="T12" fmla="*/ 11 w 97"/>
                <a:gd name="T13" fmla="*/ 46 h 97"/>
                <a:gd name="T14" fmla="*/ 0 w 97"/>
                <a:gd name="T15" fmla="*/ 46 h 97"/>
                <a:gd name="T16" fmla="*/ 0 w 97"/>
                <a:gd name="T17" fmla="*/ 50 h 97"/>
                <a:gd name="T18" fmla="*/ 11 w 97"/>
                <a:gd name="T19" fmla="*/ 50 h 97"/>
                <a:gd name="T20" fmla="*/ 47 w 97"/>
                <a:gd name="T21" fmla="*/ 86 h 97"/>
                <a:gd name="T22" fmla="*/ 47 w 97"/>
                <a:gd name="T23" fmla="*/ 97 h 97"/>
                <a:gd name="T24" fmla="*/ 51 w 97"/>
                <a:gd name="T25" fmla="*/ 97 h 97"/>
                <a:gd name="T26" fmla="*/ 51 w 97"/>
                <a:gd name="T27" fmla="*/ 86 h 97"/>
                <a:gd name="T28" fmla="*/ 87 w 97"/>
                <a:gd name="T29" fmla="*/ 50 h 97"/>
                <a:gd name="T30" fmla="*/ 97 w 97"/>
                <a:gd name="T31" fmla="*/ 50 h 97"/>
                <a:gd name="T32" fmla="*/ 97 w 97"/>
                <a:gd name="T33" fmla="*/ 46 h 97"/>
                <a:gd name="T34" fmla="*/ 83 w 97"/>
                <a:gd name="T35" fmla="*/ 46 h 97"/>
                <a:gd name="T36" fmla="*/ 62 w 97"/>
                <a:gd name="T37" fmla="*/ 46 h 97"/>
                <a:gd name="T38" fmla="*/ 51 w 97"/>
                <a:gd name="T39" fmla="*/ 35 h 97"/>
                <a:gd name="T40" fmla="*/ 51 w 97"/>
                <a:gd name="T41" fmla="*/ 15 h 97"/>
                <a:gd name="T42" fmla="*/ 83 w 97"/>
                <a:gd name="T43" fmla="*/ 46 h 97"/>
                <a:gd name="T44" fmla="*/ 47 w 97"/>
                <a:gd name="T45" fmla="*/ 46 h 97"/>
                <a:gd name="T46" fmla="*/ 39 w 97"/>
                <a:gd name="T47" fmla="*/ 46 h 97"/>
                <a:gd name="T48" fmla="*/ 47 w 97"/>
                <a:gd name="T49" fmla="*/ 39 h 97"/>
                <a:gd name="T50" fmla="*/ 47 w 97"/>
                <a:gd name="T51" fmla="*/ 46 h 97"/>
                <a:gd name="T52" fmla="*/ 47 w 97"/>
                <a:gd name="T53" fmla="*/ 50 h 97"/>
                <a:gd name="T54" fmla="*/ 47 w 97"/>
                <a:gd name="T55" fmla="*/ 58 h 97"/>
                <a:gd name="T56" fmla="*/ 39 w 97"/>
                <a:gd name="T57" fmla="*/ 50 h 97"/>
                <a:gd name="T58" fmla="*/ 47 w 97"/>
                <a:gd name="T59" fmla="*/ 50 h 97"/>
                <a:gd name="T60" fmla="*/ 51 w 97"/>
                <a:gd name="T61" fmla="*/ 50 h 97"/>
                <a:gd name="T62" fmla="*/ 58 w 97"/>
                <a:gd name="T63" fmla="*/ 50 h 97"/>
                <a:gd name="T64" fmla="*/ 51 w 97"/>
                <a:gd name="T65" fmla="*/ 58 h 97"/>
                <a:gd name="T66" fmla="*/ 51 w 97"/>
                <a:gd name="T67" fmla="*/ 50 h 97"/>
                <a:gd name="T68" fmla="*/ 51 w 97"/>
                <a:gd name="T69" fmla="*/ 46 h 97"/>
                <a:gd name="T70" fmla="*/ 51 w 97"/>
                <a:gd name="T71" fmla="*/ 39 h 97"/>
                <a:gd name="T72" fmla="*/ 58 w 97"/>
                <a:gd name="T73" fmla="*/ 46 h 97"/>
                <a:gd name="T74" fmla="*/ 51 w 97"/>
                <a:gd name="T75" fmla="*/ 46 h 97"/>
                <a:gd name="T76" fmla="*/ 47 w 97"/>
                <a:gd name="T77" fmla="*/ 15 h 97"/>
                <a:gd name="T78" fmla="*/ 47 w 97"/>
                <a:gd name="T79" fmla="*/ 35 h 97"/>
                <a:gd name="T80" fmla="*/ 35 w 97"/>
                <a:gd name="T81" fmla="*/ 46 h 97"/>
                <a:gd name="T82" fmla="*/ 15 w 97"/>
                <a:gd name="T83" fmla="*/ 46 h 97"/>
                <a:gd name="T84" fmla="*/ 47 w 97"/>
                <a:gd name="T85" fmla="*/ 15 h 97"/>
                <a:gd name="T86" fmla="*/ 15 w 97"/>
                <a:gd name="T87" fmla="*/ 50 h 97"/>
                <a:gd name="T88" fmla="*/ 35 w 97"/>
                <a:gd name="T89" fmla="*/ 50 h 97"/>
                <a:gd name="T90" fmla="*/ 47 w 97"/>
                <a:gd name="T91" fmla="*/ 62 h 97"/>
                <a:gd name="T92" fmla="*/ 47 w 97"/>
                <a:gd name="T93" fmla="*/ 82 h 97"/>
                <a:gd name="T94" fmla="*/ 15 w 97"/>
                <a:gd name="T95" fmla="*/ 50 h 97"/>
                <a:gd name="T96" fmla="*/ 51 w 97"/>
                <a:gd name="T97" fmla="*/ 82 h 97"/>
                <a:gd name="T98" fmla="*/ 51 w 97"/>
                <a:gd name="T99" fmla="*/ 62 h 97"/>
                <a:gd name="T100" fmla="*/ 62 w 97"/>
                <a:gd name="T101" fmla="*/ 50 h 97"/>
                <a:gd name="T102" fmla="*/ 83 w 97"/>
                <a:gd name="T103" fmla="*/ 50 h 97"/>
                <a:gd name="T104" fmla="*/ 51 w 97"/>
                <a:gd name="T105" fmla="*/ 8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7" h="97">
                  <a:moveTo>
                    <a:pt x="97" y="46"/>
                  </a:moveTo>
                  <a:cubicBezTo>
                    <a:pt x="87" y="46"/>
                    <a:pt x="87" y="46"/>
                    <a:pt x="87" y="46"/>
                  </a:cubicBezTo>
                  <a:cubicBezTo>
                    <a:pt x="86" y="27"/>
                    <a:pt x="70" y="12"/>
                    <a:pt x="51" y="11"/>
                  </a:cubicBezTo>
                  <a:cubicBezTo>
                    <a:pt x="51" y="0"/>
                    <a:pt x="51" y="0"/>
                    <a:pt x="51" y="0"/>
                  </a:cubicBezTo>
                  <a:cubicBezTo>
                    <a:pt x="47" y="0"/>
                    <a:pt x="47" y="0"/>
                    <a:pt x="47" y="0"/>
                  </a:cubicBezTo>
                  <a:cubicBezTo>
                    <a:pt x="47" y="11"/>
                    <a:pt x="47" y="11"/>
                    <a:pt x="47" y="11"/>
                  </a:cubicBezTo>
                  <a:cubicBezTo>
                    <a:pt x="27" y="12"/>
                    <a:pt x="12" y="27"/>
                    <a:pt x="11" y="46"/>
                  </a:cubicBezTo>
                  <a:cubicBezTo>
                    <a:pt x="0" y="46"/>
                    <a:pt x="0" y="46"/>
                    <a:pt x="0" y="46"/>
                  </a:cubicBezTo>
                  <a:cubicBezTo>
                    <a:pt x="0" y="50"/>
                    <a:pt x="0" y="50"/>
                    <a:pt x="0" y="50"/>
                  </a:cubicBezTo>
                  <a:cubicBezTo>
                    <a:pt x="11" y="50"/>
                    <a:pt x="11" y="50"/>
                    <a:pt x="11" y="50"/>
                  </a:cubicBezTo>
                  <a:cubicBezTo>
                    <a:pt x="12" y="70"/>
                    <a:pt x="27" y="85"/>
                    <a:pt x="47" y="86"/>
                  </a:cubicBezTo>
                  <a:cubicBezTo>
                    <a:pt x="47" y="97"/>
                    <a:pt x="47" y="97"/>
                    <a:pt x="47" y="97"/>
                  </a:cubicBezTo>
                  <a:cubicBezTo>
                    <a:pt x="51" y="97"/>
                    <a:pt x="51" y="97"/>
                    <a:pt x="51" y="97"/>
                  </a:cubicBezTo>
                  <a:cubicBezTo>
                    <a:pt x="51" y="86"/>
                    <a:pt x="51" y="86"/>
                    <a:pt x="51" y="86"/>
                  </a:cubicBezTo>
                  <a:cubicBezTo>
                    <a:pt x="70" y="85"/>
                    <a:pt x="86" y="70"/>
                    <a:pt x="87" y="50"/>
                  </a:cubicBezTo>
                  <a:cubicBezTo>
                    <a:pt x="97" y="50"/>
                    <a:pt x="97" y="50"/>
                    <a:pt x="97" y="50"/>
                  </a:cubicBezTo>
                  <a:lnTo>
                    <a:pt x="97" y="46"/>
                  </a:lnTo>
                  <a:close/>
                  <a:moveTo>
                    <a:pt x="83" y="46"/>
                  </a:moveTo>
                  <a:cubicBezTo>
                    <a:pt x="62" y="46"/>
                    <a:pt x="62" y="46"/>
                    <a:pt x="62" y="46"/>
                  </a:cubicBezTo>
                  <a:cubicBezTo>
                    <a:pt x="62" y="40"/>
                    <a:pt x="57" y="36"/>
                    <a:pt x="51" y="35"/>
                  </a:cubicBezTo>
                  <a:cubicBezTo>
                    <a:pt x="51" y="15"/>
                    <a:pt x="51" y="15"/>
                    <a:pt x="51" y="15"/>
                  </a:cubicBezTo>
                  <a:cubicBezTo>
                    <a:pt x="68" y="16"/>
                    <a:pt x="82" y="29"/>
                    <a:pt x="83" y="46"/>
                  </a:cubicBezTo>
                  <a:close/>
                  <a:moveTo>
                    <a:pt x="47" y="46"/>
                  </a:moveTo>
                  <a:cubicBezTo>
                    <a:pt x="39" y="46"/>
                    <a:pt x="39" y="46"/>
                    <a:pt x="39" y="46"/>
                  </a:cubicBezTo>
                  <a:cubicBezTo>
                    <a:pt x="40" y="43"/>
                    <a:pt x="43" y="39"/>
                    <a:pt x="47" y="39"/>
                  </a:cubicBezTo>
                  <a:lnTo>
                    <a:pt x="47" y="46"/>
                  </a:lnTo>
                  <a:close/>
                  <a:moveTo>
                    <a:pt x="47" y="50"/>
                  </a:moveTo>
                  <a:cubicBezTo>
                    <a:pt x="47" y="58"/>
                    <a:pt x="47" y="58"/>
                    <a:pt x="47" y="58"/>
                  </a:cubicBezTo>
                  <a:cubicBezTo>
                    <a:pt x="43" y="58"/>
                    <a:pt x="40" y="54"/>
                    <a:pt x="39" y="50"/>
                  </a:cubicBezTo>
                  <a:lnTo>
                    <a:pt x="47" y="50"/>
                  </a:lnTo>
                  <a:close/>
                  <a:moveTo>
                    <a:pt x="51" y="50"/>
                  </a:moveTo>
                  <a:cubicBezTo>
                    <a:pt x="58" y="50"/>
                    <a:pt x="58" y="50"/>
                    <a:pt x="58" y="50"/>
                  </a:cubicBezTo>
                  <a:cubicBezTo>
                    <a:pt x="58" y="54"/>
                    <a:pt x="55" y="58"/>
                    <a:pt x="51" y="58"/>
                  </a:cubicBezTo>
                  <a:lnTo>
                    <a:pt x="51" y="50"/>
                  </a:lnTo>
                  <a:close/>
                  <a:moveTo>
                    <a:pt x="51" y="46"/>
                  </a:moveTo>
                  <a:cubicBezTo>
                    <a:pt x="51" y="39"/>
                    <a:pt x="51" y="39"/>
                    <a:pt x="51" y="39"/>
                  </a:cubicBezTo>
                  <a:cubicBezTo>
                    <a:pt x="55" y="39"/>
                    <a:pt x="58" y="43"/>
                    <a:pt x="58" y="46"/>
                  </a:cubicBezTo>
                  <a:lnTo>
                    <a:pt x="51" y="46"/>
                  </a:lnTo>
                  <a:close/>
                  <a:moveTo>
                    <a:pt x="47" y="15"/>
                  </a:moveTo>
                  <a:cubicBezTo>
                    <a:pt x="47" y="35"/>
                    <a:pt x="47" y="35"/>
                    <a:pt x="47" y="35"/>
                  </a:cubicBezTo>
                  <a:cubicBezTo>
                    <a:pt x="40" y="36"/>
                    <a:pt x="36" y="40"/>
                    <a:pt x="35" y="46"/>
                  </a:cubicBezTo>
                  <a:cubicBezTo>
                    <a:pt x="15" y="46"/>
                    <a:pt x="15" y="46"/>
                    <a:pt x="15" y="46"/>
                  </a:cubicBezTo>
                  <a:cubicBezTo>
                    <a:pt x="16" y="29"/>
                    <a:pt x="29" y="16"/>
                    <a:pt x="47" y="15"/>
                  </a:cubicBezTo>
                  <a:close/>
                  <a:moveTo>
                    <a:pt x="15" y="50"/>
                  </a:moveTo>
                  <a:cubicBezTo>
                    <a:pt x="35" y="50"/>
                    <a:pt x="35" y="50"/>
                    <a:pt x="35" y="50"/>
                  </a:cubicBezTo>
                  <a:cubicBezTo>
                    <a:pt x="36" y="57"/>
                    <a:pt x="40" y="61"/>
                    <a:pt x="47" y="62"/>
                  </a:cubicBezTo>
                  <a:cubicBezTo>
                    <a:pt x="47" y="82"/>
                    <a:pt x="47" y="82"/>
                    <a:pt x="47" y="82"/>
                  </a:cubicBezTo>
                  <a:cubicBezTo>
                    <a:pt x="29" y="81"/>
                    <a:pt x="16" y="68"/>
                    <a:pt x="15" y="50"/>
                  </a:cubicBezTo>
                  <a:close/>
                  <a:moveTo>
                    <a:pt x="51" y="82"/>
                  </a:moveTo>
                  <a:cubicBezTo>
                    <a:pt x="51" y="62"/>
                    <a:pt x="51" y="62"/>
                    <a:pt x="51" y="62"/>
                  </a:cubicBezTo>
                  <a:cubicBezTo>
                    <a:pt x="57" y="61"/>
                    <a:pt x="62" y="57"/>
                    <a:pt x="62" y="50"/>
                  </a:cubicBezTo>
                  <a:cubicBezTo>
                    <a:pt x="83" y="50"/>
                    <a:pt x="83" y="50"/>
                    <a:pt x="83" y="50"/>
                  </a:cubicBezTo>
                  <a:cubicBezTo>
                    <a:pt x="82" y="68"/>
                    <a:pt x="68" y="81"/>
                    <a:pt x="51" y="82"/>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5" name="Freeform 14"/>
            <p:cNvSpPr>
              <a:spLocks/>
            </p:cNvSpPr>
            <p:nvPr/>
          </p:nvSpPr>
          <p:spPr bwMode="auto">
            <a:xfrm>
              <a:off x="-2841625" y="3341688"/>
              <a:ext cx="149225" cy="115888"/>
            </a:xfrm>
            <a:custGeom>
              <a:avLst/>
              <a:gdLst>
                <a:gd name="T0" fmla="*/ 94 w 94"/>
                <a:gd name="T1" fmla="*/ 73 h 73"/>
                <a:gd name="T2" fmla="*/ 85 w 94"/>
                <a:gd name="T3" fmla="*/ 73 h 73"/>
                <a:gd name="T4" fmla="*/ 85 w 94"/>
                <a:gd name="T5" fmla="*/ 9 h 73"/>
                <a:gd name="T6" fmla="*/ 0 w 94"/>
                <a:gd name="T7" fmla="*/ 9 h 73"/>
                <a:gd name="T8" fmla="*/ 0 w 94"/>
                <a:gd name="T9" fmla="*/ 0 h 73"/>
                <a:gd name="T10" fmla="*/ 94 w 94"/>
                <a:gd name="T11" fmla="*/ 0 h 73"/>
                <a:gd name="T12" fmla="*/ 94 w 9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4" h="73">
                  <a:moveTo>
                    <a:pt x="94" y="73"/>
                  </a:moveTo>
                  <a:lnTo>
                    <a:pt x="85" y="73"/>
                  </a:lnTo>
                  <a:lnTo>
                    <a:pt x="85" y="9"/>
                  </a:lnTo>
                  <a:lnTo>
                    <a:pt x="0" y="9"/>
                  </a:lnTo>
                  <a:lnTo>
                    <a:pt x="0" y="0"/>
                  </a:lnTo>
                  <a:lnTo>
                    <a:pt x="94" y="0"/>
                  </a:lnTo>
                  <a:lnTo>
                    <a:pt x="94"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6" name="Freeform 15"/>
            <p:cNvSpPr>
              <a:spLocks/>
            </p:cNvSpPr>
            <p:nvPr/>
          </p:nvSpPr>
          <p:spPr bwMode="auto">
            <a:xfrm>
              <a:off x="-3865563" y="3341688"/>
              <a:ext cx="153987" cy="115888"/>
            </a:xfrm>
            <a:custGeom>
              <a:avLst/>
              <a:gdLst>
                <a:gd name="T0" fmla="*/ 9 w 97"/>
                <a:gd name="T1" fmla="*/ 73 h 73"/>
                <a:gd name="T2" fmla="*/ 0 w 97"/>
                <a:gd name="T3" fmla="*/ 73 h 73"/>
                <a:gd name="T4" fmla="*/ 0 w 97"/>
                <a:gd name="T5" fmla="*/ 0 h 73"/>
                <a:gd name="T6" fmla="*/ 97 w 97"/>
                <a:gd name="T7" fmla="*/ 0 h 73"/>
                <a:gd name="T8" fmla="*/ 97 w 97"/>
                <a:gd name="T9" fmla="*/ 9 h 73"/>
                <a:gd name="T10" fmla="*/ 9 w 97"/>
                <a:gd name="T11" fmla="*/ 9 h 73"/>
                <a:gd name="T12" fmla="*/ 9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 y="73"/>
                  </a:moveTo>
                  <a:lnTo>
                    <a:pt x="0" y="73"/>
                  </a:lnTo>
                  <a:lnTo>
                    <a:pt x="0" y="0"/>
                  </a:lnTo>
                  <a:lnTo>
                    <a:pt x="97" y="0"/>
                  </a:lnTo>
                  <a:lnTo>
                    <a:pt x="97" y="9"/>
                  </a:lnTo>
                  <a:lnTo>
                    <a:pt x="9" y="9"/>
                  </a:lnTo>
                  <a:lnTo>
                    <a:pt x="9"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7" name="Freeform 16"/>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8" name="Freeform 17"/>
            <p:cNvSpPr>
              <a:spLocks/>
            </p:cNvSpPr>
            <p:nvPr/>
          </p:nvSpPr>
          <p:spPr bwMode="auto">
            <a:xfrm>
              <a:off x="-2841625" y="4110038"/>
              <a:ext cx="149225" cy="115888"/>
            </a:xfrm>
            <a:custGeom>
              <a:avLst/>
              <a:gdLst>
                <a:gd name="T0" fmla="*/ 94 w 94"/>
                <a:gd name="T1" fmla="*/ 73 h 73"/>
                <a:gd name="T2" fmla="*/ 0 w 94"/>
                <a:gd name="T3" fmla="*/ 73 h 73"/>
                <a:gd name="T4" fmla="*/ 0 w 94"/>
                <a:gd name="T5" fmla="*/ 64 h 73"/>
                <a:gd name="T6" fmla="*/ 85 w 94"/>
                <a:gd name="T7" fmla="*/ 64 h 73"/>
                <a:gd name="T8" fmla="*/ 85 w 94"/>
                <a:gd name="T9" fmla="*/ 0 h 73"/>
                <a:gd name="T10" fmla="*/ 94 w 94"/>
                <a:gd name="T11" fmla="*/ 0 h 73"/>
                <a:gd name="T12" fmla="*/ 94 w 9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4" h="73">
                  <a:moveTo>
                    <a:pt x="94" y="73"/>
                  </a:moveTo>
                  <a:lnTo>
                    <a:pt x="0" y="73"/>
                  </a:lnTo>
                  <a:lnTo>
                    <a:pt x="0" y="64"/>
                  </a:lnTo>
                  <a:lnTo>
                    <a:pt x="85" y="64"/>
                  </a:lnTo>
                  <a:lnTo>
                    <a:pt x="85" y="0"/>
                  </a:lnTo>
                  <a:lnTo>
                    <a:pt x="94" y="0"/>
                  </a:lnTo>
                  <a:lnTo>
                    <a:pt x="94"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9" name="Freeform 18"/>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0" name="Freeform 19"/>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1" name="Freeform 20"/>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2" name="Freeform 21"/>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grpSp>
      <p:sp>
        <p:nvSpPr>
          <p:cNvPr id="23" name="Oval 28"/>
          <p:cNvSpPr>
            <a:spLocks noChangeArrowheads="1"/>
          </p:cNvSpPr>
          <p:nvPr/>
        </p:nvSpPr>
        <p:spPr bwMode="auto">
          <a:xfrm>
            <a:off x="7386638" y="1727200"/>
            <a:ext cx="3378200"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sp>
        <p:nvSpPr>
          <p:cNvPr id="26" name="Title 3"/>
          <p:cNvSpPr txBox="1">
            <a:spLocks/>
          </p:cNvSpPr>
          <p:nvPr/>
        </p:nvSpPr>
        <p:spPr bwMode="auto">
          <a:xfrm>
            <a:off x="309051" y="1130640"/>
            <a:ext cx="6400800" cy="2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rtl="0" eaLnBrk="1" fontAlgn="base" hangingPunct="1">
              <a:lnSpc>
                <a:spcPct val="90000"/>
              </a:lnSpc>
              <a:spcBef>
                <a:spcPct val="0"/>
              </a:spcBef>
              <a:spcAft>
                <a:spcPct val="0"/>
              </a:spcAft>
              <a:defRPr sz="2800" b="0" i="0" kern="1200" cap="none" baseline="0">
                <a:solidFill>
                  <a:schemeClr val="accent1"/>
                </a:solidFill>
                <a:latin typeface="+mj-lt"/>
                <a:ea typeface="+mj-ea"/>
                <a:cs typeface="+mj-cs"/>
              </a:defRPr>
            </a:lvl1pPr>
            <a:lvl2pPr algn="l" rtl="0" eaLnBrk="1" fontAlgn="base" hangingPunct="1">
              <a:lnSpc>
                <a:spcPct val="90000"/>
              </a:lnSpc>
              <a:spcBef>
                <a:spcPct val="0"/>
              </a:spcBef>
              <a:spcAft>
                <a:spcPct val="0"/>
              </a:spcAft>
              <a:defRPr sz="2800">
                <a:solidFill>
                  <a:schemeClr val="tx1"/>
                </a:solidFill>
                <a:latin typeface="Arial" charset="0"/>
              </a:defRPr>
            </a:lvl2pPr>
            <a:lvl3pPr algn="l" rtl="0" eaLnBrk="1" fontAlgn="base" hangingPunct="1">
              <a:lnSpc>
                <a:spcPct val="90000"/>
              </a:lnSpc>
              <a:spcBef>
                <a:spcPct val="0"/>
              </a:spcBef>
              <a:spcAft>
                <a:spcPct val="0"/>
              </a:spcAft>
              <a:defRPr sz="2800">
                <a:solidFill>
                  <a:schemeClr val="tx1"/>
                </a:solidFill>
                <a:latin typeface="Arial" charset="0"/>
              </a:defRPr>
            </a:lvl3pPr>
            <a:lvl4pPr algn="l" rtl="0" eaLnBrk="1" fontAlgn="base" hangingPunct="1">
              <a:lnSpc>
                <a:spcPct val="90000"/>
              </a:lnSpc>
              <a:spcBef>
                <a:spcPct val="0"/>
              </a:spcBef>
              <a:spcAft>
                <a:spcPct val="0"/>
              </a:spcAft>
              <a:defRPr sz="2800">
                <a:solidFill>
                  <a:schemeClr val="tx1"/>
                </a:solidFill>
                <a:latin typeface="Arial" charset="0"/>
              </a:defRPr>
            </a:lvl4pPr>
            <a:lvl5pPr algn="l" rtl="0" eaLnBrk="1" fontAlgn="base" hangingPunct="1">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1"/>
                </a:solidFill>
                <a:latin typeface="Arial" charset="0"/>
              </a:defRPr>
            </a:lvl6pPr>
            <a:lvl7pPr marL="914400" algn="l" rtl="0" eaLnBrk="1" fontAlgn="base" hangingPunct="1">
              <a:lnSpc>
                <a:spcPct val="90000"/>
              </a:lnSpc>
              <a:spcBef>
                <a:spcPct val="0"/>
              </a:spcBef>
              <a:spcAft>
                <a:spcPct val="0"/>
              </a:spcAft>
              <a:defRPr sz="2800">
                <a:solidFill>
                  <a:schemeClr val="tx1"/>
                </a:solidFill>
                <a:latin typeface="Arial" charset="0"/>
              </a:defRPr>
            </a:lvl7pPr>
            <a:lvl8pPr marL="1371600" algn="l" rtl="0" eaLnBrk="1" fontAlgn="base" hangingPunct="1">
              <a:lnSpc>
                <a:spcPct val="90000"/>
              </a:lnSpc>
              <a:spcBef>
                <a:spcPct val="0"/>
              </a:spcBef>
              <a:spcAft>
                <a:spcPct val="0"/>
              </a:spcAft>
              <a:defRPr sz="2800">
                <a:solidFill>
                  <a:schemeClr val="tx1"/>
                </a:solidFill>
                <a:latin typeface="Arial" charset="0"/>
              </a:defRPr>
            </a:lvl8pPr>
            <a:lvl9pPr marL="1828800" algn="l" rtl="0" eaLnBrk="1" fontAlgn="base" hangingPunct="1">
              <a:lnSpc>
                <a:spcPct val="90000"/>
              </a:lnSpc>
              <a:spcBef>
                <a:spcPct val="0"/>
              </a:spcBef>
              <a:spcAft>
                <a:spcPct val="0"/>
              </a:spcAft>
              <a:defRPr sz="2800">
                <a:solidFill>
                  <a:schemeClr val="tx1"/>
                </a:solidFill>
                <a:latin typeface="Arial" charset="0"/>
              </a:defRPr>
            </a:lvl9pPr>
          </a:lstStyle>
          <a:p>
            <a:pPr algn="l"/>
            <a:endParaRPr lang="en-US" sz="3200" b="1" dirty="0">
              <a:solidFill>
                <a:srgbClr val="D72700"/>
              </a:solidFill>
            </a:endParaRPr>
          </a:p>
        </p:txBody>
      </p:sp>
      <p:sp>
        <p:nvSpPr>
          <p:cNvPr id="28" name="Title 3"/>
          <p:cNvSpPr>
            <a:spLocks noGrp="1"/>
          </p:cNvSpPr>
          <p:nvPr>
            <p:ph type="title"/>
          </p:nvPr>
        </p:nvSpPr>
        <p:spPr>
          <a:xfrm>
            <a:off x="2320174" y="3917689"/>
            <a:ext cx="6400800" cy="275"/>
          </a:xfrm>
        </p:spPr>
        <p:txBody>
          <a:bodyPr/>
          <a:lstStyle/>
          <a:p>
            <a:pPr algn="l"/>
            <a:r>
              <a:rPr lang="ru-RU" b="1" dirty="0" smtClean="0">
                <a:solidFill>
                  <a:srgbClr val="D72700"/>
                </a:solidFill>
              </a:rPr>
              <a:t>Стримминг </a:t>
            </a:r>
            <a:r>
              <a:rPr lang="en-US" b="1" dirty="0" smtClean="0">
                <a:solidFill>
                  <a:srgbClr val="D72700"/>
                </a:solidFill>
              </a:rPr>
              <a:t>&amp; </a:t>
            </a:r>
            <a:r>
              <a:rPr lang="ru-RU" b="1" dirty="0" smtClean="0">
                <a:solidFill>
                  <a:srgbClr val="D72700"/>
                </a:solidFill>
              </a:rPr>
              <a:t>Запись</a:t>
            </a:r>
            <a:r>
              <a:rPr lang="en-US" sz="2400" b="1" dirty="0" smtClean="0">
                <a:solidFill>
                  <a:srgbClr val="D72700"/>
                </a:solidFill>
              </a:rPr>
              <a:t/>
            </a:r>
            <a:br>
              <a:rPr lang="en-US" sz="2400" b="1" dirty="0" smtClean="0">
                <a:solidFill>
                  <a:srgbClr val="D72700"/>
                </a:solidFill>
              </a:rPr>
            </a:br>
            <a:endParaRPr lang="en-US" sz="2400" b="1" dirty="0">
              <a:solidFill>
                <a:srgbClr val="D72700"/>
              </a:solidFill>
            </a:endParaRPr>
          </a:p>
        </p:txBody>
      </p:sp>
      <p:sp>
        <p:nvSpPr>
          <p:cNvPr id="29" name="Title 3"/>
          <p:cNvSpPr txBox="1">
            <a:spLocks/>
          </p:cNvSpPr>
          <p:nvPr/>
        </p:nvSpPr>
        <p:spPr>
          <a:xfrm>
            <a:off x="2338443" y="3791551"/>
            <a:ext cx="5818909" cy="27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2800" b="0" i="0" kern="1200" cap="none" baseline="0">
                <a:solidFill>
                  <a:schemeClr val="accent1"/>
                </a:solidFill>
                <a:latin typeface="+mj-lt"/>
                <a:ea typeface="+mj-ea"/>
                <a:cs typeface="+mj-cs"/>
              </a:defRPr>
            </a:lvl1pPr>
          </a:lstStyle>
          <a:p>
            <a:pPr algn="l"/>
            <a:endParaRPr lang="en-US" sz="2000" dirty="0" smtClean="0">
              <a:solidFill>
                <a:srgbClr val="4D657C"/>
              </a:solidFill>
            </a:endParaRPr>
          </a:p>
        </p:txBody>
      </p:sp>
      <p:pic>
        <p:nvPicPr>
          <p:cNvPr id="30" name="Picture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0" y="2185935"/>
            <a:ext cx="2408906" cy="2408906"/>
          </a:xfrm>
          <a:prstGeom prst="rect">
            <a:avLst/>
          </a:prstGeom>
        </p:spPr>
      </p:pic>
    </p:spTree>
    <p:extLst>
      <p:ext uri="{BB962C8B-B14F-4D97-AF65-F5344CB8AC3E}">
        <p14:creationId xmlns:p14="http://schemas.microsoft.com/office/powerpoint/2010/main" val="1339588927"/>
      </p:ext>
    </p:extLst>
  </p:cSld>
  <p:clrMapOvr>
    <a:masterClrMapping/>
  </p:clrMapOvr>
  <p:transition spd="slow">
    <p:pull dir="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0300" y="1402874"/>
            <a:ext cx="5016500" cy="4660900"/>
          </a:xfrm>
        </p:spPr>
        <p:txBody>
          <a:bodyPr>
            <a:normAutofit fontScale="92500" lnSpcReduction="10000"/>
          </a:bodyPr>
          <a:lstStyle/>
          <a:p>
            <a:r>
              <a:rPr lang="ru-RU" dirty="0" smtClean="0">
                <a:solidFill>
                  <a:srgbClr val="C00000"/>
                </a:solidFill>
              </a:rPr>
              <a:t>Ограниченные функции</a:t>
            </a:r>
            <a:endParaRPr lang="en-US" dirty="0" smtClean="0">
              <a:solidFill>
                <a:srgbClr val="C00000"/>
              </a:solidFill>
            </a:endParaRPr>
          </a:p>
          <a:p>
            <a:pPr lvl="1"/>
            <a:r>
              <a:rPr lang="ru-RU" dirty="0" smtClean="0"/>
              <a:t>Нет поддержки мобильных устройств</a:t>
            </a:r>
            <a:endParaRPr lang="en-US" dirty="0" smtClean="0"/>
          </a:p>
          <a:p>
            <a:pPr lvl="1"/>
            <a:r>
              <a:rPr lang="ru-RU" dirty="0" smtClean="0"/>
              <a:t>Требует установки плагинов</a:t>
            </a:r>
            <a:endParaRPr lang="en-US" dirty="0" smtClean="0"/>
          </a:p>
          <a:p>
            <a:pPr lvl="1"/>
            <a:r>
              <a:rPr lang="ru-RU" dirty="0" smtClean="0"/>
              <a:t>Ограничение по управлению контентом</a:t>
            </a:r>
            <a:endParaRPr lang="en-US" dirty="0" smtClean="0"/>
          </a:p>
          <a:p>
            <a:r>
              <a:rPr lang="ru-RU" dirty="0" smtClean="0">
                <a:solidFill>
                  <a:srgbClr val="C00000"/>
                </a:solidFill>
              </a:rPr>
              <a:t>Ограничения при масштабировании</a:t>
            </a:r>
            <a:endParaRPr lang="en-US" dirty="0" smtClean="0">
              <a:solidFill>
                <a:srgbClr val="C00000"/>
              </a:solidFill>
            </a:endParaRPr>
          </a:p>
          <a:p>
            <a:pPr lvl="1"/>
            <a:r>
              <a:rPr lang="ru-RU" dirty="0" smtClean="0"/>
              <a:t>Нет возможности объединения нескольких </a:t>
            </a:r>
            <a:r>
              <a:rPr lang="en-US" dirty="0" err="1" smtClean="0"/>
              <a:t>Scopia</a:t>
            </a:r>
            <a:r>
              <a:rPr lang="en-US" dirty="0" smtClean="0"/>
              <a:t> Content Center</a:t>
            </a:r>
            <a:endParaRPr lang="en-US" dirty="0" smtClean="0"/>
          </a:p>
          <a:p>
            <a:pPr lvl="1"/>
            <a:r>
              <a:rPr lang="ru-RU" dirty="0" smtClean="0"/>
              <a:t>Макс. </a:t>
            </a:r>
            <a:r>
              <a:rPr lang="en-US" dirty="0" smtClean="0"/>
              <a:t>10</a:t>
            </a:r>
            <a:r>
              <a:rPr lang="ru-RU" dirty="0" smtClean="0"/>
              <a:t> одновременных записей</a:t>
            </a:r>
            <a:endParaRPr lang="en-US" dirty="0" smtClean="0"/>
          </a:p>
          <a:p>
            <a:r>
              <a:rPr lang="ru-RU" dirty="0" smtClean="0">
                <a:solidFill>
                  <a:srgbClr val="C00000"/>
                </a:solidFill>
              </a:rPr>
              <a:t>Ограничения разработки</a:t>
            </a:r>
            <a:endParaRPr lang="en-US" dirty="0" smtClean="0">
              <a:solidFill>
                <a:srgbClr val="C00000"/>
              </a:solidFill>
            </a:endParaRPr>
          </a:p>
          <a:p>
            <a:pPr lvl="1"/>
            <a:r>
              <a:rPr lang="ru-RU" dirty="0" smtClean="0"/>
              <a:t>Нет поддержки </a:t>
            </a:r>
            <a:r>
              <a:rPr lang="en-US" dirty="0" smtClean="0"/>
              <a:t>Proxy</a:t>
            </a:r>
            <a:endParaRPr lang="en-US" dirty="0" smtClean="0"/>
          </a:p>
          <a:p>
            <a:pPr lvl="1"/>
            <a:r>
              <a:rPr lang="ru-RU" dirty="0" smtClean="0"/>
              <a:t>Стримминг только по </a:t>
            </a:r>
            <a:r>
              <a:rPr lang="en-US" dirty="0" smtClean="0"/>
              <a:t>RTSP</a:t>
            </a:r>
            <a:endParaRPr lang="en-US" dirty="0" smtClean="0"/>
          </a:p>
          <a:p>
            <a:pPr lvl="1"/>
            <a:endParaRPr lang="en-US" dirty="0"/>
          </a:p>
        </p:txBody>
      </p:sp>
      <p:pic>
        <p:nvPicPr>
          <p:cNvPr id="2" name="Picture 1"/>
          <p:cNvPicPr>
            <a:picLocks noChangeAspect="1"/>
          </p:cNvPicPr>
          <p:nvPr/>
        </p:nvPicPr>
        <p:blipFill>
          <a:blip r:embed="rId3"/>
          <a:stretch>
            <a:fillRect/>
          </a:stretch>
        </p:blipFill>
        <p:spPr>
          <a:xfrm>
            <a:off x="252984" y="1384300"/>
            <a:ext cx="3328416" cy="4000500"/>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6" name="Title 1"/>
          <p:cNvSpPr>
            <a:spLocks noGrp="1"/>
          </p:cNvSpPr>
          <p:nvPr>
            <p:ph type="title"/>
          </p:nvPr>
        </p:nvSpPr>
        <p:spPr>
          <a:xfrm>
            <a:off x="304800" y="457200"/>
            <a:ext cx="8484358" cy="1084262"/>
          </a:xfrm>
        </p:spPr>
        <p:txBody>
          <a:bodyPr anchor="t"/>
          <a:lstStyle/>
          <a:p>
            <a:r>
              <a:rPr lang="ru-RU" dirty="0" smtClean="0"/>
              <a:t>Ограничения действующие в настоящее время</a:t>
            </a:r>
            <a:endParaRPr lang="en-US" sz="2400" dirty="0">
              <a:solidFill>
                <a:srgbClr val="C00000"/>
              </a:solidFill>
            </a:endParaRPr>
          </a:p>
        </p:txBody>
      </p:sp>
    </p:spTree>
    <p:extLst>
      <p:ext uri="{BB962C8B-B14F-4D97-AF65-F5344CB8AC3E}">
        <p14:creationId xmlns:p14="http://schemas.microsoft.com/office/powerpoint/2010/main" val="2294298970"/>
      </p:ext>
    </p:extLst>
  </p:cSld>
  <p:clrMapOvr>
    <a:masterClrMapping/>
  </p:clrMapOvr>
  <p:transition spd="slow">
    <p:pull dir="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492375"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 name="Rectangle 2"/>
          <p:cNvSpPr/>
          <p:nvPr/>
        </p:nvSpPr>
        <p:spPr>
          <a:xfrm>
            <a:off x="0" y="1779588"/>
            <a:ext cx="9144000" cy="43942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4" name="Rectangle 3"/>
          <p:cNvSpPr/>
          <p:nvPr/>
        </p:nvSpPr>
        <p:spPr>
          <a:xfrm>
            <a:off x="-10557" y="1820863"/>
            <a:ext cx="9144000" cy="431165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5" name="Oval 4"/>
          <p:cNvSpPr/>
          <p:nvPr/>
        </p:nvSpPr>
        <p:spPr>
          <a:xfrm>
            <a:off x="-2444750"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1" name="Rectangle 20"/>
          <p:cNvSpPr/>
          <p:nvPr/>
        </p:nvSpPr>
        <p:spPr>
          <a:xfrm>
            <a:off x="2743041" y="4470406"/>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sp>
        <p:nvSpPr>
          <p:cNvPr id="22" name="Rectangle 21"/>
          <p:cNvSpPr/>
          <p:nvPr/>
        </p:nvSpPr>
        <p:spPr>
          <a:xfrm>
            <a:off x="2800350" y="5661065"/>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sp>
        <p:nvSpPr>
          <p:cNvPr id="34" name="TextBox 33"/>
          <p:cNvSpPr txBox="1"/>
          <p:nvPr/>
        </p:nvSpPr>
        <p:spPr>
          <a:xfrm>
            <a:off x="11020029" y="4313967"/>
            <a:ext cx="914400" cy="914400"/>
          </a:xfrm>
          <a:prstGeom prst="rect">
            <a:avLst/>
          </a:prstGeom>
          <a:noFill/>
        </p:spPr>
        <p:txBody>
          <a:bodyPr wrap="none" rtlCol="0">
            <a:noAutofit/>
          </a:bodyPr>
          <a:lstStyle/>
          <a:p>
            <a:pPr>
              <a:lnSpc>
                <a:spcPct val="90000"/>
              </a:lnSpc>
            </a:pPr>
            <a:endParaRPr lang="en-US" dirty="0" smtClean="0"/>
          </a:p>
        </p:txBody>
      </p:sp>
      <p:pic>
        <p:nvPicPr>
          <p:cNvPr id="35" name="Picture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198845" y="1784193"/>
            <a:ext cx="4532624" cy="4532624"/>
          </a:xfrm>
          <a:prstGeom prst="rect">
            <a:avLst/>
          </a:prstGeom>
          <a:noFill/>
          <a:ln w="9525">
            <a:noFill/>
            <a:miter lim="800000"/>
            <a:headEnd/>
            <a:tailEnd/>
          </a:ln>
        </p:spPr>
      </p:pic>
      <p:sp>
        <p:nvSpPr>
          <p:cNvPr id="46" name="Oval 28"/>
          <p:cNvSpPr>
            <a:spLocks noChangeArrowheads="1"/>
          </p:cNvSpPr>
          <p:nvPr/>
        </p:nvSpPr>
        <p:spPr bwMode="auto">
          <a:xfrm>
            <a:off x="-1699657" y="1630363"/>
            <a:ext cx="3378201"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grpSp>
        <p:nvGrpSpPr>
          <p:cNvPr id="17" name="Group 47"/>
          <p:cNvGrpSpPr/>
          <p:nvPr/>
        </p:nvGrpSpPr>
        <p:grpSpPr>
          <a:xfrm rot="18901948">
            <a:off x="-1797908" y="2105559"/>
            <a:ext cx="3730752" cy="3730752"/>
            <a:chOff x="-6153150" y="911225"/>
            <a:chExt cx="5748337" cy="5745163"/>
          </a:xfrm>
          <a:solidFill>
            <a:srgbClr val="999999">
              <a:alpha val="60000"/>
            </a:srgbClr>
          </a:solidFill>
        </p:grpSpPr>
        <p:sp>
          <p:nvSpPr>
            <p:cNvPr id="18" name="Freeform 20"/>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4" name="Freeform 23"/>
            <p:cNvSpPr>
              <a:spLocks/>
            </p:cNvSpPr>
            <p:nvPr/>
          </p:nvSpPr>
          <p:spPr bwMode="auto">
            <a:xfrm>
              <a:off x="-3865563" y="3341688"/>
              <a:ext cx="153987" cy="115888"/>
            </a:xfrm>
            <a:custGeom>
              <a:avLst/>
              <a:gdLst>
                <a:gd name="T0" fmla="*/ 9 w 97"/>
                <a:gd name="T1" fmla="*/ 73 h 73"/>
                <a:gd name="T2" fmla="*/ 0 w 97"/>
                <a:gd name="T3" fmla="*/ 73 h 73"/>
                <a:gd name="T4" fmla="*/ 0 w 97"/>
                <a:gd name="T5" fmla="*/ 0 h 73"/>
                <a:gd name="T6" fmla="*/ 97 w 97"/>
                <a:gd name="T7" fmla="*/ 0 h 73"/>
                <a:gd name="T8" fmla="*/ 97 w 97"/>
                <a:gd name="T9" fmla="*/ 9 h 73"/>
                <a:gd name="T10" fmla="*/ 9 w 97"/>
                <a:gd name="T11" fmla="*/ 9 h 73"/>
                <a:gd name="T12" fmla="*/ 9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 y="73"/>
                  </a:moveTo>
                  <a:lnTo>
                    <a:pt x="0" y="73"/>
                  </a:lnTo>
                  <a:lnTo>
                    <a:pt x="0" y="0"/>
                  </a:lnTo>
                  <a:lnTo>
                    <a:pt x="97" y="0"/>
                  </a:lnTo>
                  <a:lnTo>
                    <a:pt x="97" y="9"/>
                  </a:lnTo>
                  <a:lnTo>
                    <a:pt x="9" y="9"/>
                  </a:lnTo>
                  <a:lnTo>
                    <a:pt x="9"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5" name="Freeform 24"/>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6" name="Freeform 26"/>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7" name="Freeform 27"/>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8" name="Freeform 28"/>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9" name="Freeform 29"/>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grpSp>
      <p:pic>
        <p:nvPicPr>
          <p:cNvPr id="30" name="Picture 29"/>
          <p:cNvPicPr>
            <a:picLocks noChangeAspect="1"/>
          </p:cNvPicPr>
          <p:nvPr/>
        </p:nvPicPr>
        <p:blipFill rotWithShape="1">
          <a:blip r:embed="rId4" cstate="email">
            <a:extLst>
              <a:ext uri="{28A0092B-C50C-407E-A947-70E740481C1C}">
                <a14:useLocalDpi xmlns:a14="http://schemas.microsoft.com/office/drawing/2010/main"/>
              </a:ext>
            </a:extLst>
          </a:blip>
          <a:srcRect r="1569"/>
          <a:stretch/>
        </p:blipFill>
        <p:spPr>
          <a:xfrm>
            <a:off x="-2747092" y="-624077"/>
            <a:ext cx="2747092" cy="8507150"/>
          </a:xfrm>
          <a:prstGeom prst="rect">
            <a:avLst/>
          </a:prstGeom>
        </p:spPr>
      </p:pic>
      <p:sp>
        <p:nvSpPr>
          <p:cNvPr id="36" name="Title 1"/>
          <p:cNvSpPr txBox="1">
            <a:spLocks/>
          </p:cNvSpPr>
          <p:nvPr/>
        </p:nvSpPr>
        <p:spPr bwMode="auto">
          <a:xfrm>
            <a:off x="320675" y="476250"/>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en-US" sz="2800" dirty="0"/>
              <a:t>Простота стримминга и записи</a:t>
            </a:r>
            <a:r>
              <a:rPr lang="en-US" altLang="en-US" sz="2800" dirty="0"/>
              <a:t>…</a:t>
            </a:r>
            <a:endParaRPr lang="en-US" altLang="en-US" sz="2800" dirty="0"/>
          </a:p>
        </p:txBody>
      </p:sp>
      <p:sp>
        <p:nvSpPr>
          <p:cNvPr id="37" name="Content Placeholder 3"/>
          <p:cNvSpPr txBox="1">
            <a:spLocks/>
          </p:cNvSpPr>
          <p:nvPr/>
        </p:nvSpPr>
        <p:spPr bwMode="auto">
          <a:xfrm>
            <a:off x="5386388" y="1985963"/>
            <a:ext cx="3697028"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365125">
              <a:lnSpc>
                <a:spcPct val="90000"/>
              </a:lnSpc>
              <a:spcBef>
                <a:spcPts val="1200"/>
              </a:spcBef>
              <a:buClr>
                <a:schemeClr val="accent1"/>
              </a:buClr>
              <a:buFont typeface="Webdings" panose="05030102010509060703" pitchFamily="18" charset="2"/>
              <a:buChar char="4"/>
              <a:defRPr sz="2400">
                <a:solidFill>
                  <a:schemeClr val="tx1"/>
                </a:solidFill>
                <a:latin typeface="Arial" panose="020B0604020202020204" pitchFamily="34" charset="0"/>
              </a:defRPr>
            </a:lvl1pPr>
            <a:lvl2pPr marL="685800" indent="-228600">
              <a:lnSpc>
                <a:spcPct val="90000"/>
              </a:lnSpc>
              <a:spcBef>
                <a:spcPts val="800"/>
              </a:spcBef>
              <a:buClr>
                <a:schemeClr val="accent2"/>
              </a:buClr>
              <a:buFont typeface="Arial" panose="020B0604020202020204" pitchFamily="34" charset="0"/>
              <a:buChar char="–"/>
              <a:defRPr sz="2200">
                <a:solidFill>
                  <a:schemeClr val="tx1"/>
                </a:solidFill>
                <a:latin typeface="Arial" panose="020B0604020202020204" pitchFamily="34" charset="0"/>
              </a:defRPr>
            </a:lvl2pPr>
            <a:lvl3pPr marL="1096963" indent="-228600">
              <a:lnSpc>
                <a:spcPct val="90000"/>
              </a:lnSpc>
              <a:spcBef>
                <a:spcPts val="600"/>
              </a:spcBef>
              <a:buClr>
                <a:schemeClr val="accent2"/>
              </a:buClr>
              <a:buFont typeface="Arial" panose="020B0604020202020204" pitchFamily="34" charset="0"/>
              <a:buChar char="–"/>
              <a:defRPr>
                <a:solidFill>
                  <a:schemeClr val="tx1"/>
                </a:solidFill>
                <a:latin typeface="Arial" panose="020B0604020202020204" pitchFamily="34" charset="0"/>
              </a:defRPr>
            </a:lvl3pPr>
            <a:lvl4pPr marL="1462088" indent="-228600">
              <a:lnSpc>
                <a:spcPct val="90000"/>
              </a:lnSpc>
              <a:spcBef>
                <a:spcPts val="6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indent="-228600">
              <a:lnSpc>
                <a:spcPct val="90000"/>
              </a:lnSpc>
              <a:spcBef>
                <a:spcPts val="600"/>
              </a:spcBef>
              <a:buClr>
                <a:schemeClr val="accent2"/>
              </a:buClr>
              <a:buFont typeface="Arial" panose="020B0604020202020204" pitchFamily="34" charset="0"/>
              <a:buChar char="–"/>
              <a:defRPr sz="1600">
                <a:solidFill>
                  <a:schemeClr val="tx1"/>
                </a:solidFill>
                <a:latin typeface="Arial" panose="020B0604020202020204" pitchFamily="34" charset="0"/>
              </a:defRPr>
            </a:lvl5pPr>
            <a:lvl6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6pPr>
            <a:lvl7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7pPr>
            <a:lvl8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8pPr>
            <a:lvl9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9pPr>
          </a:lstStyle>
          <a:p>
            <a:pPr marL="365760" indent="-365760">
              <a:defRPr/>
            </a:pPr>
            <a:r>
              <a:rPr lang="ru-RU" sz="2000" dirty="0" smtClean="0">
                <a:latin typeface="+mn-lt"/>
              </a:rPr>
              <a:t>Лучшее масштабирование</a:t>
            </a:r>
            <a:r>
              <a:rPr lang="en-US" sz="2000" dirty="0" smtClean="0">
                <a:latin typeface="+mn-lt"/>
              </a:rPr>
              <a:t> – </a:t>
            </a:r>
            <a:r>
              <a:rPr lang="ru-RU" sz="2000" dirty="0" smtClean="0">
                <a:latin typeface="+mn-lt"/>
              </a:rPr>
              <a:t>до </a:t>
            </a:r>
            <a:r>
              <a:rPr lang="en-US" sz="2000" dirty="0" smtClean="0">
                <a:latin typeface="+mn-lt"/>
              </a:rPr>
              <a:t>100,000 </a:t>
            </a:r>
            <a:r>
              <a:rPr lang="ru-RU" sz="2000" dirty="0" smtClean="0">
                <a:latin typeface="+mn-lt"/>
              </a:rPr>
              <a:t>одновр. подключений</a:t>
            </a:r>
            <a:endParaRPr lang="en-US" altLang="en-US" sz="2000" dirty="0">
              <a:latin typeface="+mn-lt"/>
            </a:endParaRPr>
          </a:p>
        </p:txBody>
      </p:sp>
      <p:sp>
        <p:nvSpPr>
          <p:cNvPr id="39" name="Content Placeholder 3"/>
          <p:cNvSpPr txBox="1">
            <a:spLocks/>
          </p:cNvSpPr>
          <p:nvPr/>
        </p:nvSpPr>
        <p:spPr>
          <a:xfrm>
            <a:off x="2243138" y="2014538"/>
            <a:ext cx="3290887" cy="3886200"/>
          </a:xfrm>
          <a:prstGeom prst="rect">
            <a:avLst/>
          </a:prstGeom>
        </p:spPr>
        <p:txBody>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pPr>
              <a:defRPr/>
            </a:pPr>
            <a:r>
              <a:rPr lang="ru-RU" sz="2000" dirty="0" smtClean="0"/>
              <a:t>Прямая запись важных совещаний</a:t>
            </a:r>
            <a:endParaRPr lang="en-US" sz="2000" dirty="0" smtClean="0"/>
          </a:p>
          <a:p>
            <a:pPr>
              <a:defRPr/>
            </a:pPr>
            <a:r>
              <a:rPr lang="ru-RU" sz="2000" dirty="0" smtClean="0"/>
              <a:t>Оповещение пользователей о записи</a:t>
            </a:r>
            <a:endParaRPr lang="en-US" sz="2000" dirty="0"/>
          </a:p>
          <a:p>
            <a:pPr>
              <a:defRPr/>
            </a:pPr>
            <a:r>
              <a:rPr lang="ru-RU" sz="2000" dirty="0" smtClean="0"/>
              <a:t>Воспроизведение ранних записей</a:t>
            </a:r>
            <a:endParaRPr lang="en-US" sz="2000" dirty="0" smtClean="0"/>
          </a:p>
          <a:p>
            <a:pPr>
              <a:defRPr/>
            </a:pPr>
            <a:r>
              <a:rPr lang="ru-RU" altLang="en-US" sz="2000" dirty="0" smtClean="0"/>
              <a:t>Стримминг совещаний</a:t>
            </a:r>
            <a:endParaRPr lang="en-US" altLang="en-US" sz="2000" dirty="0"/>
          </a:p>
          <a:p>
            <a:pPr marL="0" indent="0">
              <a:buNone/>
              <a:defRPr/>
            </a:pPr>
            <a:endParaRPr lang="en-US" sz="1800" dirty="0" smtClean="0"/>
          </a:p>
          <a:p>
            <a:pPr>
              <a:buClr>
                <a:srgbClr val="60798F"/>
              </a:buClr>
              <a:defRPr/>
            </a:pPr>
            <a:endParaRPr lang="en-US" sz="2000" dirty="0">
              <a:solidFill>
                <a:srgbClr val="323232"/>
              </a:solidFill>
            </a:endParaRPr>
          </a:p>
          <a:p>
            <a:pPr marL="0" indent="0">
              <a:buClr>
                <a:srgbClr val="CC0000"/>
              </a:buClr>
              <a:buFont typeface="Webdings" pitchFamily="18" charset="2"/>
              <a:buNone/>
              <a:defRPr/>
            </a:pPr>
            <a:endParaRPr lang="en-US" sz="1800" dirty="0">
              <a:solidFill>
                <a:srgbClr val="323232"/>
              </a:solidFill>
            </a:endParaRPr>
          </a:p>
        </p:txBody>
      </p:sp>
      <p:pic>
        <p:nvPicPr>
          <p:cNvPr id="40" name="Picture 3" descr="Y:\Public\Catalog\Dotan_Graphics\Office\Moshe Machline\BoazRoadmapFEb2015Rev3\BoazRoadmapFEb2015Rev4\min.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53217" y="3023787"/>
            <a:ext cx="3237943" cy="3001518"/>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4934268" y="6357384"/>
            <a:ext cx="4149148"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Доступен к заказу с</a:t>
            </a:r>
            <a:r>
              <a:rPr lang="en-US" b="1" dirty="0" smtClean="0"/>
              <a:t>: 1</a:t>
            </a:r>
            <a:r>
              <a:rPr lang="ru-RU" b="1" dirty="0" smtClean="0"/>
              <a:t> июня</a:t>
            </a:r>
            <a:r>
              <a:rPr lang="en-US" b="1" dirty="0" smtClean="0"/>
              <a:t>, </a:t>
            </a:r>
            <a:r>
              <a:rPr lang="en-US" b="1" dirty="0" smtClean="0"/>
              <a:t>2015</a:t>
            </a:r>
            <a:endParaRPr lang="en-US" b="1" dirty="0"/>
          </a:p>
        </p:txBody>
      </p:sp>
    </p:spTree>
    <p:extLst>
      <p:ext uri="{BB962C8B-B14F-4D97-AF65-F5344CB8AC3E}">
        <p14:creationId xmlns:p14="http://schemas.microsoft.com/office/powerpoint/2010/main" val="2759854751"/>
      </p:ext>
    </p:extLst>
  </p:cSld>
  <p:clrMapOvr>
    <a:masterClrMapping/>
  </p:clrMapOvr>
  <p:transition spd="slow">
    <p:pull dir="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492375"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 name="Rectangle 2"/>
          <p:cNvSpPr/>
          <p:nvPr/>
        </p:nvSpPr>
        <p:spPr>
          <a:xfrm>
            <a:off x="0" y="1779588"/>
            <a:ext cx="9144000" cy="43942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4" name="Rectangle 3"/>
          <p:cNvSpPr/>
          <p:nvPr/>
        </p:nvSpPr>
        <p:spPr>
          <a:xfrm>
            <a:off x="-10557" y="1820863"/>
            <a:ext cx="9144000" cy="431165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5" name="Oval 4"/>
          <p:cNvSpPr/>
          <p:nvPr/>
        </p:nvSpPr>
        <p:spPr>
          <a:xfrm>
            <a:off x="-2444750"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0" name="Rectangle 69"/>
          <p:cNvSpPr>
            <a:spLocks noChangeArrowheads="1"/>
          </p:cNvSpPr>
          <p:nvPr/>
        </p:nvSpPr>
        <p:spPr bwMode="auto">
          <a:xfrm>
            <a:off x="2765547" y="2568848"/>
            <a:ext cx="2621193" cy="1936931"/>
          </a:xfrm>
          <a:prstGeom prst="rect">
            <a:avLst/>
          </a:prstGeom>
          <a:noFill/>
          <a:ln w="9525">
            <a:noFill/>
            <a:miter lim="800000"/>
            <a:headEnd/>
            <a:tailEnd/>
          </a:ln>
        </p:spPr>
        <p:txBody>
          <a:bodyPr wrap="square" lIns="0" tIns="0" rIns="0" bIns="0">
            <a:spAutoFit/>
          </a:bodyPr>
          <a:lstStyle/>
          <a:p>
            <a:r>
              <a:rPr lang="en-US" sz="1200" b="1" dirty="0">
                <a:solidFill>
                  <a:schemeClr val="bg1"/>
                </a:solidFill>
              </a:rPr>
              <a:t>The opportunity for personal workspace is now. Customers demand a rich, collaborative user experience that is interoperable and easy to use. In addition, we believe this transaction will leverage a highly-skilled, incredibly talented and experienced workforce ready to deliver video to enterprise customers</a:t>
            </a:r>
          </a:p>
        </p:txBody>
      </p:sp>
      <p:sp>
        <p:nvSpPr>
          <p:cNvPr id="21" name="Rectangle 20"/>
          <p:cNvSpPr/>
          <p:nvPr/>
        </p:nvSpPr>
        <p:spPr>
          <a:xfrm>
            <a:off x="2743041" y="4470406"/>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sp>
        <p:nvSpPr>
          <p:cNvPr id="22" name="Rectangle 21"/>
          <p:cNvSpPr/>
          <p:nvPr/>
        </p:nvSpPr>
        <p:spPr>
          <a:xfrm>
            <a:off x="2800350" y="5661065"/>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pic>
        <p:nvPicPr>
          <p:cNvPr id="35" name="Picture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198845" y="1779587"/>
            <a:ext cx="4532624" cy="4541837"/>
          </a:xfrm>
          <a:prstGeom prst="rect">
            <a:avLst/>
          </a:prstGeom>
          <a:noFill/>
          <a:ln w="9525">
            <a:noFill/>
            <a:miter lim="800000"/>
            <a:headEnd/>
            <a:tailEnd/>
          </a:ln>
        </p:spPr>
      </p:pic>
      <p:sp>
        <p:nvSpPr>
          <p:cNvPr id="46" name="Oval 28"/>
          <p:cNvSpPr>
            <a:spLocks noChangeArrowheads="1"/>
          </p:cNvSpPr>
          <p:nvPr/>
        </p:nvSpPr>
        <p:spPr bwMode="auto">
          <a:xfrm>
            <a:off x="-1699657" y="1630363"/>
            <a:ext cx="3378201"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grpSp>
        <p:nvGrpSpPr>
          <p:cNvPr id="17" name="Group 47"/>
          <p:cNvGrpSpPr/>
          <p:nvPr/>
        </p:nvGrpSpPr>
        <p:grpSpPr>
          <a:xfrm rot="18901948">
            <a:off x="-1797908" y="2105559"/>
            <a:ext cx="3730752" cy="3730752"/>
            <a:chOff x="-6153150" y="911225"/>
            <a:chExt cx="5748337" cy="5745163"/>
          </a:xfrm>
          <a:solidFill>
            <a:srgbClr val="999999">
              <a:alpha val="60000"/>
            </a:srgbClr>
          </a:solidFill>
        </p:grpSpPr>
        <p:sp>
          <p:nvSpPr>
            <p:cNvPr id="18" name="Freeform 20"/>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4" name="Freeform 23"/>
            <p:cNvSpPr>
              <a:spLocks/>
            </p:cNvSpPr>
            <p:nvPr/>
          </p:nvSpPr>
          <p:spPr bwMode="auto">
            <a:xfrm>
              <a:off x="-3865563" y="3341688"/>
              <a:ext cx="153987" cy="115888"/>
            </a:xfrm>
            <a:custGeom>
              <a:avLst/>
              <a:gdLst>
                <a:gd name="T0" fmla="*/ 9 w 97"/>
                <a:gd name="T1" fmla="*/ 73 h 73"/>
                <a:gd name="T2" fmla="*/ 0 w 97"/>
                <a:gd name="T3" fmla="*/ 73 h 73"/>
                <a:gd name="T4" fmla="*/ 0 w 97"/>
                <a:gd name="T5" fmla="*/ 0 h 73"/>
                <a:gd name="T6" fmla="*/ 97 w 97"/>
                <a:gd name="T7" fmla="*/ 0 h 73"/>
                <a:gd name="T8" fmla="*/ 97 w 97"/>
                <a:gd name="T9" fmla="*/ 9 h 73"/>
                <a:gd name="T10" fmla="*/ 9 w 97"/>
                <a:gd name="T11" fmla="*/ 9 h 73"/>
                <a:gd name="T12" fmla="*/ 9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 y="73"/>
                  </a:moveTo>
                  <a:lnTo>
                    <a:pt x="0" y="73"/>
                  </a:lnTo>
                  <a:lnTo>
                    <a:pt x="0" y="0"/>
                  </a:lnTo>
                  <a:lnTo>
                    <a:pt x="97" y="0"/>
                  </a:lnTo>
                  <a:lnTo>
                    <a:pt x="97" y="9"/>
                  </a:lnTo>
                  <a:lnTo>
                    <a:pt x="9" y="9"/>
                  </a:lnTo>
                  <a:lnTo>
                    <a:pt x="9"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5" name="Freeform 24"/>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6" name="Freeform 26"/>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7" name="Freeform 27"/>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8" name="Freeform 28"/>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9" name="Freeform 29"/>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grpSp>
      <p:pic>
        <p:nvPicPr>
          <p:cNvPr id="30" name="Picture 29"/>
          <p:cNvPicPr>
            <a:picLocks noChangeAspect="1"/>
          </p:cNvPicPr>
          <p:nvPr/>
        </p:nvPicPr>
        <p:blipFill rotWithShape="1">
          <a:blip r:embed="rId4" cstate="email">
            <a:extLst>
              <a:ext uri="{28A0092B-C50C-407E-A947-70E740481C1C}">
                <a14:useLocalDpi xmlns:a14="http://schemas.microsoft.com/office/drawing/2010/main"/>
              </a:ext>
            </a:extLst>
          </a:blip>
          <a:srcRect r="1569"/>
          <a:stretch/>
        </p:blipFill>
        <p:spPr>
          <a:xfrm>
            <a:off x="-2747092" y="-624077"/>
            <a:ext cx="2747092" cy="850715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7822" y="4801463"/>
            <a:ext cx="1745538" cy="1854634"/>
          </a:xfrm>
          <a:prstGeom prst="rect">
            <a:avLst/>
          </a:prstGeom>
        </p:spPr>
      </p:pic>
      <p:pic>
        <p:nvPicPr>
          <p:cNvPr id="44" name="Picture 4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67786" y="4759270"/>
            <a:ext cx="1745538" cy="1790720"/>
          </a:xfrm>
          <a:prstGeom prst="rect">
            <a:avLst/>
          </a:prstGeom>
        </p:spPr>
      </p:pic>
      <p:sp>
        <p:nvSpPr>
          <p:cNvPr id="42" name="Title 1"/>
          <p:cNvSpPr txBox="1">
            <a:spLocks/>
          </p:cNvSpPr>
          <p:nvPr/>
        </p:nvSpPr>
        <p:spPr bwMode="auto">
          <a:xfrm>
            <a:off x="320675" y="476250"/>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en-US" sz="2800" dirty="0" smtClean="0"/>
              <a:t>Простота стримминга и записи</a:t>
            </a:r>
            <a:r>
              <a:rPr lang="en-US" altLang="en-US" sz="2800" dirty="0" smtClean="0"/>
              <a:t>…</a:t>
            </a:r>
            <a:endParaRPr lang="en-US" altLang="en-US" sz="2800" dirty="0"/>
          </a:p>
        </p:txBody>
      </p:sp>
      <p:sp>
        <p:nvSpPr>
          <p:cNvPr id="43" name="Content Placeholder 3"/>
          <p:cNvSpPr txBox="1">
            <a:spLocks/>
          </p:cNvSpPr>
          <p:nvPr/>
        </p:nvSpPr>
        <p:spPr bwMode="auto">
          <a:xfrm>
            <a:off x="5386740" y="1985963"/>
            <a:ext cx="3757259"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365125">
              <a:lnSpc>
                <a:spcPct val="90000"/>
              </a:lnSpc>
              <a:spcBef>
                <a:spcPts val="1200"/>
              </a:spcBef>
              <a:buClr>
                <a:schemeClr val="accent1"/>
              </a:buClr>
              <a:buFont typeface="Webdings" panose="05030102010509060703" pitchFamily="18" charset="2"/>
              <a:buChar char="4"/>
              <a:defRPr sz="2400">
                <a:solidFill>
                  <a:schemeClr val="tx1"/>
                </a:solidFill>
                <a:latin typeface="Arial" panose="020B0604020202020204" pitchFamily="34" charset="0"/>
              </a:defRPr>
            </a:lvl1pPr>
            <a:lvl2pPr marL="685800" indent="-228600">
              <a:lnSpc>
                <a:spcPct val="90000"/>
              </a:lnSpc>
              <a:spcBef>
                <a:spcPts val="800"/>
              </a:spcBef>
              <a:buClr>
                <a:schemeClr val="accent2"/>
              </a:buClr>
              <a:buFont typeface="Arial" panose="020B0604020202020204" pitchFamily="34" charset="0"/>
              <a:buChar char="–"/>
              <a:defRPr sz="2200">
                <a:solidFill>
                  <a:schemeClr val="tx1"/>
                </a:solidFill>
                <a:latin typeface="Arial" panose="020B0604020202020204" pitchFamily="34" charset="0"/>
              </a:defRPr>
            </a:lvl2pPr>
            <a:lvl3pPr marL="1096963" indent="-228600">
              <a:lnSpc>
                <a:spcPct val="90000"/>
              </a:lnSpc>
              <a:spcBef>
                <a:spcPts val="600"/>
              </a:spcBef>
              <a:buClr>
                <a:schemeClr val="accent2"/>
              </a:buClr>
              <a:buFont typeface="Arial" panose="020B0604020202020204" pitchFamily="34" charset="0"/>
              <a:buChar char="–"/>
              <a:defRPr>
                <a:solidFill>
                  <a:schemeClr val="tx1"/>
                </a:solidFill>
                <a:latin typeface="Arial" panose="020B0604020202020204" pitchFamily="34" charset="0"/>
              </a:defRPr>
            </a:lvl3pPr>
            <a:lvl4pPr marL="1462088" indent="-228600">
              <a:lnSpc>
                <a:spcPct val="90000"/>
              </a:lnSpc>
              <a:spcBef>
                <a:spcPts val="6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indent="-228600">
              <a:lnSpc>
                <a:spcPct val="90000"/>
              </a:lnSpc>
              <a:spcBef>
                <a:spcPts val="600"/>
              </a:spcBef>
              <a:buClr>
                <a:schemeClr val="accent2"/>
              </a:buClr>
              <a:buFont typeface="Arial" panose="020B0604020202020204" pitchFamily="34" charset="0"/>
              <a:buChar char="–"/>
              <a:defRPr sz="1600">
                <a:solidFill>
                  <a:schemeClr val="tx1"/>
                </a:solidFill>
                <a:latin typeface="Arial" panose="020B0604020202020204" pitchFamily="34" charset="0"/>
              </a:defRPr>
            </a:lvl5pPr>
            <a:lvl6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6pPr>
            <a:lvl7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7pPr>
            <a:lvl8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8pPr>
            <a:lvl9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9pPr>
          </a:lstStyle>
          <a:p>
            <a:pPr>
              <a:defRPr/>
            </a:pPr>
            <a:r>
              <a:rPr lang="ru-RU" altLang="en-US" sz="2000" b="1" dirty="0" smtClean="0">
                <a:latin typeface="+mn-lt"/>
              </a:rPr>
              <a:t>Запись</a:t>
            </a:r>
            <a:endParaRPr lang="en-US" altLang="en-US" sz="2000" b="1" dirty="0">
              <a:latin typeface="+mn-lt"/>
            </a:endParaRPr>
          </a:p>
          <a:p>
            <a:pPr lvl="1">
              <a:buClr>
                <a:schemeClr val="accent1"/>
              </a:buClr>
              <a:defRPr/>
            </a:pPr>
            <a:r>
              <a:rPr lang="ru-RU" sz="2000" dirty="0" smtClean="0">
                <a:latin typeface="+mn-lt"/>
              </a:rPr>
              <a:t>С любого </a:t>
            </a:r>
            <a:r>
              <a:rPr lang="en-US" sz="2000" dirty="0" err="1" smtClean="0">
                <a:latin typeface="+mn-lt"/>
              </a:rPr>
              <a:t>Scopia</a:t>
            </a:r>
            <a:r>
              <a:rPr lang="en-US" sz="2000" dirty="0" smtClean="0">
                <a:latin typeface="+mn-lt"/>
              </a:rPr>
              <a:t> </a:t>
            </a:r>
            <a:r>
              <a:rPr lang="ru-RU" sz="2000" dirty="0" smtClean="0">
                <a:latin typeface="+mn-lt"/>
              </a:rPr>
              <a:t>клиента или терминала</a:t>
            </a:r>
            <a:endParaRPr lang="en-US" sz="2000" dirty="0">
              <a:latin typeface="+mn-lt"/>
            </a:endParaRPr>
          </a:p>
          <a:p>
            <a:pPr lvl="1">
              <a:buClr>
                <a:schemeClr val="accent1"/>
              </a:buClr>
              <a:defRPr/>
            </a:pPr>
            <a:r>
              <a:rPr lang="ru-RU" sz="2000" dirty="0" smtClean="0">
                <a:latin typeface="+mn-lt"/>
              </a:rPr>
              <a:t>Файлы в формате </a:t>
            </a:r>
            <a:r>
              <a:rPr lang="en-US" sz="2000" dirty="0" smtClean="0">
                <a:latin typeface="+mn-lt"/>
              </a:rPr>
              <a:t>MP4</a:t>
            </a:r>
            <a:endParaRPr lang="en-US" sz="2000" dirty="0">
              <a:latin typeface="+mn-lt"/>
            </a:endParaRPr>
          </a:p>
          <a:p>
            <a:pPr lvl="1">
              <a:buClr>
                <a:schemeClr val="accent1"/>
              </a:buClr>
              <a:defRPr/>
            </a:pPr>
            <a:r>
              <a:rPr lang="en-US" sz="2000" dirty="0">
                <a:latin typeface="+mn-lt"/>
              </a:rPr>
              <a:t>1080p @ 30fps</a:t>
            </a:r>
          </a:p>
          <a:p>
            <a:pPr lvl="1">
              <a:buClr>
                <a:schemeClr val="accent1"/>
              </a:buClr>
              <a:defRPr/>
            </a:pPr>
            <a:r>
              <a:rPr lang="ru-RU" sz="2000" dirty="0" smtClean="0">
                <a:latin typeface="+mn-lt"/>
              </a:rPr>
              <a:t>Поддержка </a:t>
            </a:r>
            <a:r>
              <a:rPr lang="en-US" sz="2000" dirty="0" smtClean="0">
                <a:latin typeface="+mn-lt"/>
              </a:rPr>
              <a:t>Elite </a:t>
            </a:r>
            <a:r>
              <a:rPr lang="en-US" sz="2000" dirty="0">
                <a:latin typeface="+mn-lt"/>
              </a:rPr>
              <a:t>6000 gallery </a:t>
            </a:r>
            <a:r>
              <a:rPr lang="en-US" sz="2000" dirty="0" smtClean="0">
                <a:latin typeface="+mn-lt"/>
              </a:rPr>
              <a:t>layout</a:t>
            </a:r>
            <a:endParaRPr lang="en-US" sz="2000" dirty="0">
              <a:latin typeface="+mn-lt"/>
            </a:endParaRPr>
          </a:p>
        </p:txBody>
      </p:sp>
      <p:sp>
        <p:nvSpPr>
          <p:cNvPr id="45" name="Content Placeholder 3"/>
          <p:cNvSpPr txBox="1">
            <a:spLocks/>
          </p:cNvSpPr>
          <p:nvPr/>
        </p:nvSpPr>
        <p:spPr>
          <a:xfrm>
            <a:off x="2038850" y="2014538"/>
            <a:ext cx="3414684" cy="3886200"/>
          </a:xfrm>
          <a:prstGeom prst="rect">
            <a:avLst/>
          </a:prstGeom>
        </p:spPr>
        <p:txBody>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pPr>
              <a:defRPr/>
            </a:pPr>
            <a:r>
              <a:rPr lang="ru-RU" sz="2000" b="1" dirty="0" smtClean="0"/>
              <a:t>Универсальный плеер</a:t>
            </a:r>
            <a:endParaRPr lang="en-US" sz="2000" b="1" dirty="0"/>
          </a:p>
          <a:p>
            <a:pPr lvl="1">
              <a:buClr>
                <a:schemeClr val="accent1"/>
              </a:buClr>
              <a:defRPr/>
            </a:pPr>
            <a:r>
              <a:rPr lang="ru-RU" sz="2000" dirty="0" smtClean="0"/>
              <a:t>Без загрузки</a:t>
            </a:r>
            <a:endParaRPr lang="en-US" sz="2000" dirty="0"/>
          </a:p>
          <a:p>
            <a:pPr lvl="1">
              <a:buClr>
                <a:schemeClr val="accent1"/>
              </a:buClr>
              <a:defRPr/>
            </a:pPr>
            <a:r>
              <a:rPr lang="ru-RU" sz="2000" dirty="0" smtClean="0"/>
              <a:t>Видео и презентации</a:t>
            </a:r>
            <a:endParaRPr lang="en-US" sz="2000" dirty="0"/>
          </a:p>
          <a:p>
            <a:pPr lvl="1">
              <a:buClr>
                <a:schemeClr val="accent1"/>
              </a:buClr>
              <a:defRPr/>
            </a:pPr>
            <a:r>
              <a:rPr lang="en-US" sz="2000" dirty="0"/>
              <a:t>iOS, Android, PC, Mac</a:t>
            </a:r>
          </a:p>
          <a:p>
            <a:pPr lvl="1">
              <a:buClr>
                <a:schemeClr val="accent1"/>
              </a:buClr>
              <a:defRPr/>
            </a:pPr>
            <a:r>
              <a:rPr lang="ru-RU" sz="2000" dirty="0" smtClean="0"/>
              <a:t>Совместим с</a:t>
            </a:r>
            <a:r>
              <a:rPr lang="en-US" sz="2000" dirty="0" smtClean="0"/>
              <a:t> </a:t>
            </a:r>
            <a:r>
              <a:rPr lang="en-US" sz="2000" dirty="0"/>
              <a:t>Flash </a:t>
            </a:r>
            <a:r>
              <a:rPr lang="ru-RU" sz="2000" dirty="0" smtClean="0"/>
              <a:t>для старых</a:t>
            </a:r>
            <a:r>
              <a:rPr lang="en-US" sz="2000" dirty="0" smtClean="0"/>
              <a:t> </a:t>
            </a:r>
            <a:r>
              <a:rPr lang="ru-RU" sz="2000" dirty="0" smtClean="0"/>
              <a:t>ОС</a:t>
            </a:r>
            <a:r>
              <a:rPr lang="en-US" sz="2000" dirty="0" smtClean="0"/>
              <a:t> </a:t>
            </a:r>
            <a:r>
              <a:rPr lang="ru-RU" sz="2000" dirty="0" smtClean="0"/>
              <a:t>или браузеров</a:t>
            </a:r>
            <a:r>
              <a:rPr lang="en-US" sz="2000" dirty="0" smtClean="0"/>
              <a:t>, </a:t>
            </a:r>
            <a:r>
              <a:rPr lang="en-US" sz="2000" dirty="0"/>
              <a:t>Silverlight, HTML5… </a:t>
            </a:r>
          </a:p>
          <a:p>
            <a:pPr>
              <a:defRPr/>
            </a:pPr>
            <a:r>
              <a:rPr lang="ru-RU" sz="2000" b="1" dirty="0" smtClean="0"/>
              <a:t>Планировщик</a:t>
            </a:r>
            <a:endParaRPr lang="en-US" sz="2000" b="1" dirty="0"/>
          </a:p>
          <a:p>
            <a:pPr lvl="1">
              <a:buClr>
                <a:schemeClr val="accent1"/>
              </a:buClr>
              <a:defRPr/>
            </a:pPr>
            <a:r>
              <a:rPr lang="en-US" sz="2000" dirty="0"/>
              <a:t>Add-on </a:t>
            </a:r>
            <a:r>
              <a:rPr lang="ru-RU" sz="2000" dirty="0" smtClean="0"/>
              <a:t>для</a:t>
            </a:r>
            <a:r>
              <a:rPr lang="en-US" sz="2000" dirty="0" smtClean="0"/>
              <a:t> </a:t>
            </a:r>
            <a:r>
              <a:rPr lang="en-US" sz="2000" dirty="0"/>
              <a:t/>
            </a:r>
            <a:br>
              <a:rPr lang="en-US" sz="2000" dirty="0"/>
            </a:br>
            <a:r>
              <a:rPr lang="en-US" sz="2000" dirty="0" err="1"/>
              <a:t>Scopia</a:t>
            </a:r>
            <a:r>
              <a:rPr lang="en-US" sz="2000" dirty="0"/>
              <a:t> web scheduler</a:t>
            </a:r>
          </a:p>
          <a:p>
            <a:pPr>
              <a:defRPr/>
            </a:pPr>
            <a:endParaRPr lang="en-US" sz="2000" dirty="0" smtClean="0"/>
          </a:p>
          <a:p>
            <a:pPr lvl="1">
              <a:defRPr/>
            </a:pPr>
            <a:endParaRPr lang="en-US" sz="1800" dirty="0" smtClean="0"/>
          </a:p>
          <a:p>
            <a:pPr>
              <a:defRPr/>
            </a:pPr>
            <a:endParaRPr lang="en-US" sz="2000" dirty="0"/>
          </a:p>
          <a:p>
            <a:pPr>
              <a:buClr>
                <a:srgbClr val="60798F"/>
              </a:buClr>
              <a:defRPr/>
            </a:pPr>
            <a:endParaRPr lang="en-US" sz="2000" dirty="0">
              <a:solidFill>
                <a:srgbClr val="323232"/>
              </a:solidFill>
            </a:endParaRPr>
          </a:p>
          <a:p>
            <a:pPr marL="0" indent="0">
              <a:buClr>
                <a:srgbClr val="CC0000"/>
              </a:buClr>
              <a:buFont typeface="Webdings" pitchFamily="18" charset="2"/>
              <a:buNone/>
              <a:defRPr/>
            </a:pPr>
            <a:endParaRPr lang="en-US" sz="1800" dirty="0">
              <a:solidFill>
                <a:srgbClr val="323232"/>
              </a:solidFill>
            </a:endParaRPr>
          </a:p>
        </p:txBody>
      </p:sp>
    </p:spTree>
    <p:extLst>
      <p:ext uri="{BB962C8B-B14F-4D97-AF65-F5344CB8AC3E}">
        <p14:creationId xmlns:p14="http://schemas.microsoft.com/office/powerpoint/2010/main" val="2216041804"/>
      </p:ext>
    </p:extLst>
  </p:cSld>
  <p:clrMapOvr>
    <a:masterClrMapping/>
  </p:clrMapOvr>
  <p:transition spd="slow">
    <p:pull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457200"/>
            <a:ext cx="8594501" cy="1084262"/>
          </a:xfrm>
        </p:spPr>
        <p:txBody>
          <a:bodyPr anchor="t"/>
          <a:lstStyle/>
          <a:p>
            <a:r>
              <a:rPr lang="ru-RU" altLang="en-US" dirty="0"/>
              <a:t>Простота стримминга и записи</a:t>
            </a:r>
            <a:r>
              <a:rPr lang="en-US" altLang="en-US" dirty="0"/>
              <a:t>…</a:t>
            </a:r>
            <a:br>
              <a:rPr lang="en-US" altLang="en-US" dirty="0"/>
            </a:br>
            <a:r>
              <a:rPr lang="ru-RU" sz="2400" dirty="0" smtClean="0">
                <a:solidFill>
                  <a:srgbClr val="C00000"/>
                </a:solidFill>
              </a:rPr>
              <a:t>Теперь контент найти проще</a:t>
            </a:r>
            <a:r>
              <a:rPr lang="en-US" sz="2400" dirty="0" smtClean="0">
                <a:solidFill>
                  <a:srgbClr val="C00000"/>
                </a:solidFill>
              </a:rPr>
              <a:t> – </a:t>
            </a:r>
            <a:r>
              <a:rPr lang="ru-RU" sz="2400" dirty="0" smtClean="0">
                <a:solidFill>
                  <a:srgbClr val="C00000"/>
                </a:solidFill>
              </a:rPr>
              <a:t>портал похож на </a:t>
            </a:r>
            <a:r>
              <a:rPr lang="en-US" sz="2400" dirty="0" smtClean="0">
                <a:solidFill>
                  <a:srgbClr val="C00000"/>
                </a:solidFill>
              </a:rPr>
              <a:t>“YouTube”</a:t>
            </a:r>
            <a:endParaRPr lang="en-US" sz="2400" dirty="0">
              <a:solidFill>
                <a:srgbClr val="C00000"/>
              </a:solidFill>
            </a:endParaRPr>
          </a:p>
        </p:txBody>
      </p:sp>
      <p:sp>
        <p:nvSpPr>
          <p:cNvPr id="5" name="Oval 4"/>
          <p:cNvSpPr/>
          <p:nvPr/>
        </p:nvSpPr>
        <p:spPr>
          <a:xfrm>
            <a:off x="-2492375"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6" name="Rectangle 5"/>
          <p:cNvSpPr/>
          <p:nvPr/>
        </p:nvSpPr>
        <p:spPr>
          <a:xfrm>
            <a:off x="0" y="1779588"/>
            <a:ext cx="9144000" cy="43942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7" name="Rectangle 6"/>
          <p:cNvSpPr/>
          <p:nvPr/>
        </p:nvSpPr>
        <p:spPr>
          <a:xfrm>
            <a:off x="-10557" y="1820863"/>
            <a:ext cx="9144000" cy="431165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8" name="Oval 7"/>
          <p:cNvSpPr/>
          <p:nvPr/>
        </p:nvSpPr>
        <p:spPr>
          <a:xfrm>
            <a:off x="-2444750"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pic>
        <p:nvPicPr>
          <p:cNvPr id="9" name="Picture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273305" y="1635120"/>
            <a:ext cx="4681546" cy="4681546"/>
          </a:xfrm>
          <a:prstGeom prst="rect">
            <a:avLst/>
          </a:prstGeom>
          <a:noFill/>
          <a:ln w="9525">
            <a:noFill/>
            <a:miter lim="800000"/>
            <a:headEnd/>
            <a:tailEnd/>
          </a:ln>
        </p:spPr>
      </p:pic>
      <p:sp>
        <p:nvSpPr>
          <p:cNvPr id="10" name="Rectangle 9"/>
          <p:cNvSpPr/>
          <p:nvPr/>
        </p:nvSpPr>
        <p:spPr>
          <a:xfrm>
            <a:off x="2743041" y="4470406"/>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sp>
        <p:nvSpPr>
          <p:cNvPr id="11" name="Rectangle 10"/>
          <p:cNvSpPr/>
          <p:nvPr/>
        </p:nvSpPr>
        <p:spPr>
          <a:xfrm>
            <a:off x="2800350" y="5661065"/>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sp>
        <p:nvSpPr>
          <p:cNvPr id="12" name="Oval 28"/>
          <p:cNvSpPr>
            <a:spLocks noChangeArrowheads="1"/>
          </p:cNvSpPr>
          <p:nvPr/>
        </p:nvSpPr>
        <p:spPr bwMode="auto">
          <a:xfrm>
            <a:off x="-1699657" y="1630363"/>
            <a:ext cx="3378201"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grpSp>
        <p:nvGrpSpPr>
          <p:cNvPr id="13" name="Group 47"/>
          <p:cNvGrpSpPr/>
          <p:nvPr/>
        </p:nvGrpSpPr>
        <p:grpSpPr>
          <a:xfrm rot="3450640">
            <a:off x="-1797908" y="2105559"/>
            <a:ext cx="3730752" cy="3730752"/>
            <a:chOff x="-6153150" y="911225"/>
            <a:chExt cx="5748337" cy="5745163"/>
          </a:xfrm>
          <a:solidFill>
            <a:schemeClr val="bg2">
              <a:lumMod val="90000"/>
              <a:alpha val="60000"/>
            </a:schemeClr>
          </a:solidFill>
        </p:grpSpPr>
        <p:sp>
          <p:nvSpPr>
            <p:cNvPr id="14" name="Freeform 20"/>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5" name="Freeform 23"/>
            <p:cNvSpPr>
              <a:spLocks/>
            </p:cNvSpPr>
            <p:nvPr/>
          </p:nvSpPr>
          <p:spPr bwMode="auto">
            <a:xfrm>
              <a:off x="-3865563" y="3341688"/>
              <a:ext cx="153987" cy="115888"/>
            </a:xfrm>
            <a:custGeom>
              <a:avLst/>
              <a:gdLst>
                <a:gd name="T0" fmla="*/ 9 w 97"/>
                <a:gd name="T1" fmla="*/ 73 h 73"/>
                <a:gd name="T2" fmla="*/ 0 w 97"/>
                <a:gd name="T3" fmla="*/ 73 h 73"/>
                <a:gd name="T4" fmla="*/ 0 w 97"/>
                <a:gd name="T5" fmla="*/ 0 h 73"/>
                <a:gd name="T6" fmla="*/ 97 w 97"/>
                <a:gd name="T7" fmla="*/ 0 h 73"/>
                <a:gd name="T8" fmla="*/ 97 w 97"/>
                <a:gd name="T9" fmla="*/ 9 h 73"/>
                <a:gd name="T10" fmla="*/ 9 w 97"/>
                <a:gd name="T11" fmla="*/ 9 h 73"/>
                <a:gd name="T12" fmla="*/ 9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 y="73"/>
                  </a:moveTo>
                  <a:lnTo>
                    <a:pt x="0" y="73"/>
                  </a:lnTo>
                  <a:lnTo>
                    <a:pt x="0" y="0"/>
                  </a:lnTo>
                  <a:lnTo>
                    <a:pt x="97" y="0"/>
                  </a:lnTo>
                  <a:lnTo>
                    <a:pt x="97" y="9"/>
                  </a:lnTo>
                  <a:lnTo>
                    <a:pt x="9" y="9"/>
                  </a:lnTo>
                  <a:lnTo>
                    <a:pt x="9"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6" name="Freeform 24"/>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7" name="Freeform 26"/>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8" name="Freeform 27"/>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9" name="Freeform 28"/>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0" name="Freeform 29"/>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grpSp>
      <p:pic>
        <p:nvPicPr>
          <p:cNvPr id="22" name="Picture 21"/>
          <p:cNvPicPr>
            <a:picLocks noChangeAspect="1"/>
          </p:cNvPicPr>
          <p:nvPr/>
        </p:nvPicPr>
        <p:blipFill rotWithShape="1">
          <a:blip r:embed="rId4" cstate="email">
            <a:extLst>
              <a:ext uri="{28A0092B-C50C-407E-A947-70E740481C1C}">
                <a14:useLocalDpi xmlns:a14="http://schemas.microsoft.com/office/drawing/2010/main"/>
              </a:ext>
            </a:extLst>
          </a:blip>
          <a:srcRect r="1569"/>
          <a:stretch/>
        </p:blipFill>
        <p:spPr>
          <a:xfrm>
            <a:off x="-2747092" y="-624077"/>
            <a:ext cx="2747092" cy="8507150"/>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50673" y="1879152"/>
            <a:ext cx="6021430" cy="4178196"/>
          </a:xfrm>
          <a:prstGeom prst="rect">
            <a:avLst/>
          </a:prstGeom>
          <a:ln>
            <a:noFill/>
          </a:ln>
          <a:effectLst>
            <a:outerShdw blurRad="38100" algn="tl" rotWithShape="0">
              <a:srgbClr val="000000">
                <a:alpha val="70000"/>
              </a:srgbClr>
            </a:outerShdw>
          </a:effectLst>
        </p:spPr>
      </p:pic>
    </p:spTree>
    <p:extLst>
      <p:ext uri="{BB962C8B-B14F-4D97-AF65-F5344CB8AC3E}">
        <p14:creationId xmlns:p14="http://schemas.microsoft.com/office/powerpoint/2010/main" val="2639630491"/>
      </p:ext>
    </p:extLst>
  </p:cSld>
  <p:clrMapOvr>
    <a:masterClrMapping/>
  </p:clrMapOvr>
  <p:transition spd="slow">
    <p:pull dir="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31800" y="3314700"/>
            <a:ext cx="8013700" cy="2692400"/>
          </a:xfrm>
        </p:spPr>
        <p:txBody>
          <a:bodyPr/>
          <a:lstStyle/>
          <a:p>
            <a:r>
              <a:rPr lang="ru-RU" sz="3200" dirty="0" smtClean="0"/>
              <a:t>«Все-в-одном»</a:t>
            </a:r>
            <a:endParaRPr lang="en-US" sz="3200" dirty="0" smtClean="0"/>
          </a:p>
          <a:p>
            <a:r>
              <a:rPr lang="ru-RU" sz="3200" dirty="0" smtClean="0"/>
              <a:t>До </a:t>
            </a:r>
            <a:r>
              <a:rPr lang="en-US" sz="3200" dirty="0" smtClean="0"/>
              <a:t>10 </a:t>
            </a:r>
            <a:r>
              <a:rPr lang="ru-RU" sz="3200" dirty="0" smtClean="0"/>
              <a:t>одновременных записей</a:t>
            </a:r>
            <a:r>
              <a:rPr lang="en-US" sz="3200" dirty="0" smtClean="0"/>
              <a:t> </a:t>
            </a:r>
            <a:r>
              <a:rPr lang="en-US" sz="3200" dirty="0" smtClean="0"/>
              <a:t>@ 720p </a:t>
            </a:r>
          </a:p>
          <a:p>
            <a:r>
              <a:rPr lang="ru-RU" sz="3200" dirty="0" smtClean="0"/>
              <a:t>До</a:t>
            </a:r>
            <a:r>
              <a:rPr lang="en-US" sz="3200" dirty="0" smtClean="0"/>
              <a:t> </a:t>
            </a:r>
            <a:r>
              <a:rPr lang="en-US" sz="3200" dirty="0" smtClean="0"/>
              <a:t>5,000 </a:t>
            </a:r>
            <a:r>
              <a:rPr lang="ru-RU" sz="3200" dirty="0" smtClean="0"/>
              <a:t>подключений</a:t>
            </a:r>
            <a:r>
              <a:rPr lang="en-US" sz="3200" dirty="0" smtClean="0"/>
              <a:t> </a:t>
            </a:r>
            <a:r>
              <a:rPr lang="en-US" sz="3200" dirty="0" smtClean="0"/>
              <a:t>(Live Streaming)</a:t>
            </a:r>
          </a:p>
          <a:p>
            <a:r>
              <a:rPr lang="ru-RU" sz="3200" dirty="0" smtClean="0"/>
              <a:t>До</a:t>
            </a:r>
            <a:r>
              <a:rPr lang="en-US" sz="3200" dirty="0" smtClean="0"/>
              <a:t> </a:t>
            </a:r>
            <a:r>
              <a:rPr lang="en-US" sz="3200" dirty="0" smtClean="0"/>
              <a:t>400 </a:t>
            </a:r>
            <a:r>
              <a:rPr lang="ru-RU" sz="3200" dirty="0" smtClean="0"/>
              <a:t>одновременных просмотров</a:t>
            </a:r>
            <a:r>
              <a:rPr lang="en-US" sz="3200" dirty="0" smtClean="0"/>
              <a:t> </a:t>
            </a:r>
            <a:r>
              <a:rPr lang="en-US" sz="3200" dirty="0" smtClean="0"/>
              <a:t>(</a:t>
            </a:r>
            <a:r>
              <a:rPr lang="en-US" sz="3200" dirty="0" smtClean="0"/>
              <a:t>VOD </a:t>
            </a:r>
            <a:r>
              <a:rPr lang="ru-RU" sz="3200" dirty="0" smtClean="0"/>
              <a:t>-</a:t>
            </a:r>
            <a:r>
              <a:rPr lang="en-US" sz="3200" dirty="0" smtClean="0"/>
              <a:t> Video on Demand)</a:t>
            </a:r>
            <a:endParaRPr lang="en-US" sz="3200" dirty="0"/>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t="35067" b="36918"/>
          <a:stretch/>
        </p:blipFill>
        <p:spPr>
          <a:xfrm>
            <a:off x="553943" y="1888066"/>
            <a:ext cx="7794111" cy="783167"/>
          </a:xfrm>
          <a:prstGeom prst="rect">
            <a:avLst/>
          </a:prstGeom>
        </p:spPr>
      </p:pic>
      <p:sp>
        <p:nvSpPr>
          <p:cNvPr id="7" name="Title 1"/>
          <p:cNvSpPr>
            <a:spLocks noGrp="1"/>
          </p:cNvSpPr>
          <p:nvPr>
            <p:ph type="title"/>
          </p:nvPr>
        </p:nvSpPr>
        <p:spPr>
          <a:xfrm>
            <a:off x="304799" y="457200"/>
            <a:ext cx="8594501" cy="1084262"/>
          </a:xfrm>
        </p:spPr>
        <p:txBody>
          <a:bodyPr anchor="t"/>
          <a:lstStyle/>
          <a:p>
            <a:r>
              <a:rPr lang="ru-RU" altLang="en-US" dirty="0"/>
              <a:t>Простота стримминга и записи</a:t>
            </a:r>
            <a:r>
              <a:rPr lang="en-US" altLang="en-US" dirty="0"/>
              <a:t>…</a:t>
            </a:r>
            <a:br>
              <a:rPr lang="en-US" altLang="en-US" dirty="0"/>
            </a:br>
            <a:r>
              <a:rPr lang="ru-RU" sz="2400" dirty="0" smtClean="0">
                <a:solidFill>
                  <a:srgbClr val="C00000"/>
                </a:solidFill>
              </a:rPr>
              <a:t>Простые предложения для малых инсталляций</a:t>
            </a:r>
            <a:endParaRPr lang="en-US" sz="2400" dirty="0">
              <a:solidFill>
                <a:srgbClr val="C00000"/>
              </a:solidFill>
            </a:endParaRPr>
          </a:p>
        </p:txBody>
      </p:sp>
    </p:spTree>
    <p:extLst>
      <p:ext uri="{BB962C8B-B14F-4D97-AF65-F5344CB8AC3E}">
        <p14:creationId xmlns:p14="http://schemas.microsoft.com/office/powerpoint/2010/main" val="2884462893"/>
      </p:ext>
    </p:extLst>
  </p:cSld>
  <p:clrMapOvr>
    <a:masterClrMapping/>
  </p:clrMapOvr>
  <p:transition spd="slow">
    <p:pull dir="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42539" y="2458583"/>
            <a:ext cx="3937001" cy="25285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b"/>
          <a:lstStyle/>
          <a:p>
            <a:pPr algn="ctr"/>
            <a:r>
              <a:rPr lang="ru-RU" b="1" dirty="0" smtClean="0"/>
              <a:t>Менеджер</a:t>
            </a:r>
            <a:endParaRPr lang="en-US" b="1" dirty="0" smtClean="0"/>
          </a:p>
          <a:p>
            <a:pPr algn="ctr"/>
            <a:r>
              <a:rPr lang="en-US" dirty="0" smtClean="0"/>
              <a:t>Middleware </a:t>
            </a:r>
            <a:r>
              <a:rPr lang="ru-RU" dirty="0" smtClean="0"/>
              <a:t>сервер приложений</a:t>
            </a:r>
            <a:r>
              <a:rPr lang="en-US" dirty="0" smtClean="0"/>
              <a:t>.  </a:t>
            </a:r>
            <a:r>
              <a:rPr lang="ru-RU" dirty="0" smtClean="0"/>
              <a:t>Один менеджер на установку</a:t>
            </a:r>
            <a:endParaRPr lang="en-US" dirty="0"/>
          </a:p>
        </p:txBody>
      </p:sp>
      <p:sp>
        <p:nvSpPr>
          <p:cNvPr id="36" name="Rounded Rectangle 35"/>
          <p:cNvSpPr/>
          <p:nvPr/>
        </p:nvSpPr>
        <p:spPr>
          <a:xfrm>
            <a:off x="4686300" y="1358900"/>
            <a:ext cx="4196305" cy="508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b"/>
          <a:lstStyle/>
          <a:p>
            <a:pPr algn="ctr"/>
            <a:r>
              <a:rPr lang="ru-RU" b="1" dirty="0" smtClean="0"/>
              <a:t>Медиа узел</a:t>
            </a:r>
            <a:endParaRPr lang="en-US" b="1" dirty="0" smtClean="0"/>
          </a:p>
          <a:p>
            <a:pPr algn="ctr"/>
            <a:r>
              <a:rPr lang="ru-RU" dirty="0" smtClean="0"/>
              <a:t>Захват</a:t>
            </a:r>
            <a:r>
              <a:rPr lang="en-US" dirty="0" smtClean="0"/>
              <a:t>, </a:t>
            </a:r>
            <a:r>
              <a:rPr lang="ru-RU" dirty="0" smtClean="0"/>
              <a:t>транскодинг медиа со</a:t>
            </a:r>
            <a:r>
              <a:rPr lang="en-US" dirty="0" smtClean="0"/>
              <a:t> </a:t>
            </a:r>
            <a:r>
              <a:rPr lang="en-US" dirty="0" smtClean="0"/>
              <a:t>Scopia MCU </a:t>
            </a:r>
            <a:r>
              <a:rPr lang="ru-RU" dirty="0" smtClean="0"/>
              <a:t>и воспроизведение клиентам и </a:t>
            </a:r>
            <a:r>
              <a:rPr lang="en-US" dirty="0" smtClean="0"/>
              <a:t>VOD</a:t>
            </a:r>
            <a:endParaRPr lang="en-US" dirty="0"/>
          </a:p>
        </p:txBody>
      </p:sp>
      <p:pic>
        <p:nvPicPr>
          <p:cNvPr id="19" name="Picture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5740" y="2791229"/>
            <a:ext cx="3611657" cy="362906"/>
          </a:xfrm>
          <a:prstGeom prst="rect">
            <a:avLst/>
          </a:prstGeom>
        </p:spPr>
      </p:pic>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0571" y="4224104"/>
            <a:ext cx="3611657" cy="362906"/>
          </a:xfrm>
          <a:prstGeom prst="rect">
            <a:avLst/>
          </a:prstGeom>
        </p:spPr>
      </p:pic>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0571" y="3884912"/>
            <a:ext cx="3611657" cy="362906"/>
          </a:xfrm>
          <a:prstGeom prst="rect">
            <a:avLst/>
          </a:prstGeom>
        </p:spPr>
      </p:pic>
      <p:pic>
        <p:nvPicPr>
          <p:cNvPr id="33" name="Picture 3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0571" y="3547406"/>
            <a:ext cx="3611657" cy="362906"/>
          </a:xfrm>
          <a:prstGeom prst="rect">
            <a:avLst/>
          </a:prstGeom>
        </p:spPr>
      </p:pic>
      <p:pic>
        <p:nvPicPr>
          <p:cNvPr id="34" name="Picture 3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0571" y="3208214"/>
            <a:ext cx="3611657" cy="362906"/>
          </a:xfrm>
          <a:prstGeom prst="rect">
            <a:avLst/>
          </a:prstGeom>
        </p:spPr>
      </p:pic>
      <p:pic>
        <p:nvPicPr>
          <p:cNvPr id="37" name="Picture 3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0571" y="2870708"/>
            <a:ext cx="3611657" cy="362906"/>
          </a:xfrm>
          <a:prstGeom prst="rect">
            <a:avLst/>
          </a:prstGeom>
        </p:spPr>
      </p:pic>
      <p:pic>
        <p:nvPicPr>
          <p:cNvPr id="38" name="Picture 3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0571" y="2531516"/>
            <a:ext cx="3611657" cy="362906"/>
          </a:xfrm>
          <a:prstGeom prst="rect">
            <a:avLst/>
          </a:prstGeom>
        </p:spPr>
      </p:pic>
      <p:pic>
        <p:nvPicPr>
          <p:cNvPr id="39" name="Picture 3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0571" y="2194010"/>
            <a:ext cx="3611657" cy="362906"/>
          </a:xfrm>
          <a:prstGeom prst="rect">
            <a:avLst/>
          </a:prstGeom>
        </p:spPr>
      </p:pic>
      <p:pic>
        <p:nvPicPr>
          <p:cNvPr id="40" name="Picture 3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0571" y="1854818"/>
            <a:ext cx="3611657" cy="362906"/>
          </a:xfrm>
          <a:prstGeom prst="rect">
            <a:avLst/>
          </a:prstGeom>
        </p:spPr>
      </p:pic>
      <p:sp>
        <p:nvSpPr>
          <p:cNvPr id="35" name="Rounded Rectangle 34"/>
          <p:cNvSpPr/>
          <p:nvPr/>
        </p:nvSpPr>
        <p:spPr>
          <a:xfrm>
            <a:off x="5537200" y="2980230"/>
            <a:ext cx="2425700" cy="930082"/>
          </a:xfrm>
          <a:prstGeom prst="roundRect">
            <a:avLst/>
          </a:prstGeom>
          <a:gradFill flip="none" rotWithShape="1">
            <a:gsLst>
              <a:gs pos="0">
                <a:schemeClr val="accent1">
                  <a:shade val="51000"/>
                  <a:satMod val="130000"/>
                  <a:alpha val="45000"/>
                </a:schemeClr>
              </a:gs>
              <a:gs pos="80000">
                <a:schemeClr val="accent1">
                  <a:shade val="93000"/>
                  <a:satMod val="130000"/>
                  <a:alpha val="45000"/>
                </a:schemeClr>
              </a:gs>
              <a:gs pos="100000">
                <a:schemeClr val="accent1">
                  <a:shade val="94000"/>
                  <a:satMod val="135000"/>
                  <a:alpha val="4500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3200" dirty="0" smtClean="0"/>
              <a:t>До</a:t>
            </a:r>
            <a:r>
              <a:rPr lang="en-US" sz="3200" dirty="0" smtClean="0"/>
              <a:t> </a:t>
            </a:r>
            <a:r>
              <a:rPr lang="en-US" sz="3200" dirty="0" smtClean="0"/>
              <a:t>300</a:t>
            </a:r>
          </a:p>
          <a:p>
            <a:pPr algn="ctr"/>
            <a:r>
              <a:rPr lang="en-US" i="1" dirty="0" smtClean="0"/>
              <a:t>(</a:t>
            </a:r>
            <a:r>
              <a:rPr lang="ru-RU" i="1" dirty="0" smtClean="0"/>
              <a:t>распределенные</a:t>
            </a:r>
            <a:r>
              <a:rPr lang="en-US" i="1" dirty="0" smtClean="0"/>
              <a:t>)</a:t>
            </a:r>
            <a:endParaRPr lang="en-US" i="1" dirty="0"/>
          </a:p>
        </p:txBody>
      </p:sp>
      <p:sp>
        <p:nvSpPr>
          <p:cNvPr id="17" name="Title 1"/>
          <p:cNvSpPr>
            <a:spLocks noGrp="1"/>
          </p:cNvSpPr>
          <p:nvPr>
            <p:ph type="title"/>
          </p:nvPr>
        </p:nvSpPr>
        <p:spPr>
          <a:xfrm>
            <a:off x="304799" y="457200"/>
            <a:ext cx="8839201" cy="1084262"/>
          </a:xfrm>
        </p:spPr>
        <p:txBody>
          <a:bodyPr anchor="t"/>
          <a:lstStyle/>
          <a:p>
            <a:r>
              <a:rPr lang="ru-RU" dirty="0" smtClean="0"/>
              <a:t>Новые возможности </a:t>
            </a:r>
            <a:r>
              <a:rPr lang="en-US" dirty="0" err="1" smtClean="0"/>
              <a:t>Scopia</a:t>
            </a:r>
            <a:r>
              <a:rPr lang="en-US" dirty="0" smtClean="0"/>
              <a:t> </a:t>
            </a:r>
            <a:r>
              <a:rPr lang="en-US" dirty="0" smtClean="0"/>
              <a:t>Streaming &amp; Recording</a:t>
            </a:r>
            <a:br>
              <a:rPr lang="en-US" dirty="0" smtClean="0"/>
            </a:br>
            <a:r>
              <a:rPr lang="ru-RU" sz="2400" dirty="0" smtClean="0">
                <a:solidFill>
                  <a:srgbClr val="C00000"/>
                </a:solidFill>
              </a:rPr>
              <a:t>Распределенная архитектура для крупных организаций и операторов</a:t>
            </a:r>
            <a:endParaRPr lang="en-US" sz="2400" dirty="0">
              <a:solidFill>
                <a:srgbClr val="C00000"/>
              </a:solidFill>
            </a:endParaRPr>
          </a:p>
        </p:txBody>
      </p:sp>
    </p:spTree>
    <p:extLst>
      <p:ext uri="{BB962C8B-B14F-4D97-AF65-F5344CB8AC3E}">
        <p14:creationId xmlns:p14="http://schemas.microsoft.com/office/powerpoint/2010/main" val="2965955952"/>
      </p:ext>
    </p:extLst>
  </p:cSld>
  <p:clrMapOvr>
    <a:masterClrMapping/>
  </p:clrMapOvr>
  <p:transition spd="slow">
    <p:pull dir="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06500"/>
            <a:ext cx="9144000" cy="4572000"/>
          </a:xfrm>
          <a:prstGeom prst="rect">
            <a:avLst/>
          </a:prstGeom>
        </p:spPr>
      </p:pic>
      <p:pic>
        <p:nvPicPr>
          <p:cNvPr id="5" name="Picture 4"/>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1250" b="63500" l="0" r="100000"/>
                    </a14:imgEffect>
                  </a14:imgLayer>
                </a14:imgProps>
              </a:ext>
              <a:ext uri="{28A0092B-C50C-407E-A947-70E740481C1C}">
                <a14:useLocalDpi xmlns:a14="http://schemas.microsoft.com/office/drawing/2010/main"/>
              </a:ext>
            </a:extLst>
          </a:blip>
          <a:srcRect t="34125" r="1477" b="38685"/>
          <a:stretch/>
        </p:blipFill>
        <p:spPr>
          <a:xfrm>
            <a:off x="1244600" y="2325443"/>
            <a:ext cx="1206500" cy="336067"/>
          </a:xfrm>
          <a:prstGeom prst="rect">
            <a:avLst/>
          </a:prstGeom>
        </p:spPr>
      </p:pic>
      <p:pic>
        <p:nvPicPr>
          <p:cNvPr id="6" name="Picture 5"/>
          <p:cNvPicPr>
            <a:picLocks noChangeAspect="1"/>
          </p:cNvPicPr>
          <p:nvPr/>
        </p:nvPicPr>
        <p:blipFill rotWithShape="1">
          <a:blip r:embed="rId4" cstate="email">
            <a:extLst>
              <a:ext uri="{BEBA8EAE-BF5A-486C-A8C5-ECC9F3942E4B}">
                <a14:imgProps xmlns:a14="http://schemas.microsoft.com/office/drawing/2010/main">
                  <a14:imgLayer r:embed="rId6">
                    <a14:imgEffect>
                      <a14:backgroundRemoval t="31250" b="63500" l="0" r="100000"/>
                    </a14:imgEffect>
                  </a14:imgLayer>
                </a14:imgProps>
              </a:ext>
              <a:ext uri="{28A0092B-C50C-407E-A947-70E740481C1C}">
                <a14:useLocalDpi xmlns:a14="http://schemas.microsoft.com/office/drawing/2010/main"/>
              </a:ext>
            </a:extLst>
          </a:blip>
          <a:srcRect t="34125" r="1477" b="38685"/>
          <a:stretch/>
        </p:blipFill>
        <p:spPr>
          <a:xfrm>
            <a:off x="1079500" y="3023048"/>
            <a:ext cx="1206500" cy="336067"/>
          </a:xfrm>
          <a:prstGeom prst="rect">
            <a:avLst/>
          </a:prstGeom>
        </p:spPr>
      </p:pic>
      <p:pic>
        <p:nvPicPr>
          <p:cNvPr id="7" name="Picture 6"/>
          <p:cNvPicPr>
            <a:picLocks noChangeAspect="1"/>
          </p:cNvPicPr>
          <p:nvPr/>
        </p:nvPicPr>
        <p:blipFill rotWithShape="1">
          <a:blip r:embed="rId4" cstate="email">
            <a:extLst>
              <a:ext uri="{BEBA8EAE-BF5A-486C-A8C5-ECC9F3942E4B}">
                <a14:imgProps xmlns:a14="http://schemas.microsoft.com/office/drawing/2010/main">
                  <a14:imgLayer r:embed="rId7">
                    <a14:imgEffect>
                      <a14:backgroundRemoval t="31250" b="63500" l="0" r="100000"/>
                    </a14:imgEffect>
                  </a14:imgLayer>
                </a14:imgProps>
              </a:ext>
              <a:ext uri="{28A0092B-C50C-407E-A947-70E740481C1C}">
                <a14:useLocalDpi xmlns:a14="http://schemas.microsoft.com/office/drawing/2010/main"/>
              </a:ext>
            </a:extLst>
          </a:blip>
          <a:srcRect t="34125" r="1477" b="38685"/>
          <a:stretch/>
        </p:blipFill>
        <p:spPr>
          <a:xfrm>
            <a:off x="2286000" y="3569148"/>
            <a:ext cx="1206500" cy="336067"/>
          </a:xfrm>
          <a:prstGeom prst="rect">
            <a:avLst/>
          </a:prstGeom>
        </p:spPr>
      </p:pic>
      <p:pic>
        <p:nvPicPr>
          <p:cNvPr id="8" name="Picture 7"/>
          <p:cNvPicPr>
            <a:picLocks noChangeAspect="1"/>
          </p:cNvPicPr>
          <p:nvPr/>
        </p:nvPicPr>
        <p:blipFill rotWithShape="1">
          <a:blip r:embed="rId4" cstate="email">
            <a:extLst>
              <a:ext uri="{BEBA8EAE-BF5A-486C-A8C5-ECC9F3942E4B}">
                <a14:imgProps xmlns:a14="http://schemas.microsoft.com/office/drawing/2010/main">
                  <a14:imgLayer r:embed="rId8">
                    <a14:imgEffect>
                      <a14:backgroundRemoval t="31250" b="63500" l="0" r="100000"/>
                    </a14:imgEffect>
                  </a14:imgLayer>
                </a14:imgProps>
              </a:ext>
              <a:ext uri="{28A0092B-C50C-407E-A947-70E740481C1C}">
                <a14:useLocalDpi xmlns:a14="http://schemas.microsoft.com/office/drawing/2010/main"/>
              </a:ext>
            </a:extLst>
          </a:blip>
          <a:srcRect t="34125" r="1477" b="38685"/>
          <a:stretch/>
        </p:blipFill>
        <p:spPr>
          <a:xfrm>
            <a:off x="3695700" y="3191081"/>
            <a:ext cx="1206500" cy="336067"/>
          </a:xfrm>
          <a:prstGeom prst="rect">
            <a:avLst/>
          </a:prstGeom>
        </p:spPr>
      </p:pic>
      <p:pic>
        <p:nvPicPr>
          <p:cNvPr id="9" name="Picture 8"/>
          <p:cNvPicPr>
            <a:picLocks noChangeAspect="1"/>
          </p:cNvPicPr>
          <p:nvPr/>
        </p:nvPicPr>
        <p:blipFill rotWithShape="1">
          <a:blip r:embed="rId4" cstate="email">
            <a:extLst>
              <a:ext uri="{BEBA8EAE-BF5A-486C-A8C5-ECC9F3942E4B}">
                <a14:imgProps xmlns:a14="http://schemas.microsoft.com/office/drawing/2010/main">
                  <a14:imgLayer r:embed="rId9">
                    <a14:imgEffect>
                      <a14:backgroundRemoval t="31250" b="63500" l="0" r="100000"/>
                    </a14:imgEffect>
                  </a14:imgLayer>
                </a14:imgProps>
              </a:ext>
              <a:ext uri="{28A0092B-C50C-407E-A947-70E740481C1C}">
                <a14:useLocalDpi xmlns:a14="http://schemas.microsoft.com/office/drawing/2010/main"/>
              </a:ext>
            </a:extLst>
          </a:blip>
          <a:srcRect t="34125" r="1477" b="38685"/>
          <a:stretch/>
        </p:blipFill>
        <p:spPr>
          <a:xfrm>
            <a:off x="4584700" y="2296214"/>
            <a:ext cx="1206500" cy="336067"/>
          </a:xfrm>
          <a:prstGeom prst="rect">
            <a:avLst/>
          </a:prstGeom>
        </p:spPr>
      </p:pic>
      <p:pic>
        <p:nvPicPr>
          <p:cNvPr id="10" name="Picture 9"/>
          <p:cNvPicPr>
            <a:picLocks noChangeAspect="1"/>
          </p:cNvPicPr>
          <p:nvPr/>
        </p:nvPicPr>
        <p:blipFill rotWithShape="1">
          <a:blip r:embed="rId4" cstate="email">
            <a:extLst>
              <a:ext uri="{BEBA8EAE-BF5A-486C-A8C5-ECC9F3942E4B}">
                <a14:imgProps xmlns:a14="http://schemas.microsoft.com/office/drawing/2010/main">
                  <a14:imgLayer r:embed="rId10">
                    <a14:imgEffect>
                      <a14:backgroundRemoval t="31250" b="63500" l="0" r="100000"/>
                    </a14:imgEffect>
                  </a14:imgLayer>
                </a14:imgProps>
              </a:ext>
              <a:ext uri="{28A0092B-C50C-407E-A947-70E740481C1C}">
                <a14:useLocalDpi xmlns:a14="http://schemas.microsoft.com/office/drawing/2010/main"/>
              </a:ext>
            </a:extLst>
          </a:blip>
          <a:srcRect t="34125" r="1477" b="38685"/>
          <a:stretch/>
        </p:blipFill>
        <p:spPr>
          <a:xfrm>
            <a:off x="5791200" y="2581929"/>
            <a:ext cx="1206500" cy="336067"/>
          </a:xfrm>
          <a:prstGeom prst="rect">
            <a:avLst/>
          </a:prstGeom>
        </p:spPr>
      </p:pic>
      <p:pic>
        <p:nvPicPr>
          <p:cNvPr id="11" name="Picture 10"/>
          <p:cNvPicPr>
            <a:picLocks noChangeAspect="1"/>
          </p:cNvPicPr>
          <p:nvPr/>
        </p:nvPicPr>
        <p:blipFill rotWithShape="1">
          <a:blip r:embed="rId4" cstate="email">
            <a:extLst>
              <a:ext uri="{BEBA8EAE-BF5A-486C-A8C5-ECC9F3942E4B}">
                <a14:imgProps xmlns:a14="http://schemas.microsoft.com/office/drawing/2010/main">
                  <a14:imgLayer r:embed="rId11">
                    <a14:imgEffect>
                      <a14:backgroundRemoval t="31250" b="63500" l="0" r="100000"/>
                    </a14:imgEffect>
                  </a14:imgLayer>
                </a14:imgProps>
              </a:ext>
              <a:ext uri="{28A0092B-C50C-407E-A947-70E740481C1C}">
                <a14:useLocalDpi xmlns:a14="http://schemas.microsoft.com/office/drawing/2010/main"/>
              </a:ext>
            </a:extLst>
          </a:blip>
          <a:srcRect t="34125" r="1477" b="38685"/>
          <a:stretch/>
        </p:blipFill>
        <p:spPr>
          <a:xfrm>
            <a:off x="7061200" y="2245862"/>
            <a:ext cx="1206500" cy="336067"/>
          </a:xfrm>
          <a:prstGeom prst="rect">
            <a:avLst/>
          </a:prstGeom>
        </p:spPr>
      </p:pic>
      <p:pic>
        <p:nvPicPr>
          <p:cNvPr id="12" name="Picture 11"/>
          <p:cNvPicPr>
            <a:picLocks noChangeAspect="1"/>
          </p:cNvPicPr>
          <p:nvPr/>
        </p:nvPicPr>
        <p:blipFill rotWithShape="1">
          <a:blip r:embed="rId4" cstate="email">
            <a:extLst>
              <a:ext uri="{BEBA8EAE-BF5A-486C-A8C5-ECC9F3942E4B}">
                <a14:imgProps xmlns:a14="http://schemas.microsoft.com/office/drawing/2010/main">
                  <a14:imgLayer r:embed="rId12">
                    <a14:imgEffect>
                      <a14:backgroundRemoval t="31250" b="63500" l="0" r="100000"/>
                    </a14:imgEffect>
                  </a14:imgLayer>
                </a14:imgProps>
              </a:ext>
              <a:ext uri="{28A0092B-C50C-407E-A947-70E740481C1C}">
                <a14:useLocalDpi xmlns:a14="http://schemas.microsoft.com/office/drawing/2010/main"/>
              </a:ext>
            </a:extLst>
          </a:blip>
          <a:srcRect t="34125" r="1477" b="38685"/>
          <a:stretch/>
        </p:blipFill>
        <p:spPr>
          <a:xfrm>
            <a:off x="7150100" y="4265162"/>
            <a:ext cx="1206500" cy="336067"/>
          </a:xfrm>
          <a:prstGeom prst="rect">
            <a:avLst/>
          </a:prstGeom>
        </p:spPr>
      </p:pic>
      <p:pic>
        <p:nvPicPr>
          <p:cNvPr id="13" name="Picture 12"/>
          <p:cNvPicPr>
            <a:picLocks noChangeAspect="1"/>
          </p:cNvPicPr>
          <p:nvPr/>
        </p:nvPicPr>
        <p:blipFill rotWithShape="1">
          <a:blip r:embed="rId4" cstate="email">
            <a:extLst>
              <a:ext uri="{BEBA8EAE-BF5A-486C-A8C5-ECC9F3942E4B}">
                <a14:imgProps xmlns:a14="http://schemas.microsoft.com/office/drawing/2010/main">
                  <a14:imgLayer r:embed="rId13">
                    <a14:imgEffect>
                      <a14:backgroundRemoval t="31250" b="63500" l="0" r="100000"/>
                    </a14:imgEffect>
                  </a14:imgLayer>
                </a14:imgProps>
              </a:ext>
              <a:ext uri="{28A0092B-C50C-407E-A947-70E740481C1C}">
                <a14:useLocalDpi xmlns:a14="http://schemas.microsoft.com/office/drawing/2010/main"/>
              </a:ext>
            </a:extLst>
          </a:blip>
          <a:srcRect t="34125" r="1477" b="38685"/>
          <a:stretch/>
        </p:blipFill>
        <p:spPr>
          <a:xfrm>
            <a:off x="6837363" y="3010796"/>
            <a:ext cx="1206500" cy="336067"/>
          </a:xfrm>
          <a:prstGeom prst="rect">
            <a:avLst/>
          </a:prstGeom>
        </p:spPr>
      </p:pic>
      <p:pic>
        <p:nvPicPr>
          <p:cNvPr id="14" name="Picture 13"/>
          <p:cNvPicPr>
            <a:picLocks noChangeAspect="1"/>
          </p:cNvPicPr>
          <p:nvPr/>
        </p:nvPicPr>
        <p:blipFill rotWithShape="1">
          <a:blip r:embed="rId4" cstate="email">
            <a:extLst>
              <a:ext uri="{BEBA8EAE-BF5A-486C-A8C5-ECC9F3942E4B}">
                <a14:imgProps xmlns:a14="http://schemas.microsoft.com/office/drawing/2010/main">
                  <a14:imgLayer r:embed="rId14">
                    <a14:imgEffect>
                      <a14:backgroundRemoval t="31250" b="63500" l="0" r="100000"/>
                    </a14:imgEffect>
                  </a14:imgLayer>
                </a14:imgProps>
              </a:ext>
              <a:ext uri="{28A0092B-C50C-407E-A947-70E740481C1C}">
                <a14:useLocalDpi xmlns:a14="http://schemas.microsoft.com/office/drawing/2010/main"/>
              </a:ext>
            </a:extLst>
          </a:blip>
          <a:srcRect t="34125" r="1477" b="38685"/>
          <a:stretch/>
        </p:blipFill>
        <p:spPr>
          <a:xfrm>
            <a:off x="2032000" y="4433195"/>
            <a:ext cx="1206500" cy="336067"/>
          </a:xfrm>
          <a:prstGeom prst="rect">
            <a:avLst/>
          </a:prstGeom>
        </p:spPr>
      </p:pic>
      <p:sp>
        <p:nvSpPr>
          <p:cNvPr id="15" name="TextBox 14"/>
          <p:cNvSpPr txBox="1"/>
          <p:nvPr/>
        </p:nvSpPr>
        <p:spPr>
          <a:xfrm>
            <a:off x="469901" y="5479534"/>
            <a:ext cx="8153400"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ru-RU" b="1" dirty="0" smtClean="0"/>
              <a:t>Создайте свою частную СДК</a:t>
            </a:r>
            <a:r>
              <a:rPr lang="en-US" b="1" dirty="0" smtClean="0"/>
              <a:t> </a:t>
            </a:r>
            <a:r>
              <a:rPr lang="ru-RU" dirty="0" smtClean="0"/>
              <a:t>установив Медиа узлы в нужных географических точках. Пользователи будут подключаться к своему локальному узлу, а доступ будет к данным хранящихся на всех.</a:t>
            </a:r>
            <a:endParaRPr lang="en-US" dirty="0"/>
          </a:p>
        </p:txBody>
      </p:sp>
      <p:sp>
        <p:nvSpPr>
          <p:cNvPr id="16" name="TextBox 15"/>
          <p:cNvSpPr txBox="1"/>
          <p:nvPr/>
        </p:nvSpPr>
        <p:spPr>
          <a:xfrm>
            <a:off x="1315224" y="2171554"/>
            <a:ext cx="1053109"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ru-RU" sz="1400" dirty="0" smtClean="0"/>
              <a:t>Менеджер</a:t>
            </a:r>
            <a:endParaRPr lang="en-US" sz="1400" dirty="0"/>
          </a:p>
        </p:txBody>
      </p:sp>
      <p:sp>
        <p:nvSpPr>
          <p:cNvPr id="17" name="TextBox 16"/>
          <p:cNvSpPr txBox="1"/>
          <p:nvPr/>
        </p:nvSpPr>
        <p:spPr>
          <a:xfrm>
            <a:off x="1133258" y="2870011"/>
            <a:ext cx="1152560"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sz="1400" dirty="0" smtClean="0"/>
              <a:t>Медиа узел</a:t>
            </a:r>
            <a:endParaRPr lang="en-US" sz="1400" dirty="0"/>
          </a:p>
        </p:txBody>
      </p:sp>
      <p:sp>
        <p:nvSpPr>
          <p:cNvPr id="18" name="TextBox 17"/>
          <p:cNvSpPr txBox="1"/>
          <p:nvPr/>
        </p:nvSpPr>
        <p:spPr>
          <a:xfrm>
            <a:off x="2339758" y="3415259"/>
            <a:ext cx="1152742"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sz="1400" dirty="0"/>
              <a:t>Медиа узел</a:t>
            </a:r>
            <a:endParaRPr lang="en-US" sz="1400" dirty="0"/>
          </a:p>
        </p:txBody>
      </p:sp>
      <p:sp>
        <p:nvSpPr>
          <p:cNvPr id="19" name="TextBox 18"/>
          <p:cNvSpPr txBox="1"/>
          <p:nvPr/>
        </p:nvSpPr>
        <p:spPr>
          <a:xfrm>
            <a:off x="2085758" y="4265162"/>
            <a:ext cx="1152742"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sz="1400" dirty="0"/>
              <a:t>Медиа узел</a:t>
            </a:r>
            <a:endParaRPr lang="en-US" sz="1400" dirty="0"/>
          </a:p>
        </p:txBody>
      </p:sp>
      <p:sp>
        <p:nvSpPr>
          <p:cNvPr id="20" name="TextBox 19"/>
          <p:cNvSpPr txBox="1"/>
          <p:nvPr/>
        </p:nvSpPr>
        <p:spPr>
          <a:xfrm>
            <a:off x="3724058" y="3037192"/>
            <a:ext cx="1152742"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sz="1400" dirty="0"/>
              <a:t>Медиа узел</a:t>
            </a:r>
            <a:endParaRPr lang="en-US" sz="1400" dirty="0"/>
          </a:p>
        </p:txBody>
      </p:sp>
      <p:sp>
        <p:nvSpPr>
          <p:cNvPr id="21" name="TextBox 20"/>
          <p:cNvSpPr txBox="1"/>
          <p:nvPr/>
        </p:nvSpPr>
        <p:spPr>
          <a:xfrm>
            <a:off x="4638458" y="2142325"/>
            <a:ext cx="1152742"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sz="1400" dirty="0"/>
              <a:t>Медиа узел</a:t>
            </a:r>
            <a:endParaRPr lang="en-US" sz="1400" dirty="0"/>
          </a:p>
        </p:txBody>
      </p:sp>
      <p:sp>
        <p:nvSpPr>
          <p:cNvPr id="22" name="TextBox 21"/>
          <p:cNvSpPr txBox="1"/>
          <p:nvPr/>
        </p:nvSpPr>
        <p:spPr>
          <a:xfrm>
            <a:off x="5791200" y="2450102"/>
            <a:ext cx="1152742"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sz="1400" dirty="0"/>
              <a:t>Медиа узел</a:t>
            </a:r>
            <a:endParaRPr lang="en-US" sz="1400" dirty="0"/>
          </a:p>
        </p:txBody>
      </p:sp>
      <p:sp>
        <p:nvSpPr>
          <p:cNvPr id="23" name="TextBox 22"/>
          <p:cNvSpPr txBox="1"/>
          <p:nvPr/>
        </p:nvSpPr>
        <p:spPr>
          <a:xfrm>
            <a:off x="7114958" y="2091973"/>
            <a:ext cx="1152742"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sz="1400" dirty="0"/>
              <a:t>Медиа узел</a:t>
            </a:r>
            <a:endParaRPr lang="en-US" sz="1400" dirty="0"/>
          </a:p>
        </p:txBody>
      </p:sp>
      <p:sp>
        <p:nvSpPr>
          <p:cNvPr id="24" name="TextBox 23"/>
          <p:cNvSpPr txBox="1"/>
          <p:nvPr/>
        </p:nvSpPr>
        <p:spPr>
          <a:xfrm>
            <a:off x="6891121" y="2856907"/>
            <a:ext cx="1152742"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sz="1400" dirty="0"/>
              <a:t>Медиа узел</a:t>
            </a:r>
            <a:endParaRPr lang="en-US" sz="1400" dirty="0"/>
          </a:p>
        </p:txBody>
      </p:sp>
      <p:sp>
        <p:nvSpPr>
          <p:cNvPr id="25" name="TextBox 24"/>
          <p:cNvSpPr txBox="1"/>
          <p:nvPr/>
        </p:nvSpPr>
        <p:spPr>
          <a:xfrm>
            <a:off x="7203858" y="4111273"/>
            <a:ext cx="1152742" cy="307777"/>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r>
              <a:rPr lang="ru-RU" sz="1400" dirty="0"/>
              <a:t>Медиа узел</a:t>
            </a:r>
            <a:endParaRPr lang="en-US" sz="1400" dirty="0"/>
          </a:p>
        </p:txBody>
      </p:sp>
      <p:sp>
        <p:nvSpPr>
          <p:cNvPr id="27" name="Title 1"/>
          <p:cNvSpPr>
            <a:spLocks noGrp="1"/>
          </p:cNvSpPr>
          <p:nvPr>
            <p:ph type="title"/>
          </p:nvPr>
        </p:nvSpPr>
        <p:spPr>
          <a:xfrm>
            <a:off x="114300" y="457200"/>
            <a:ext cx="8896349" cy="1084262"/>
          </a:xfrm>
        </p:spPr>
        <p:txBody>
          <a:bodyPr anchor="t"/>
          <a:lstStyle/>
          <a:p>
            <a:r>
              <a:rPr lang="ru-RU" dirty="0"/>
              <a:t>Новые возможности </a:t>
            </a:r>
            <a:r>
              <a:rPr lang="en-US" dirty="0" err="1"/>
              <a:t>Scopia</a:t>
            </a:r>
            <a:r>
              <a:rPr lang="en-US" dirty="0"/>
              <a:t> Streaming &amp; Recording</a:t>
            </a:r>
            <a:r>
              <a:rPr lang="en-US" dirty="0" smtClean="0"/>
              <a:t/>
            </a:r>
            <a:br>
              <a:rPr lang="en-US" dirty="0" smtClean="0"/>
            </a:br>
            <a:r>
              <a:rPr lang="ru-RU" sz="2400" dirty="0" smtClean="0">
                <a:solidFill>
                  <a:srgbClr val="C00000"/>
                </a:solidFill>
              </a:rPr>
              <a:t>Создайте свою собственную Сеть доставки контента </a:t>
            </a:r>
            <a:r>
              <a:rPr lang="en-US" sz="2400" dirty="0" smtClean="0">
                <a:solidFill>
                  <a:srgbClr val="C00000"/>
                </a:solidFill>
              </a:rPr>
              <a:t>(CDN</a:t>
            </a:r>
            <a:r>
              <a:rPr lang="en-US" sz="2400" dirty="0" smtClean="0">
                <a:solidFill>
                  <a:srgbClr val="C00000"/>
                </a:solidFill>
              </a:rPr>
              <a:t>)</a:t>
            </a:r>
            <a:endParaRPr lang="en-US" sz="2400" dirty="0">
              <a:solidFill>
                <a:srgbClr val="C00000"/>
              </a:solidFill>
            </a:endParaRPr>
          </a:p>
        </p:txBody>
      </p:sp>
    </p:spTree>
    <p:extLst>
      <p:ext uri="{BB962C8B-B14F-4D97-AF65-F5344CB8AC3E}">
        <p14:creationId xmlns:p14="http://schemas.microsoft.com/office/powerpoint/2010/main" val="136930542"/>
      </p:ext>
    </p:extLst>
  </p:cSld>
  <p:clrMapOvr>
    <a:masterClrMapping/>
  </p:clrMapOvr>
  <p:transition spd="slow">
    <p:pull dir="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30500" y="2855355"/>
            <a:ext cx="3911600" cy="2082800"/>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331" y="3543300"/>
            <a:ext cx="2123869" cy="1003300"/>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37363" y="3401455"/>
            <a:ext cx="1993900" cy="1145145"/>
          </a:xfrm>
          <a:prstGeom prst="rect">
            <a:avLst/>
          </a:prstGeom>
        </p:spPr>
      </p:pic>
      <p:sp>
        <p:nvSpPr>
          <p:cNvPr id="8" name="TextBox 7"/>
          <p:cNvSpPr txBox="1"/>
          <p:nvPr/>
        </p:nvSpPr>
        <p:spPr>
          <a:xfrm>
            <a:off x="1577758" y="2182153"/>
            <a:ext cx="1152560" cy="307777"/>
          </a:xfrm>
          <a:prstGeom prst="rect">
            <a:avLst/>
          </a:prstGeom>
          <a:solidFill>
            <a:schemeClr val="accent1"/>
          </a:solidFill>
        </p:spPr>
        <p:style>
          <a:lnRef idx="1">
            <a:schemeClr val="accent4"/>
          </a:lnRef>
          <a:fillRef idx="2">
            <a:schemeClr val="accent4"/>
          </a:fillRef>
          <a:effectRef idx="1">
            <a:schemeClr val="accent4"/>
          </a:effectRef>
          <a:fontRef idx="minor">
            <a:schemeClr val="dk1"/>
          </a:fontRef>
        </p:style>
        <p:txBody>
          <a:bodyPr wrap="none" rtlCol="0">
            <a:spAutoFit/>
          </a:bodyPr>
          <a:lstStyle/>
          <a:p>
            <a:r>
              <a:rPr lang="ru-RU" sz="1400" dirty="0" smtClean="0">
                <a:solidFill>
                  <a:srgbClr val="FFFFFF"/>
                </a:solidFill>
              </a:rPr>
              <a:t>Медиа узел</a:t>
            </a:r>
            <a:endParaRPr lang="en-US" sz="1400" dirty="0">
              <a:solidFill>
                <a:srgbClr val="FFFFFF"/>
              </a:solidFill>
            </a:endParaRPr>
          </a:p>
        </p:txBody>
      </p:sp>
      <p:sp>
        <p:nvSpPr>
          <p:cNvPr id="10" name="Bent Arrow 9"/>
          <p:cNvSpPr/>
          <p:nvPr/>
        </p:nvSpPr>
        <p:spPr>
          <a:xfrm rot="5400000">
            <a:off x="4067622" y="2105766"/>
            <a:ext cx="933740" cy="379816"/>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829" y="5410200"/>
            <a:ext cx="1778000" cy="1022084"/>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57829" y="5410200"/>
            <a:ext cx="1778000" cy="1022084"/>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48529" y="5410200"/>
            <a:ext cx="1778000" cy="1022084"/>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26529" y="5410200"/>
            <a:ext cx="1778000" cy="1022084"/>
          </a:xfrm>
          <a:prstGeom prst="rect">
            <a:avLst/>
          </a:prstGeom>
        </p:spPr>
      </p:pic>
      <p:pic>
        <p:nvPicPr>
          <p:cNvPr id="15" name="Picture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04529" y="5410200"/>
            <a:ext cx="1778000" cy="1022084"/>
          </a:xfrm>
          <a:prstGeom prst="rect">
            <a:avLst/>
          </a:prstGeom>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4100" y="1728106"/>
            <a:ext cx="1333500" cy="766563"/>
          </a:xfrm>
          <a:prstGeom prst="rect">
            <a:avLst/>
          </a:prstGeom>
        </p:spPr>
      </p:pic>
      <p:sp>
        <p:nvSpPr>
          <p:cNvPr id="18" name="Freeform 17"/>
          <p:cNvSpPr/>
          <p:nvPr/>
        </p:nvSpPr>
        <p:spPr>
          <a:xfrm>
            <a:off x="925678" y="3505200"/>
            <a:ext cx="2604922" cy="1879600"/>
          </a:xfrm>
          <a:custGeom>
            <a:avLst/>
            <a:gdLst>
              <a:gd name="connsiteX0" fmla="*/ 2604922 w 2604922"/>
              <a:gd name="connsiteY0" fmla="*/ 0 h 1879600"/>
              <a:gd name="connsiteX1" fmla="*/ 1741322 w 2604922"/>
              <a:gd name="connsiteY1" fmla="*/ 1028700 h 1879600"/>
              <a:gd name="connsiteX2" fmla="*/ 255422 w 2604922"/>
              <a:gd name="connsiteY2" fmla="*/ 1308100 h 1879600"/>
              <a:gd name="connsiteX3" fmla="*/ 1422 w 2604922"/>
              <a:gd name="connsiteY3" fmla="*/ 1879600 h 1879600"/>
              <a:gd name="connsiteX4" fmla="*/ 1422 w 2604922"/>
              <a:gd name="connsiteY4" fmla="*/ 1879600 h 187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4922" h="1879600">
                <a:moveTo>
                  <a:pt x="2604922" y="0"/>
                </a:moveTo>
                <a:cubicBezTo>
                  <a:pt x="2368913" y="405341"/>
                  <a:pt x="2132905" y="810683"/>
                  <a:pt x="1741322" y="1028700"/>
                </a:cubicBezTo>
                <a:cubicBezTo>
                  <a:pt x="1349739" y="1246717"/>
                  <a:pt x="545405" y="1166283"/>
                  <a:pt x="255422" y="1308100"/>
                </a:cubicBezTo>
                <a:cubicBezTo>
                  <a:pt x="-34561" y="1449917"/>
                  <a:pt x="1422" y="1879600"/>
                  <a:pt x="1422" y="1879600"/>
                </a:cubicBezTo>
                <a:lnTo>
                  <a:pt x="1422" y="1879600"/>
                </a:lnTo>
              </a:path>
            </a:pathLst>
          </a:custGeom>
          <a:ln w="3810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Freeform 18"/>
          <p:cNvSpPr/>
          <p:nvPr/>
        </p:nvSpPr>
        <p:spPr>
          <a:xfrm>
            <a:off x="2446186" y="4330700"/>
            <a:ext cx="1567014" cy="1041400"/>
          </a:xfrm>
          <a:custGeom>
            <a:avLst/>
            <a:gdLst>
              <a:gd name="connsiteX0" fmla="*/ 1567014 w 1567014"/>
              <a:gd name="connsiteY0" fmla="*/ 0 h 1041400"/>
              <a:gd name="connsiteX1" fmla="*/ 665314 w 1567014"/>
              <a:gd name="connsiteY1" fmla="*/ 368300 h 1041400"/>
              <a:gd name="connsiteX2" fmla="*/ 81114 w 1567014"/>
              <a:gd name="connsiteY2" fmla="*/ 800100 h 1041400"/>
              <a:gd name="connsiteX3" fmla="*/ 4914 w 1567014"/>
              <a:gd name="connsiteY3" fmla="*/ 1041400 h 1041400"/>
              <a:gd name="connsiteX4" fmla="*/ 4914 w 1567014"/>
              <a:gd name="connsiteY4" fmla="*/ 1041400 h 104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7014" h="1041400">
                <a:moveTo>
                  <a:pt x="1567014" y="0"/>
                </a:moveTo>
                <a:cubicBezTo>
                  <a:pt x="1239989" y="117475"/>
                  <a:pt x="912964" y="234950"/>
                  <a:pt x="665314" y="368300"/>
                </a:cubicBezTo>
                <a:cubicBezTo>
                  <a:pt x="417664" y="501650"/>
                  <a:pt x="191181" y="687917"/>
                  <a:pt x="81114" y="800100"/>
                </a:cubicBezTo>
                <a:cubicBezTo>
                  <a:pt x="-28953" y="912283"/>
                  <a:pt x="4914" y="1041400"/>
                  <a:pt x="4914" y="1041400"/>
                </a:cubicBezTo>
                <a:lnTo>
                  <a:pt x="4914" y="1041400"/>
                </a:lnTo>
              </a:path>
            </a:pathLst>
          </a:custGeom>
          <a:ln w="3810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Freeform 19"/>
          <p:cNvSpPr/>
          <p:nvPr/>
        </p:nvSpPr>
        <p:spPr>
          <a:xfrm>
            <a:off x="5740400" y="3632200"/>
            <a:ext cx="2289838" cy="1765300"/>
          </a:xfrm>
          <a:custGeom>
            <a:avLst/>
            <a:gdLst>
              <a:gd name="connsiteX0" fmla="*/ 0 w 2289838"/>
              <a:gd name="connsiteY0" fmla="*/ 0 h 1765300"/>
              <a:gd name="connsiteX1" fmla="*/ 1206500 w 2289838"/>
              <a:gd name="connsiteY1" fmla="*/ 1295400 h 1765300"/>
              <a:gd name="connsiteX2" fmla="*/ 2146300 w 2289838"/>
              <a:gd name="connsiteY2" fmla="*/ 1333500 h 1765300"/>
              <a:gd name="connsiteX3" fmla="*/ 2286000 w 2289838"/>
              <a:gd name="connsiteY3" fmla="*/ 1765300 h 1765300"/>
              <a:gd name="connsiteX4" fmla="*/ 2286000 w 2289838"/>
              <a:gd name="connsiteY4" fmla="*/ 1765300 h 176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9838" h="1765300">
                <a:moveTo>
                  <a:pt x="0" y="0"/>
                </a:moveTo>
                <a:cubicBezTo>
                  <a:pt x="424391" y="536575"/>
                  <a:pt x="848783" y="1073150"/>
                  <a:pt x="1206500" y="1295400"/>
                </a:cubicBezTo>
                <a:cubicBezTo>
                  <a:pt x="1564217" y="1517650"/>
                  <a:pt x="1966383" y="1255183"/>
                  <a:pt x="2146300" y="1333500"/>
                </a:cubicBezTo>
                <a:cubicBezTo>
                  <a:pt x="2326217" y="1411817"/>
                  <a:pt x="2286000" y="1765300"/>
                  <a:pt x="2286000" y="1765300"/>
                </a:cubicBezTo>
                <a:lnTo>
                  <a:pt x="2286000" y="1765300"/>
                </a:lnTo>
              </a:path>
            </a:pathLst>
          </a:custGeom>
          <a:ln w="3810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Freeform 20"/>
          <p:cNvSpPr/>
          <p:nvPr/>
        </p:nvSpPr>
        <p:spPr>
          <a:xfrm>
            <a:off x="5313933" y="3746500"/>
            <a:ext cx="855640" cy="1638300"/>
          </a:xfrm>
          <a:custGeom>
            <a:avLst/>
            <a:gdLst>
              <a:gd name="connsiteX0" fmla="*/ 210567 w 855640"/>
              <a:gd name="connsiteY0" fmla="*/ 0 h 1638300"/>
              <a:gd name="connsiteX1" fmla="*/ 32767 w 855640"/>
              <a:gd name="connsiteY1" fmla="*/ 1092200 h 1638300"/>
              <a:gd name="connsiteX2" fmla="*/ 794767 w 855640"/>
              <a:gd name="connsiteY2" fmla="*/ 1358900 h 1638300"/>
              <a:gd name="connsiteX3" fmla="*/ 807467 w 855640"/>
              <a:gd name="connsiteY3" fmla="*/ 1638300 h 1638300"/>
              <a:gd name="connsiteX4" fmla="*/ 807467 w 855640"/>
              <a:gd name="connsiteY4" fmla="*/ 1638300 h 163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640" h="1638300">
                <a:moveTo>
                  <a:pt x="210567" y="0"/>
                </a:moveTo>
                <a:cubicBezTo>
                  <a:pt x="72983" y="432858"/>
                  <a:pt x="-64600" y="865717"/>
                  <a:pt x="32767" y="1092200"/>
                </a:cubicBezTo>
                <a:cubicBezTo>
                  <a:pt x="130134" y="1318683"/>
                  <a:pt x="665650" y="1267883"/>
                  <a:pt x="794767" y="1358900"/>
                </a:cubicBezTo>
                <a:cubicBezTo>
                  <a:pt x="923884" y="1449917"/>
                  <a:pt x="807467" y="1638300"/>
                  <a:pt x="807467" y="1638300"/>
                </a:cubicBezTo>
                <a:lnTo>
                  <a:pt x="807467" y="1638300"/>
                </a:lnTo>
              </a:path>
            </a:pathLst>
          </a:custGeom>
          <a:ln w="3810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9" name="Freeform 28"/>
          <p:cNvSpPr/>
          <p:nvPr/>
        </p:nvSpPr>
        <p:spPr>
          <a:xfrm>
            <a:off x="4118119" y="3721100"/>
            <a:ext cx="745981" cy="1663700"/>
          </a:xfrm>
          <a:custGeom>
            <a:avLst/>
            <a:gdLst>
              <a:gd name="connsiteX0" fmla="*/ 745981 w 745981"/>
              <a:gd name="connsiteY0" fmla="*/ 0 h 1663700"/>
              <a:gd name="connsiteX1" fmla="*/ 60181 w 745981"/>
              <a:gd name="connsiteY1" fmla="*/ 863600 h 1663700"/>
              <a:gd name="connsiteX2" fmla="*/ 34781 w 745981"/>
              <a:gd name="connsiteY2" fmla="*/ 1663700 h 1663700"/>
              <a:gd name="connsiteX3" fmla="*/ 34781 w 745981"/>
              <a:gd name="connsiteY3" fmla="*/ 1663700 h 1663700"/>
            </a:gdLst>
            <a:ahLst/>
            <a:cxnLst>
              <a:cxn ang="0">
                <a:pos x="connsiteX0" y="connsiteY0"/>
              </a:cxn>
              <a:cxn ang="0">
                <a:pos x="connsiteX1" y="connsiteY1"/>
              </a:cxn>
              <a:cxn ang="0">
                <a:pos x="connsiteX2" y="connsiteY2"/>
              </a:cxn>
              <a:cxn ang="0">
                <a:pos x="connsiteX3" y="connsiteY3"/>
              </a:cxn>
            </a:cxnLst>
            <a:rect l="l" t="t" r="r" b="b"/>
            <a:pathLst>
              <a:path w="745981" h="1663700">
                <a:moveTo>
                  <a:pt x="745981" y="0"/>
                </a:moveTo>
                <a:cubicBezTo>
                  <a:pt x="462347" y="293158"/>
                  <a:pt x="178714" y="586317"/>
                  <a:pt x="60181" y="863600"/>
                </a:cubicBezTo>
                <a:cubicBezTo>
                  <a:pt x="-58352" y="1140883"/>
                  <a:pt x="34781" y="1663700"/>
                  <a:pt x="34781" y="1663700"/>
                </a:cubicBezTo>
                <a:lnTo>
                  <a:pt x="34781" y="1663700"/>
                </a:lnTo>
              </a:path>
            </a:pathLst>
          </a:custGeom>
          <a:ln w="38100" cmpd="sng">
            <a:headEnd type="non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1348144" y="3644900"/>
            <a:ext cx="1485728" cy="369332"/>
          </a:xfrm>
          <a:prstGeom prst="rect">
            <a:avLst/>
          </a:prstGeom>
          <a:noFill/>
        </p:spPr>
        <p:txBody>
          <a:bodyPr wrap="none" rtlCol="0">
            <a:spAutoFit/>
          </a:bodyPr>
          <a:lstStyle/>
          <a:p>
            <a:r>
              <a:rPr lang="en-US" i="1" dirty="0" smtClean="0">
                <a:solidFill>
                  <a:schemeClr val="bg1">
                    <a:lumMod val="50000"/>
                  </a:schemeClr>
                </a:solidFill>
              </a:rPr>
              <a:t>(</a:t>
            </a:r>
            <a:r>
              <a:rPr lang="ru-RU" i="1" dirty="0" smtClean="0">
                <a:solidFill>
                  <a:schemeClr val="bg1">
                    <a:lumMod val="50000"/>
                  </a:schemeClr>
                </a:solidFill>
              </a:rPr>
              <a:t>в будущем</a:t>
            </a:r>
            <a:r>
              <a:rPr lang="en-US" i="1" dirty="0" smtClean="0">
                <a:solidFill>
                  <a:schemeClr val="bg1">
                    <a:lumMod val="50000"/>
                  </a:schemeClr>
                </a:solidFill>
              </a:rPr>
              <a:t>)</a:t>
            </a:r>
            <a:endParaRPr lang="en-US" i="1" dirty="0">
              <a:solidFill>
                <a:schemeClr val="bg1">
                  <a:lumMod val="50000"/>
                </a:schemeClr>
              </a:solidFill>
            </a:endParaRPr>
          </a:p>
        </p:txBody>
      </p:sp>
      <p:pic>
        <p:nvPicPr>
          <p:cNvPr id="22" name="Picture 2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0932" y="1648424"/>
            <a:ext cx="4070152" cy="408976"/>
          </a:xfrm>
          <a:prstGeom prst="rect">
            <a:avLst/>
          </a:prstGeom>
        </p:spPr>
      </p:pic>
      <p:sp>
        <p:nvSpPr>
          <p:cNvPr id="23" name="Title 1"/>
          <p:cNvSpPr>
            <a:spLocks noGrp="1"/>
          </p:cNvSpPr>
          <p:nvPr>
            <p:ph type="title"/>
          </p:nvPr>
        </p:nvSpPr>
        <p:spPr>
          <a:xfrm>
            <a:off x="304799" y="457200"/>
            <a:ext cx="8594501" cy="1084262"/>
          </a:xfrm>
        </p:spPr>
        <p:txBody>
          <a:bodyPr anchor="t"/>
          <a:lstStyle/>
          <a:p>
            <a:r>
              <a:rPr lang="ru-RU" dirty="0"/>
              <a:t>Новые возможности </a:t>
            </a:r>
            <a:r>
              <a:rPr lang="en-US" dirty="0" err="1"/>
              <a:t>Scopia</a:t>
            </a:r>
            <a:r>
              <a:rPr lang="en-US" dirty="0"/>
              <a:t> Streaming &amp; Recording</a:t>
            </a:r>
            <a:br>
              <a:rPr lang="en-US" dirty="0"/>
            </a:br>
            <a:r>
              <a:rPr lang="ru-RU" sz="2400" dirty="0">
                <a:solidFill>
                  <a:srgbClr val="C00000"/>
                </a:solidFill>
              </a:rPr>
              <a:t>Поддержка </a:t>
            </a:r>
            <a:r>
              <a:rPr lang="ru-RU" sz="2400" dirty="0" smtClean="0">
                <a:solidFill>
                  <a:srgbClr val="C00000"/>
                </a:solidFill>
              </a:rPr>
              <a:t>сетей других операторов</a:t>
            </a:r>
            <a:endParaRPr lang="en-US" sz="2400" dirty="0">
              <a:solidFill>
                <a:srgbClr val="C00000"/>
              </a:solidFill>
            </a:endParaRPr>
          </a:p>
        </p:txBody>
      </p:sp>
    </p:spTree>
    <p:extLst>
      <p:ext uri="{BB962C8B-B14F-4D97-AF65-F5344CB8AC3E}">
        <p14:creationId xmlns:p14="http://schemas.microsoft.com/office/powerpoint/2010/main" val="2590818681"/>
      </p:ext>
    </p:extLst>
  </p:cSld>
  <p:clrMapOvr>
    <a:masterClrMapping/>
  </p:clrMapOvr>
  <p:transition spd="slow">
    <p:pull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730500" y="1447800"/>
            <a:ext cx="6273800" cy="4457700"/>
          </a:xfrm>
        </p:spPr>
        <p:txBody>
          <a:bodyPr>
            <a:normAutofit/>
          </a:bodyPr>
          <a:lstStyle/>
          <a:p>
            <a:r>
              <a:rPr lang="ru-RU" dirty="0" smtClean="0">
                <a:solidFill>
                  <a:schemeClr val="accent1"/>
                </a:solidFill>
              </a:rPr>
              <a:t>Управление</a:t>
            </a:r>
            <a:endParaRPr lang="en-US" dirty="0" smtClean="0">
              <a:solidFill>
                <a:schemeClr val="accent1"/>
              </a:solidFill>
            </a:endParaRPr>
          </a:p>
          <a:p>
            <a:pPr lvl="1"/>
            <a:r>
              <a:rPr lang="ru-RU" dirty="0" smtClean="0"/>
              <a:t>До</a:t>
            </a:r>
            <a:r>
              <a:rPr lang="en-US" dirty="0" smtClean="0"/>
              <a:t> </a:t>
            </a:r>
            <a:r>
              <a:rPr lang="en-US" b="1" dirty="0"/>
              <a:t>100</a:t>
            </a:r>
            <a:r>
              <a:rPr lang="en-US" dirty="0"/>
              <a:t> </a:t>
            </a:r>
            <a:r>
              <a:rPr lang="ru-RU" dirty="0" smtClean="0"/>
              <a:t>Медиа узлов</a:t>
            </a:r>
            <a:r>
              <a:rPr lang="en-US" dirty="0" smtClean="0"/>
              <a:t> </a:t>
            </a:r>
            <a:r>
              <a:rPr lang="ru-RU" dirty="0" smtClean="0"/>
              <a:t>в режиме записи</a:t>
            </a:r>
            <a:endParaRPr lang="en-US" dirty="0"/>
          </a:p>
          <a:p>
            <a:pPr lvl="1"/>
            <a:r>
              <a:rPr lang="ru-RU" dirty="0" smtClean="0"/>
              <a:t>До</a:t>
            </a:r>
            <a:r>
              <a:rPr lang="en-US" dirty="0" smtClean="0"/>
              <a:t> </a:t>
            </a:r>
            <a:r>
              <a:rPr lang="en-US" b="1" dirty="0"/>
              <a:t>300</a:t>
            </a:r>
            <a:r>
              <a:rPr lang="en-US" dirty="0"/>
              <a:t> </a:t>
            </a:r>
            <a:r>
              <a:rPr lang="ru-RU" dirty="0" smtClean="0"/>
              <a:t>Медиа узлов в режиме доставки</a:t>
            </a:r>
            <a:endParaRPr lang="en-US" dirty="0"/>
          </a:p>
          <a:p>
            <a:pPr lvl="1"/>
            <a:r>
              <a:rPr lang="ru-RU" dirty="0" smtClean="0"/>
              <a:t>До </a:t>
            </a:r>
            <a:r>
              <a:rPr lang="en-US" b="1" dirty="0" smtClean="0"/>
              <a:t>100,000 </a:t>
            </a:r>
            <a:r>
              <a:rPr lang="ru-RU" dirty="0" smtClean="0"/>
              <a:t>пользователей</a:t>
            </a:r>
            <a:endParaRPr lang="en-US" dirty="0" smtClean="0"/>
          </a:p>
          <a:p>
            <a:r>
              <a:rPr lang="ru-RU" dirty="0" smtClean="0">
                <a:solidFill>
                  <a:srgbClr val="CC0000"/>
                </a:solidFill>
              </a:rPr>
              <a:t>Захват</a:t>
            </a:r>
            <a:endParaRPr lang="en-US" dirty="0">
              <a:solidFill>
                <a:srgbClr val="CC0000"/>
              </a:solidFill>
            </a:endParaRPr>
          </a:p>
          <a:p>
            <a:pPr lvl="1"/>
            <a:r>
              <a:rPr lang="ru-RU" dirty="0" smtClean="0"/>
              <a:t>До</a:t>
            </a:r>
            <a:r>
              <a:rPr lang="en-US" dirty="0" smtClean="0"/>
              <a:t> </a:t>
            </a:r>
            <a:r>
              <a:rPr lang="en-US" b="1" dirty="0" smtClean="0"/>
              <a:t>10</a:t>
            </a:r>
            <a:r>
              <a:rPr lang="en-US" dirty="0" smtClean="0"/>
              <a:t> </a:t>
            </a:r>
            <a:r>
              <a:rPr lang="en-US" dirty="0"/>
              <a:t>HD 720p </a:t>
            </a:r>
            <a:r>
              <a:rPr lang="ru-RU" dirty="0" smtClean="0"/>
              <a:t>сессий на 1</a:t>
            </a:r>
            <a:r>
              <a:rPr lang="en-US" dirty="0" smtClean="0"/>
              <a:t> </a:t>
            </a:r>
            <a:r>
              <a:rPr lang="ru-RU" dirty="0" smtClean="0"/>
              <a:t>Медиа узел</a:t>
            </a:r>
            <a:endParaRPr lang="en-US" dirty="0"/>
          </a:p>
          <a:p>
            <a:r>
              <a:rPr lang="ru-RU" dirty="0" smtClean="0">
                <a:solidFill>
                  <a:srgbClr val="CC0000"/>
                </a:solidFill>
              </a:rPr>
              <a:t>Доставка</a:t>
            </a:r>
            <a:endParaRPr lang="en-US" dirty="0" smtClean="0">
              <a:solidFill>
                <a:srgbClr val="CC0000"/>
              </a:solidFill>
            </a:endParaRPr>
          </a:p>
          <a:p>
            <a:pPr lvl="1"/>
            <a:r>
              <a:rPr lang="ru-RU" dirty="0" smtClean="0"/>
              <a:t>До</a:t>
            </a:r>
            <a:r>
              <a:rPr lang="en-US" dirty="0" smtClean="0"/>
              <a:t> </a:t>
            </a:r>
            <a:r>
              <a:rPr lang="en-US" b="1" dirty="0"/>
              <a:t>5</a:t>
            </a:r>
            <a:r>
              <a:rPr lang="en-US" b="1" dirty="0" smtClean="0"/>
              <a:t>,000</a:t>
            </a:r>
            <a:r>
              <a:rPr lang="en-US" dirty="0" smtClean="0"/>
              <a:t> </a:t>
            </a:r>
            <a:r>
              <a:rPr lang="ru-RU" dirty="0" smtClean="0"/>
              <a:t>подключений на 1 Медиа узел</a:t>
            </a:r>
            <a:endParaRPr lang="en-US" dirty="0" smtClean="0"/>
          </a:p>
          <a:p>
            <a:pPr lvl="1"/>
            <a:r>
              <a:rPr lang="ru-RU" dirty="0" smtClean="0"/>
              <a:t>До</a:t>
            </a:r>
            <a:r>
              <a:rPr lang="en-US" dirty="0" smtClean="0"/>
              <a:t> </a:t>
            </a:r>
            <a:r>
              <a:rPr lang="en-US" b="1" dirty="0"/>
              <a:t>400</a:t>
            </a:r>
            <a:r>
              <a:rPr lang="en-US" dirty="0"/>
              <a:t> </a:t>
            </a:r>
            <a:r>
              <a:rPr lang="en-US" dirty="0" smtClean="0"/>
              <a:t>VOD </a:t>
            </a:r>
            <a:r>
              <a:rPr lang="ru-RU" dirty="0"/>
              <a:t>на 1 Медиа узел</a:t>
            </a:r>
            <a:endParaRPr lang="en-US" dirty="0" smtClean="0"/>
          </a:p>
          <a:p>
            <a:pPr lvl="1"/>
            <a:r>
              <a:rPr lang="ru-RU" dirty="0" smtClean="0"/>
              <a:t>До</a:t>
            </a:r>
            <a:r>
              <a:rPr lang="en-US" dirty="0" smtClean="0"/>
              <a:t> </a:t>
            </a:r>
            <a:r>
              <a:rPr lang="en-US" b="1" dirty="0" smtClean="0"/>
              <a:t>100,000</a:t>
            </a:r>
            <a:r>
              <a:rPr lang="en-US" dirty="0" smtClean="0"/>
              <a:t> </a:t>
            </a:r>
            <a:r>
              <a:rPr lang="ru-RU" dirty="0" smtClean="0"/>
              <a:t>общих подключений </a:t>
            </a:r>
            <a:endParaRPr lang="en-US" dirty="0" smtClean="0"/>
          </a:p>
        </p:txBody>
      </p:sp>
      <p:pic>
        <p:nvPicPr>
          <p:cNvPr id="3" name="Picture 2"/>
          <p:cNvPicPr>
            <a:picLocks noChangeAspect="1"/>
          </p:cNvPicPr>
          <p:nvPr/>
        </p:nvPicPr>
        <p:blipFill>
          <a:blip r:embed="rId3"/>
          <a:stretch>
            <a:fillRect/>
          </a:stretch>
        </p:blipFill>
        <p:spPr>
          <a:xfrm>
            <a:off x="203200" y="2120900"/>
            <a:ext cx="2527300" cy="2527300"/>
          </a:xfrm>
          <a:prstGeom prst="rect">
            <a:avLst/>
          </a:prstGeom>
        </p:spPr>
      </p:pic>
      <p:sp>
        <p:nvSpPr>
          <p:cNvPr id="6" name="Title 1"/>
          <p:cNvSpPr>
            <a:spLocks noGrp="1"/>
          </p:cNvSpPr>
          <p:nvPr>
            <p:ph type="title"/>
          </p:nvPr>
        </p:nvSpPr>
        <p:spPr>
          <a:xfrm>
            <a:off x="304799" y="457200"/>
            <a:ext cx="8594501" cy="1084262"/>
          </a:xfrm>
        </p:spPr>
        <p:txBody>
          <a:bodyPr anchor="t"/>
          <a:lstStyle/>
          <a:p>
            <a:r>
              <a:rPr lang="ru-RU" dirty="0"/>
              <a:t>Новые возможности </a:t>
            </a:r>
            <a:r>
              <a:rPr lang="en-US" dirty="0" err="1"/>
              <a:t>Scopia</a:t>
            </a:r>
            <a:r>
              <a:rPr lang="en-US" dirty="0"/>
              <a:t> Streaming &amp; Recording</a:t>
            </a:r>
            <a:br>
              <a:rPr lang="en-US" dirty="0"/>
            </a:br>
            <a:r>
              <a:rPr lang="ru-RU" sz="2400" dirty="0" smtClean="0">
                <a:solidFill>
                  <a:srgbClr val="C00000"/>
                </a:solidFill>
              </a:rPr>
              <a:t>Масштабирвоание</a:t>
            </a:r>
            <a:r>
              <a:rPr lang="en-US" sz="2400" dirty="0" smtClean="0">
                <a:solidFill>
                  <a:srgbClr val="C00000"/>
                </a:solidFill>
              </a:rPr>
              <a:t> – </a:t>
            </a:r>
            <a:r>
              <a:rPr lang="ru-RU" sz="2400" dirty="0" smtClean="0">
                <a:solidFill>
                  <a:srgbClr val="C00000"/>
                </a:solidFill>
              </a:rPr>
              <a:t>До</a:t>
            </a:r>
            <a:r>
              <a:rPr lang="en-US" sz="2400" dirty="0" smtClean="0">
                <a:solidFill>
                  <a:srgbClr val="C00000"/>
                </a:solidFill>
              </a:rPr>
              <a:t> </a:t>
            </a:r>
            <a:r>
              <a:rPr lang="en-US" sz="2400" dirty="0" smtClean="0">
                <a:solidFill>
                  <a:srgbClr val="C00000"/>
                </a:solidFill>
              </a:rPr>
              <a:t>100,000 </a:t>
            </a:r>
            <a:r>
              <a:rPr lang="ru-RU" sz="2400" dirty="0" smtClean="0">
                <a:solidFill>
                  <a:srgbClr val="C00000"/>
                </a:solidFill>
              </a:rPr>
              <a:t>пользователей</a:t>
            </a:r>
            <a:r>
              <a:rPr lang="en-US" sz="2400" dirty="0" smtClean="0">
                <a:solidFill>
                  <a:srgbClr val="C00000"/>
                </a:solidFill>
              </a:rPr>
              <a:t>!</a:t>
            </a:r>
            <a:endParaRPr lang="en-US" sz="2400" dirty="0">
              <a:solidFill>
                <a:srgbClr val="C00000"/>
              </a:solidFill>
            </a:endParaRPr>
          </a:p>
        </p:txBody>
      </p:sp>
    </p:spTree>
    <p:extLst>
      <p:ext uri="{BB962C8B-B14F-4D97-AF65-F5344CB8AC3E}">
        <p14:creationId xmlns:p14="http://schemas.microsoft.com/office/powerpoint/2010/main" val="713232383"/>
      </p:ext>
    </p:extLst>
  </p:cSld>
  <p:clrMapOvr>
    <a:masterClrMapping/>
  </p:clrMapOvr>
  <p:transition spd="slow">
    <p:pull dir="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Stock_000016369832Large.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366888"/>
            <a:ext cx="9144001" cy="6491112"/>
          </a:xfrm>
          <a:prstGeom prst="rect">
            <a:avLst/>
          </a:prstGeom>
        </p:spPr>
      </p:pic>
      <p:grpSp>
        <p:nvGrpSpPr>
          <p:cNvPr id="44" name="Group 43"/>
          <p:cNvGrpSpPr/>
          <p:nvPr/>
        </p:nvGrpSpPr>
        <p:grpSpPr>
          <a:xfrm>
            <a:off x="619287" y="2908921"/>
            <a:ext cx="3848147" cy="646331"/>
            <a:chOff x="623269" y="1423785"/>
            <a:chExt cx="3848147" cy="646331"/>
          </a:xfrm>
        </p:grpSpPr>
        <p:sp>
          <p:nvSpPr>
            <p:cNvPr id="48" name="Rectangle 47"/>
            <p:cNvSpPr/>
            <p:nvPr/>
          </p:nvSpPr>
          <p:spPr>
            <a:xfrm>
              <a:off x="623269" y="1584044"/>
              <a:ext cx="3848147" cy="417112"/>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46" name="Rectangle 45"/>
            <p:cNvSpPr/>
            <p:nvPr/>
          </p:nvSpPr>
          <p:spPr>
            <a:xfrm>
              <a:off x="975808" y="1423785"/>
              <a:ext cx="2363339" cy="646331"/>
            </a:xfrm>
            <a:prstGeom prst="rect">
              <a:avLst/>
            </a:prstGeom>
          </p:spPr>
          <p:txBody>
            <a:bodyPr wrap="none">
              <a:spAutoFit/>
            </a:bodyPr>
            <a:lstStyle/>
            <a:p>
              <a:pPr marL="0" indent="0">
                <a:lnSpc>
                  <a:spcPct val="200000"/>
                </a:lnSpc>
                <a:buClr>
                  <a:schemeClr val="bg1">
                    <a:lumMod val="85000"/>
                  </a:schemeClr>
                </a:buClr>
                <a:buNone/>
              </a:pPr>
              <a:r>
                <a:rPr lang="ru-RU" b="1" dirty="0" smtClean="0">
                  <a:solidFill>
                    <a:schemeClr val="bg1"/>
                  </a:solidFill>
                </a:rPr>
                <a:t>Стриминг и запись</a:t>
              </a:r>
              <a:endParaRPr lang="en-US" b="1" dirty="0">
                <a:solidFill>
                  <a:schemeClr val="bg1"/>
                </a:solidFill>
              </a:endParaRPr>
            </a:p>
          </p:txBody>
        </p:sp>
      </p:grpSp>
      <p:sp>
        <p:nvSpPr>
          <p:cNvPr id="3" name="Title 1"/>
          <p:cNvSpPr txBox="1">
            <a:spLocks/>
          </p:cNvSpPr>
          <p:nvPr/>
        </p:nvSpPr>
        <p:spPr>
          <a:xfrm>
            <a:off x="457200" y="434715"/>
            <a:ext cx="8229600" cy="838200"/>
          </a:xfrm>
          <a:prstGeom prst="rect">
            <a:avLst/>
          </a:prstGeom>
        </p:spPr>
        <p:txBody>
          <a:bodyPr>
            <a:normAutofit/>
          </a:bodyPr>
          <a:lstStyle>
            <a:lvl1pPr algn="l" rtl="0" eaLnBrk="1" fontAlgn="base" hangingPunct="1">
              <a:lnSpc>
                <a:spcPct val="90000"/>
              </a:lnSpc>
              <a:spcBef>
                <a:spcPct val="0"/>
              </a:spcBef>
              <a:spcAft>
                <a:spcPct val="0"/>
              </a:spcAft>
              <a:defRPr sz="2800" kern="1200">
                <a:solidFill>
                  <a:schemeClr val="tx1"/>
                </a:solidFill>
                <a:latin typeface="+mj-lt"/>
                <a:ea typeface="+mj-ea"/>
                <a:cs typeface="+mj-cs"/>
              </a:defRPr>
            </a:lvl1pPr>
            <a:lvl2pPr algn="l" rtl="0" eaLnBrk="1" fontAlgn="base" hangingPunct="1">
              <a:lnSpc>
                <a:spcPct val="90000"/>
              </a:lnSpc>
              <a:spcBef>
                <a:spcPct val="0"/>
              </a:spcBef>
              <a:spcAft>
                <a:spcPct val="0"/>
              </a:spcAft>
              <a:defRPr sz="2800">
                <a:solidFill>
                  <a:schemeClr val="tx1"/>
                </a:solidFill>
                <a:latin typeface="Arial" charset="0"/>
              </a:defRPr>
            </a:lvl2pPr>
            <a:lvl3pPr algn="l" rtl="0" eaLnBrk="1" fontAlgn="base" hangingPunct="1">
              <a:lnSpc>
                <a:spcPct val="90000"/>
              </a:lnSpc>
              <a:spcBef>
                <a:spcPct val="0"/>
              </a:spcBef>
              <a:spcAft>
                <a:spcPct val="0"/>
              </a:spcAft>
              <a:defRPr sz="2800">
                <a:solidFill>
                  <a:schemeClr val="tx1"/>
                </a:solidFill>
                <a:latin typeface="Arial" charset="0"/>
              </a:defRPr>
            </a:lvl3pPr>
            <a:lvl4pPr algn="l" rtl="0" eaLnBrk="1" fontAlgn="base" hangingPunct="1">
              <a:lnSpc>
                <a:spcPct val="90000"/>
              </a:lnSpc>
              <a:spcBef>
                <a:spcPct val="0"/>
              </a:spcBef>
              <a:spcAft>
                <a:spcPct val="0"/>
              </a:spcAft>
              <a:defRPr sz="2800">
                <a:solidFill>
                  <a:schemeClr val="tx1"/>
                </a:solidFill>
                <a:latin typeface="Arial" charset="0"/>
              </a:defRPr>
            </a:lvl4pPr>
            <a:lvl5pPr algn="l" rtl="0" eaLnBrk="1" fontAlgn="base" hangingPunct="1">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1"/>
                </a:solidFill>
                <a:latin typeface="Arial" charset="0"/>
              </a:defRPr>
            </a:lvl6pPr>
            <a:lvl7pPr marL="914400" algn="l" rtl="0" eaLnBrk="1" fontAlgn="base" hangingPunct="1">
              <a:lnSpc>
                <a:spcPct val="90000"/>
              </a:lnSpc>
              <a:spcBef>
                <a:spcPct val="0"/>
              </a:spcBef>
              <a:spcAft>
                <a:spcPct val="0"/>
              </a:spcAft>
              <a:defRPr sz="2800">
                <a:solidFill>
                  <a:schemeClr val="tx1"/>
                </a:solidFill>
                <a:latin typeface="Arial" charset="0"/>
              </a:defRPr>
            </a:lvl7pPr>
            <a:lvl8pPr marL="1371600" algn="l" rtl="0" eaLnBrk="1" fontAlgn="base" hangingPunct="1">
              <a:lnSpc>
                <a:spcPct val="90000"/>
              </a:lnSpc>
              <a:spcBef>
                <a:spcPct val="0"/>
              </a:spcBef>
              <a:spcAft>
                <a:spcPct val="0"/>
              </a:spcAft>
              <a:defRPr sz="2800">
                <a:solidFill>
                  <a:schemeClr val="tx1"/>
                </a:solidFill>
                <a:latin typeface="Arial" charset="0"/>
              </a:defRPr>
            </a:lvl8pPr>
            <a:lvl9pPr marL="1828800" algn="l" rtl="0" eaLnBrk="1" fontAlgn="base" hangingPunct="1">
              <a:lnSpc>
                <a:spcPct val="90000"/>
              </a:lnSpc>
              <a:spcBef>
                <a:spcPct val="0"/>
              </a:spcBef>
              <a:spcAft>
                <a:spcPct val="0"/>
              </a:spcAft>
              <a:defRPr sz="2800">
                <a:solidFill>
                  <a:schemeClr val="tx1"/>
                </a:solidFill>
                <a:latin typeface="Arial" charset="0"/>
              </a:defRPr>
            </a:lvl9pPr>
          </a:lstStyle>
          <a:p>
            <a:endParaRPr lang="en-US" sz="4000" dirty="0">
              <a:solidFill>
                <a:srgbClr val="D72700"/>
              </a:solidFill>
            </a:endParaRPr>
          </a:p>
        </p:txBody>
      </p:sp>
      <p:sp>
        <p:nvSpPr>
          <p:cNvPr id="28" name="Title 1"/>
          <p:cNvSpPr txBox="1">
            <a:spLocks/>
          </p:cNvSpPr>
          <p:nvPr/>
        </p:nvSpPr>
        <p:spPr>
          <a:xfrm>
            <a:off x="728136" y="754370"/>
            <a:ext cx="6705600" cy="763588"/>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pPr lvl="0">
              <a:defRPr/>
            </a:pPr>
            <a:r>
              <a:rPr lang="ru-RU" b="1" dirty="0" smtClean="0">
                <a:solidFill>
                  <a:srgbClr val="D72700"/>
                </a:solidFill>
              </a:rPr>
              <a:t>На повестке</a:t>
            </a:r>
            <a:endParaRPr lang="en-US" b="1" dirty="0">
              <a:solidFill>
                <a:srgbClr val="D72700"/>
              </a:solidFill>
            </a:endParaRPr>
          </a:p>
        </p:txBody>
      </p:sp>
      <p:sp>
        <p:nvSpPr>
          <p:cNvPr id="13" name="TextBox 12"/>
          <p:cNvSpPr txBox="1"/>
          <p:nvPr/>
        </p:nvSpPr>
        <p:spPr>
          <a:xfrm>
            <a:off x="11373556" y="4035778"/>
            <a:ext cx="914400" cy="914400"/>
          </a:xfrm>
          <a:prstGeom prst="rect">
            <a:avLst/>
          </a:prstGeom>
          <a:noFill/>
        </p:spPr>
        <p:txBody>
          <a:bodyPr wrap="none" rtlCol="0">
            <a:noAutofit/>
          </a:bodyPr>
          <a:lstStyle/>
          <a:p>
            <a:pPr>
              <a:lnSpc>
                <a:spcPct val="90000"/>
              </a:lnSpc>
            </a:pPr>
            <a:endParaRPr lang="en-US" dirty="0" smtClean="0"/>
          </a:p>
        </p:txBody>
      </p:sp>
      <p:sp>
        <p:nvSpPr>
          <p:cNvPr id="75" name="Content Placeholder 2"/>
          <p:cNvSpPr txBox="1">
            <a:spLocks/>
          </p:cNvSpPr>
          <p:nvPr/>
        </p:nvSpPr>
        <p:spPr>
          <a:xfrm>
            <a:off x="893512" y="1437740"/>
            <a:ext cx="3678488" cy="4457597"/>
          </a:xfrm>
          <a:prstGeom prst="rect">
            <a:avLst/>
          </a:prstGeom>
        </p:spPr>
        <p:txBody>
          <a:bodyPr vert="horz" lIns="91440" tIns="45720" rIns="91440" bIns="45720" rtlCol="1">
            <a:normAutofit/>
          </a:bodyPr>
          <a:lstStyle>
            <a:lvl1pPr marL="365760" indent="-365760" algn="l" defTabSz="914400" rtl="0" eaLnBrk="1" latinLnBrk="0" hangingPunct="1">
              <a:lnSpc>
                <a:spcPct val="90000"/>
              </a:lnSpc>
              <a:spcBef>
                <a:spcPts val="1200"/>
              </a:spcBef>
              <a:buClr>
                <a:srgbClr val="CC0000"/>
              </a:buClr>
              <a:buFont typeface="Webdings" pitchFamily="18" charset="2"/>
              <a:buChar char=""/>
              <a:defRPr sz="2400" kern="1200">
                <a:solidFill>
                  <a:schemeClr val="tx1"/>
                </a:solidFill>
                <a:latin typeface="Arial" pitchFamily="34" charset="0"/>
                <a:ea typeface="+mn-ea"/>
                <a:cs typeface="Arial" pitchFamily="34" charset="0"/>
              </a:defRPr>
            </a:lvl1pPr>
            <a:lvl2pPr marL="687600" indent="-230400" algn="l" defTabSz="914400" rtl="0" eaLnBrk="1" latinLnBrk="0" hangingPunct="1">
              <a:lnSpc>
                <a:spcPct val="90000"/>
              </a:lnSpc>
              <a:spcBef>
                <a:spcPts val="800"/>
              </a:spcBef>
              <a:buClr>
                <a:srgbClr val="BCBEC0"/>
              </a:buClr>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Clr>
                <a:srgbClr val="BCBEC0"/>
              </a:buClr>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Clr>
                <a:srgbClr val="BCBEC0"/>
              </a:buClr>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Clr>
                <a:srgbClr val="BCBEC0"/>
              </a:buClr>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200000"/>
              </a:lnSpc>
              <a:buNone/>
            </a:pPr>
            <a:endParaRPr lang="en-US" b="1" dirty="0" smtClean="0">
              <a:solidFill>
                <a:schemeClr val="bg1"/>
              </a:solidFill>
            </a:endParaRPr>
          </a:p>
        </p:txBody>
      </p:sp>
      <p:sp>
        <p:nvSpPr>
          <p:cNvPr id="42" name="Rectangle 41"/>
          <p:cNvSpPr/>
          <p:nvPr/>
        </p:nvSpPr>
        <p:spPr>
          <a:xfrm>
            <a:off x="623269" y="1592066"/>
            <a:ext cx="3848147" cy="40909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200000"/>
              </a:lnSpc>
              <a:buClr>
                <a:schemeClr val="bg1">
                  <a:lumMod val="85000"/>
                </a:schemeClr>
              </a:buClr>
              <a:buNone/>
            </a:pPr>
            <a:r>
              <a:rPr lang="en-US" b="1" dirty="0" smtClean="0">
                <a:solidFill>
                  <a:schemeClr val="bg1"/>
                </a:solidFill>
              </a:rPr>
              <a:t>      </a:t>
            </a:r>
            <a:endParaRPr lang="en-US" b="1" dirty="0">
              <a:solidFill>
                <a:schemeClr val="bg1"/>
              </a:solidFill>
            </a:endParaRPr>
          </a:p>
        </p:txBody>
      </p:sp>
      <p:grpSp>
        <p:nvGrpSpPr>
          <p:cNvPr id="7169" name="Group 7168"/>
          <p:cNvGrpSpPr/>
          <p:nvPr/>
        </p:nvGrpSpPr>
        <p:grpSpPr>
          <a:xfrm>
            <a:off x="623269" y="2146125"/>
            <a:ext cx="3848147" cy="586515"/>
            <a:chOff x="623269" y="2165175"/>
            <a:chExt cx="3848147" cy="586515"/>
          </a:xfrm>
        </p:grpSpPr>
        <p:sp>
          <p:nvSpPr>
            <p:cNvPr id="61" name="Rectangle 60"/>
            <p:cNvSpPr/>
            <p:nvPr/>
          </p:nvSpPr>
          <p:spPr>
            <a:xfrm>
              <a:off x="623269" y="2334578"/>
              <a:ext cx="3848147" cy="417112"/>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6" name="Rectangle 5"/>
            <p:cNvSpPr/>
            <p:nvPr/>
          </p:nvSpPr>
          <p:spPr>
            <a:xfrm>
              <a:off x="975808" y="2165175"/>
              <a:ext cx="2716898" cy="560410"/>
            </a:xfrm>
            <a:prstGeom prst="rect">
              <a:avLst/>
            </a:prstGeom>
          </p:spPr>
          <p:txBody>
            <a:bodyPr wrap="none">
              <a:spAutoFit/>
            </a:bodyPr>
            <a:lstStyle/>
            <a:p>
              <a:pPr marL="0" indent="0">
                <a:lnSpc>
                  <a:spcPct val="200000"/>
                </a:lnSpc>
                <a:buClr>
                  <a:schemeClr val="bg1">
                    <a:lumMod val="85000"/>
                  </a:schemeClr>
                </a:buClr>
                <a:buNone/>
              </a:pPr>
              <a:r>
                <a:rPr lang="ru-RU" b="1" dirty="0" smtClean="0">
                  <a:solidFill>
                    <a:schemeClr val="bg1"/>
                  </a:solidFill>
                </a:rPr>
                <a:t>Улучшенные качества</a:t>
              </a:r>
              <a:endParaRPr lang="en-US" b="1" dirty="0">
                <a:solidFill>
                  <a:schemeClr val="bg1"/>
                </a:solidFill>
              </a:endParaRPr>
            </a:p>
          </p:txBody>
        </p:sp>
      </p:grpSp>
      <p:grpSp>
        <p:nvGrpSpPr>
          <p:cNvPr id="7174" name="Group 7173"/>
          <p:cNvGrpSpPr/>
          <p:nvPr/>
        </p:nvGrpSpPr>
        <p:grpSpPr>
          <a:xfrm>
            <a:off x="4928609" y="2317922"/>
            <a:ext cx="3848147" cy="417112"/>
            <a:chOff x="623269" y="5336713"/>
            <a:chExt cx="3848147" cy="417112"/>
          </a:xfrm>
        </p:grpSpPr>
        <p:sp>
          <p:nvSpPr>
            <p:cNvPr id="73" name="Rectangle 72"/>
            <p:cNvSpPr/>
            <p:nvPr/>
          </p:nvSpPr>
          <p:spPr>
            <a:xfrm>
              <a:off x="623269" y="5336713"/>
              <a:ext cx="3848147" cy="417112"/>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10" name="Rectangle 9"/>
            <p:cNvSpPr/>
            <p:nvPr/>
          </p:nvSpPr>
          <p:spPr>
            <a:xfrm>
              <a:off x="975808" y="5364419"/>
              <a:ext cx="3428118" cy="369332"/>
            </a:xfrm>
            <a:prstGeom prst="rect">
              <a:avLst/>
            </a:prstGeom>
          </p:spPr>
          <p:txBody>
            <a:bodyPr wrap="none">
              <a:spAutoFit/>
            </a:bodyPr>
            <a:lstStyle/>
            <a:p>
              <a:r>
                <a:rPr lang="ru-RU" b="1" dirty="0" smtClean="0">
                  <a:solidFill>
                    <a:schemeClr val="bg1"/>
                  </a:solidFill>
                </a:rPr>
                <a:t>Взаимодействие через </a:t>
              </a:r>
              <a:r>
                <a:rPr lang="en-US" b="1" dirty="0" smtClean="0">
                  <a:solidFill>
                    <a:schemeClr val="bg1"/>
                  </a:solidFill>
                </a:rPr>
                <a:t>WEB</a:t>
              </a:r>
              <a:endParaRPr lang="en-US" dirty="0"/>
            </a:p>
          </p:txBody>
        </p:sp>
      </p:grpSp>
      <p:grpSp>
        <p:nvGrpSpPr>
          <p:cNvPr id="58" name="Group 57"/>
          <p:cNvGrpSpPr/>
          <p:nvPr/>
        </p:nvGrpSpPr>
        <p:grpSpPr>
          <a:xfrm>
            <a:off x="4930574" y="1431807"/>
            <a:ext cx="3848147" cy="577371"/>
            <a:chOff x="623269" y="1423785"/>
            <a:chExt cx="3848147" cy="577371"/>
          </a:xfrm>
        </p:grpSpPr>
        <p:sp>
          <p:nvSpPr>
            <p:cNvPr id="59" name="Rectangle 58"/>
            <p:cNvSpPr/>
            <p:nvPr/>
          </p:nvSpPr>
          <p:spPr>
            <a:xfrm>
              <a:off x="623269" y="1584044"/>
              <a:ext cx="3848147" cy="417112"/>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76" name="Rectangle 75"/>
            <p:cNvSpPr/>
            <p:nvPr/>
          </p:nvSpPr>
          <p:spPr>
            <a:xfrm>
              <a:off x="654784" y="1423785"/>
              <a:ext cx="3775649" cy="560410"/>
            </a:xfrm>
            <a:prstGeom prst="rect">
              <a:avLst/>
            </a:prstGeom>
          </p:spPr>
          <p:txBody>
            <a:bodyPr wrap="none">
              <a:spAutoFit/>
            </a:bodyPr>
            <a:lstStyle/>
            <a:p>
              <a:pPr marL="0" indent="0">
                <a:lnSpc>
                  <a:spcPct val="200000"/>
                </a:lnSpc>
                <a:buClr>
                  <a:schemeClr val="bg1">
                    <a:lumMod val="85000"/>
                  </a:schemeClr>
                </a:buClr>
                <a:buNone/>
              </a:pPr>
              <a:r>
                <a:rPr lang="ru-RU" b="1" dirty="0" smtClean="0">
                  <a:solidFill>
                    <a:schemeClr val="bg1"/>
                  </a:solidFill>
                </a:rPr>
                <a:t>Дополнительные возможности</a:t>
              </a:r>
              <a:endParaRPr lang="en-US" b="1" dirty="0">
                <a:solidFill>
                  <a:schemeClr val="bg1"/>
                </a:solidFill>
              </a:endParaRPr>
            </a:p>
          </p:txBody>
        </p:sp>
      </p:grpSp>
      <p:sp>
        <p:nvSpPr>
          <p:cNvPr id="4" name="Rectangle 3"/>
          <p:cNvSpPr/>
          <p:nvPr/>
        </p:nvSpPr>
        <p:spPr>
          <a:xfrm>
            <a:off x="764255" y="1678600"/>
            <a:ext cx="3535371" cy="319655"/>
          </a:xfrm>
          <a:prstGeom prst="rect">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ru-RU" b="1" dirty="0" smtClean="0"/>
              <a:t>Новые терминалы</a:t>
            </a:r>
            <a:endParaRPr lang="en-US" b="1" dirty="0" smtClean="0"/>
          </a:p>
        </p:txBody>
      </p:sp>
    </p:spTree>
    <p:extLst>
      <p:ext uri="{BB962C8B-B14F-4D97-AF65-F5344CB8AC3E}">
        <p14:creationId xmlns:p14="http://schemas.microsoft.com/office/powerpoint/2010/main" val="1734790933"/>
      </p:ext>
    </p:extLst>
  </p:cSld>
  <p:clrMapOvr>
    <a:masterClrMapping/>
  </p:clrMapOvr>
  <p:transition spd="slow">
    <p:pull dir="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100149932"/>
              </p:ext>
            </p:extLst>
          </p:nvPr>
        </p:nvGraphicFramePr>
        <p:xfrm>
          <a:off x="292100" y="2751391"/>
          <a:ext cx="8610600" cy="4023360"/>
        </p:xfrm>
        <a:graphic>
          <a:graphicData uri="http://schemas.openxmlformats.org/drawingml/2006/table">
            <a:tbl>
              <a:tblPr firstRow="1" bandRow="1">
                <a:tableStyleId>{5C22544A-7EE6-4342-B048-85BDC9FD1C3A}</a:tableStyleId>
              </a:tblPr>
              <a:tblGrid>
                <a:gridCol w="1371600"/>
                <a:gridCol w="4546031"/>
                <a:gridCol w="1308669"/>
                <a:gridCol w="1384300"/>
              </a:tblGrid>
              <a:tr h="333310">
                <a:tc>
                  <a:txBody>
                    <a:bodyPr/>
                    <a:lstStyle/>
                    <a:p>
                      <a:r>
                        <a:rPr lang="ru-RU" sz="1800" b="1" dirty="0" smtClean="0"/>
                        <a:t>Артикул</a:t>
                      </a:r>
                      <a:endParaRPr lang="en-US" sz="1800" b="1" dirty="0"/>
                    </a:p>
                  </a:txBody>
                  <a:tcPr/>
                </a:tc>
                <a:tc>
                  <a:txBody>
                    <a:bodyPr/>
                    <a:lstStyle/>
                    <a:p>
                      <a:r>
                        <a:rPr lang="ru-RU" sz="1800" b="1" dirty="0" smtClean="0"/>
                        <a:t>Описание</a:t>
                      </a:r>
                      <a:endParaRPr lang="en-US" sz="1800" b="1" dirty="0"/>
                    </a:p>
                  </a:txBody>
                  <a:tcPr/>
                </a:tc>
                <a:tc>
                  <a:txBody>
                    <a:bodyPr/>
                    <a:lstStyle/>
                    <a:p>
                      <a:r>
                        <a:rPr lang="ru-RU" sz="1800" dirty="0" smtClean="0"/>
                        <a:t>Тип</a:t>
                      </a:r>
                      <a:endParaRPr lang="en-US" sz="1800" dirty="0"/>
                    </a:p>
                  </a:txBody>
                  <a:tcPr/>
                </a:tc>
                <a:tc>
                  <a:txBody>
                    <a:bodyPr/>
                    <a:lstStyle/>
                    <a:p>
                      <a:r>
                        <a:rPr lang="ru-RU" sz="1800" dirty="0" smtClean="0"/>
                        <a:t>Цена</a:t>
                      </a:r>
                      <a:endParaRPr lang="en-US" sz="1800" dirty="0"/>
                    </a:p>
                  </a:txBody>
                  <a:tcPr/>
                </a:tc>
              </a:tr>
              <a:tr h="3333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t>381265</a:t>
                      </a:r>
                      <a:endParaRPr lang="en-US" sz="1800" b="0" dirty="0"/>
                    </a:p>
                  </a:txBody>
                  <a:tcPr/>
                </a:tc>
                <a:tc>
                  <a:txBody>
                    <a:bodyPr/>
                    <a:lstStyle/>
                    <a:p>
                      <a:r>
                        <a:rPr lang="ru-RU" sz="1800" b="0" dirty="0" smtClean="0"/>
                        <a:t>Сервер </a:t>
                      </a:r>
                      <a:r>
                        <a:rPr lang="en-US" sz="1800" b="0" dirty="0" smtClean="0"/>
                        <a:t>Streaming</a:t>
                      </a:r>
                      <a:r>
                        <a:rPr lang="en-US" sz="1800" b="0" baseline="0" dirty="0" smtClean="0"/>
                        <a:t> </a:t>
                      </a:r>
                      <a:r>
                        <a:rPr lang="en-US" sz="1800" b="0" baseline="0" dirty="0" smtClean="0"/>
                        <a:t>&amp; </a:t>
                      </a:r>
                      <a:r>
                        <a:rPr lang="en-US" sz="1800" b="0" baseline="0" dirty="0" smtClean="0"/>
                        <a:t>Recording</a:t>
                      </a:r>
                      <a:endParaRPr lang="en-US" sz="1800" b="0" dirty="0" smtClean="0"/>
                    </a:p>
                    <a:p>
                      <a:r>
                        <a:rPr lang="en-US" sz="1800" b="0" i="1" dirty="0" smtClean="0"/>
                        <a:t>(</a:t>
                      </a:r>
                      <a:r>
                        <a:rPr lang="ru-RU" sz="1800" b="0" i="1" dirty="0" smtClean="0"/>
                        <a:t>Включает лицензию на </a:t>
                      </a:r>
                      <a:r>
                        <a:rPr lang="en-US" sz="1800" b="0" i="1" dirty="0" smtClean="0"/>
                        <a:t>1 </a:t>
                      </a:r>
                      <a:r>
                        <a:rPr lang="ru-RU" sz="1800" b="0" i="1" dirty="0" smtClean="0"/>
                        <a:t>порт</a:t>
                      </a:r>
                      <a:r>
                        <a:rPr lang="en-US" sz="1800" b="0" i="1" dirty="0" smtClean="0"/>
                        <a:t>)</a:t>
                      </a:r>
                      <a:endParaRPr lang="en-US" sz="1800" b="0" i="1" dirty="0"/>
                    </a:p>
                  </a:txBody>
                  <a:tcPr/>
                </a:tc>
                <a:tc>
                  <a:txBody>
                    <a:bodyPr/>
                    <a:lstStyle/>
                    <a:p>
                      <a:r>
                        <a:rPr lang="ru-RU" sz="1800" b="0" dirty="0" smtClean="0"/>
                        <a:t>Сервер</a:t>
                      </a:r>
                      <a:endParaRPr lang="en-US" sz="1800" b="0" dirty="0"/>
                    </a:p>
                  </a:txBody>
                  <a:tcPr/>
                </a:tc>
                <a:tc>
                  <a:txBody>
                    <a:bodyPr/>
                    <a:lstStyle/>
                    <a:p>
                      <a:pPr algn="l"/>
                      <a:r>
                        <a:rPr lang="en-US" sz="1800" b="1" dirty="0" smtClean="0"/>
                        <a:t>$ 24,500</a:t>
                      </a:r>
                      <a:endParaRPr lang="en-US" sz="1800" b="1" dirty="0"/>
                    </a:p>
                  </a:txBody>
                  <a:tcPr/>
                </a:tc>
              </a:tr>
              <a:tr h="333310">
                <a:tc>
                  <a:txBody>
                    <a:bodyPr/>
                    <a:lstStyle/>
                    <a:p>
                      <a:r>
                        <a:rPr lang="en-US" sz="1800" b="0" dirty="0" smtClean="0"/>
                        <a:t>381076</a:t>
                      </a:r>
                      <a:endParaRPr lang="en-US" sz="1800" b="0" dirty="0"/>
                    </a:p>
                  </a:txBody>
                  <a:tcPr/>
                </a:tc>
                <a:tc>
                  <a:txBody>
                    <a:bodyPr/>
                    <a:lstStyle/>
                    <a:p>
                      <a:r>
                        <a:rPr lang="ru-RU" sz="1800" b="0" baseline="0" dirty="0" smtClean="0"/>
                        <a:t>Лицензия на </a:t>
                      </a:r>
                      <a:r>
                        <a:rPr lang="en-US" sz="1800" b="0" baseline="0" dirty="0" smtClean="0"/>
                        <a:t>5 </a:t>
                      </a:r>
                      <a:r>
                        <a:rPr lang="ru-RU" sz="1800" b="0" baseline="0" dirty="0" smtClean="0"/>
                        <a:t>портов</a:t>
                      </a:r>
                      <a:endParaRPr lang="en-US" sz="18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smtClean="0"/>
                        <a:t>(</a:t>
                      </a:r>
                      <a:r>
                        <a:rPr lang="ru-RU" sz="1800" i="1" dirty="0" smtClean="0"/>
                        <a:t>Включает</a:t>
                      </a:r>
                      <a:r>
                        <a:rPr lang="en-US" sz="1800" i="1" baseline="0" dirty="0" smtClean="0"/>
                        <a:t> </a:t>
                      </a:r>
                      <a:r>
                        <a:rPr lang="en-US" sz="1800" i="1" baseline="0" dirty="0" smtClean="0"/>
                        <a:t>5 </a:t>
                      </a:r>
                      <a:r>
                        <a:rPr lang="ru-RU" sz="1800" i="1" baseline="0" dirty="0" smtClean="0"/>
                        <a:t>портов одновр. записи, </a:t>
                      </a:r>
                      <a:r>
                        <a:rPr lang="en-US" sz="1800" i="1" baseline="0" dirty="0" smtClean="0"/>
                        <a:t> </a:t>
                      </a:r>
                      <a:r>
                        <a:rPr lang="ru-RU" sz="1800" i="1" baseline="0" dirty="0" smtClean="0"/>
                        <a:t>порты стримминга</a:t>
                      </a:r>
                      <a:r>
                        <a:rPr lang="en-US" sz="1800" i="1" baseline="0" dirty="0" smtClean="0"/>
                        <a:t>)</a:t>
                      </a:r>
                      <a:endParaRPr lang="en-US" sz="1800" i="1" dirty="0" smtClean="0"/>
                    </a:p>
                  </a:txBody>
                  <a:tcPr/>
                </a:tc>
                <a:tc>
                  <a:txBody>
                    <a:bodyPr/>
                    <a:lstStyle/>
                    <a:p>
                      <a:r>
                        <a:rPr lang="ru-RU" sz="1800" dirty="0" smtClean="0"/>
                        <a:t>Лицензия</a:t>
                      </a:r>
                    </a:p>
                  </a:txBody>
                  <a:tcPr/>
                </a:tc>
                <a:tc>
                  <a:txBody>
                    <a:bodyPr/>
                    <a:lstStyle/>
                    <a:p>
                      <a:pPr algn="l"/>
                      <a:r>
                        <a:rPr lang="en-US" sz="1800" b="1" dirty="0" smtClean="0"/>
                        <a:t>$ 30,000</a:t>
                      </a:r>
                      <a:endParaRPr lang="en-US" sz="1800" b="1" dirty="0"/>
                    </a:p>
                  </a:txBody>
                  <a:tcPr/>
                </a:tc>
              </a:tr>
              <a:tr h="3333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t>381077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0" baseline="0" dirty="0" smtClean="0"/>
                        <a:t>Лицензия Менеджера</a:t>
                      </a:r>
                      <a:endParaRPr lang="en-US" sz="1800"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smtClean="0"/>
                        <a:t>(</a:t>
                      </a:r>
                      <a:r>
                        <a:rPr lang="ru-RU" sz="1800" i="1" dirty="0" smtClean="0"/>
                        <a:t>Необходима при распределенной установке.</a:t>
                      </a:r>
                      <a:r>
                        <a:rPr lang="en-US" sz="1800" i="1" dirty="0" smtClean="0"/>
                        <a:t>)</a:t>
                      </a:r>
                      <a:endParaRPr lang="en-US" sz="1800" i="1" dirty="0" smtClean="0"/>
                    </a:p>
                  </a:txBody>
                  <a:tcPr/>
                </a:tc>
                <a:tc>
                  <a:txBody>
                    <a:bodyPr/>
                    <a:lstStyle/>
                    <a:p>
                      <a:r>
                        <a:rPr lang="ru-RU" sz="1800" dirty="0" smtClean="0"/>
                        <a:t>Лицензия</a:t>
                      </a:r>
                      <a:endParaRPr lang="en-US" sz="1800" dirty="0"/>
                    </a:p>
                  </a:txBody>
                  <a:tcPr/>
                </a:tc>
                <a:tc>
                  <a:txBody>
                    <a:bodyPr/>
                    <a:lstStyle/>
                    <a:p>
                      <a:pPr algn="l"/>
                      <a:r>
                        <a:rPr lang="en-US" sz="1800" b="1" dirty="0" smtClean="0"/>
                        <a:t>$ 20,000</a:t>
                      </a:r>
                      <a:endParaRPr lang="en-US" sz="1800" b="1" dirty="0"/>
                    </a:p>
                  </a:txBody>
                  <a:tcPr/>
                </a:tc>
              </a:tr>
              <a:tr h="40412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t>381078</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0" dirty="0" smtClean="0"/>
                        <a:t>Лицензия Медиа</a:t>
                      </a:r>
                      <a:r>
                        <a:rPr lang="ru-RU" sz="1800" b="0" baseline="0" dirty="0" smtClean="0"/>
                        <a:t> узла</a:t>
                      </a:r>
                      <a:r>
                        <a:rPr lang="en-US" sz="1800" b="0" dirty="0" smtClean="0"/>
                        <a:t>, </a:t>
                      </a:r>
                      <a:r>
                        <a:rPr lang="en-US" sz="1800" b="0" dirty="0" smtClean="0"/>
                        <a:t>10 </a:t>
                      </a:r>
                      <a:r>
                        <a:rPr lang="ru-RU" sz="1800" b="0" dirty="0" smtClean="0"/>
                        <a:t>портов</a:t>
                      </a:r>
                      <a:endParaRPr lang="en-US" sz="18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800" i="1" dirty="0" smtClean="0"/>
                        <a:t>(</a:t>
                      </a:r>
                      <a:r>
                        <a:rPr lang="ru-RU" sz="1800" i="1" dirty="0" smtClean="0"/>
                        <a:t>Позволяет</a:t>
                      </a:r>
                      <a:r>
                        <a:rPr lang="ru-RU" sz="1800" i="1" baseline="0" dirty="0" smtClean="0"/>
                        <a:t> Медиа Узлу</a:t>
                      </a:r>
                      <a:r>
                        <a:rPr lang="en-US" sz="1800" i="1" baseline="0" dirty="0" smtClean="0"/>
                        <a:t> – </a:t>
                      </a:r>
                      <a:r>
                        <a:rPr lang="ru-RU" sz="1800" i="1" baseline="0" dirty="0" smtClean="0"/>
                        <a:t>захватывать и транслировать видео в распределенной структуре</a:t>
                      </a:r>
                      <a:r>
                        <a:rPr lang="en-US" sz="1800" i="1" dirty="0" smtClean="0"/>
                        <a:t>)</a:t>
                      </a:r>
                      <a:endParaRPr lang="en-US" sz="1800" i="1" dirty="0" smtClean="0"/>
                    </a:p>
                  </a:txBody>
                  <a:tcPr/>
                </a:tc>
                <a:tc>
                  <a:txBody>
                    <a:bodyPr/>
                    <a:lstStyle/>
                    <a:p>
                      <a:r>
                        <a:rPr lang="ru-RU" sz="1800" dirty="0" smtClean="0"/>
                        <a:t>Лицензия</a:t>
                      </a:r>
                      <a:endParaRPr lang="en-US" sz="1800" dirty="0"/>
                    </a:p>
                  </a:txBody>
                  <a:tcPr/>
                </a:tc>
                <a:tc>
                  <a:txBody>
                    <a:bodyPr/>
                    <a:lstStyle/>
                    <a:p>
                      <a:pPr algn="l"/>
                      <a:r>
                        <a:rPr lang="en-US" sz="1800" b="1" dirty="0" smtClean="0"/>
                        <a:t>$ 50,000</a:t>
                      </a:r>
                      <a:endParaRPr lang="en-US" sz="1800" b="1" dirty="0"/>
                    </a:p>
                  </a:txBody>
                  <a:tcPr/>
                </a:tc>
              </a:tr>
            </a:tbl>
          </a:graphicData>
        </a:graphic>
      </p:graphicFrame>
      <p:sp>
        <p:nvSpPr>
          <p:cNvPr id="11" name="Title 1"/>
          <p:cNvSpPr>
            <a:spLocks noGrp="1"/>
          </p:cNvSpPr>
          <p:nvPr>
            <p:ph type="title"/>
          </p:nvPr>
        </p:nvSpPr>
        <p:spPr>
          <a:xfrm>
            <a:off x="304799" y="457200"/>
            <a:ext cx="8594501" cy="1084262"/>
          </a:xfrm>
        </p:spPr>
        <p:txBody>
          <a:bodyPr anchor="t"/>
          <a:lstStyle/>
          <a:p>
            <a:r>
              <a:rPr lang="ru-RU" dirty="0" smtClean="0"/>
              <a:t>Новые возможности </a:t>
            </a:r>
            <a:r>
              <a:rPr lang="en-US" dirty="0" err="1" smtClean="0"/>
              <a:t>Scopia</a:t>
            </a:r>
            <a:r>
              <a:rPr lang="en-US" dirty="0" smtClean="0"/>
              <a:t> Streaming &amp; Recording </a:t>
            </a:r>
            <a:r>
              <a:rPr lang="ru-RU" sz="2400" dirty="0" smtClean="0">
                <a:solidFill>
                  <a:srgbClr val="C00000"/>
                </a:solidFill>
              </a:rPr>
              <a:t>Простая структура</a:t>
            </a:r>
            <a:endParaRPr lang="en-US" sz="2400" dirty="0">
              <a:solidFill>
                <a:srgbClr val="C00000"/>
              </a:solidFill>
            </a:endParaRP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7637" y="1346240"/>
            <a:ext cx="4068857" cy="547278"/>
          </a:xfrm>
          <a:prstGeom prst="rect">
            <a:avLst/>
          </a:prstGeom>
        </p:spPr>
      </p:pic>
      <p:sp>
        <p:nvSpPr>
          <p:cNvPr id="6" name="Content Placeholder 1"/>
          <p:cNvSpPr>
            <a:spLocks noGrp="1"/>
          </p:cNvSpPr>
          <p:nvPr>
            <p:ph idx="1"/>
          </p:nvPr>
        </p:nvSpPr>
        <p:spPr>
          <a:xfrm>
            <a:off x="5071366" y="1035786"/>
            <a:ext cx="4072634" cy="1593115"/>
          </a:xfrm>
        </p:spPr>
        <p:txBody>
          <a:bodyPr>
            <a:normAutofit/>
          </a:bodyPr>
          <a:lstStyle/>
          <a:p>
            <a:pPr marL="0" indent="0">
              <a:lnSpc>
                <a:spcPct val="100000"/>
              </a:lnSpc>
              <a:spcBef>
                <a:spcPts val="0"/>
              </a:spcBef>
              <a:buNone/>
            </a:pPr>
            <a:r>
              <a:rPr lang="ru-RU" sz="1600" b="1" u="sng" dirty="0" smtClean="0"/>
              <a:t>На базе </a:t>
            </a:r>
            <a:r>
              <a:rPr lang="en-US" sz="1600" b="1" u="sng" dirty="0" smtClean="0"/>
              <a:t>Server </a:t>
            </a:r>
            <a:r>
              <a:rPr lang="en-US" sz="1600" b="1" u="sng" dirty="0" smtClean="0"/>
              <a:t>R2</a:t>
            </a:r>
          </a:p>
          <a:p>
            <a:pPr>
              <a:lnSpc>
                <a:spcPct val="100000"/>
              </a:lnSpc>
              <a:spcBef>
                <a:spcPts val="0"/>
              </a:spcBef>
              <a:buClr>
                <a:schemeClr val="tx2"/>
              </a:buClr>
              <a:buFont typeface="Wingdings" panose="05000000000000000000" pitchFamily="2" charset="2"/>
              <a:buChar char="§"/>
            </a:pPr>
            <a:r>
              <a:rPr lang="en-US" sz="1600" dirty="0" smtClean="0"/>
              <a:t>R620 1U </a:t>
            </a:r>
            <a:r>
              <a:rPr lang="ru-RU" sz="1600" dirty="0" smtClean="0"/>
              <a:t>Шасси</a:t>
            </a:r>
            <a:endParaRPr lang="en-US" sz="1600" dirty="0" smtClean="0"/>
          </a:p>
          <a:p>
            <a:pPr>
              <a:lnSpc>
                <a:spcPct val="100000"/>
              </a:lnSpc>
              <a:spcBef>
                <a:spcPts val="0"/>
              </a:spcBef>
              <a:buClr>
                <a:schemeClr val="tx2"/>
              </a:buClr>
              <a:buFont typeface="Wingdings" panose="05000000000000000000" pitchFamily="2" charset="2"/>
              <a:buChar char="§"/>
            </a:pPr>
            <a:r>
              <a:rPr lang="en-US" sz="1600" dirty="0"/>
              <a:t>2 * E5 </a:t>
            </a:r>
            <a:r>
              <a:rPr lang="en-US" sz="1600" dirty="0" smtClean="0"/>
              <a:t>2670 </a:t>
            </a:r>
            <a:r>
              <a:rPr lang="ru-RU" sz="1600" dirty="0" smtClean="0"/>
              <a:t>Процессор</a:t>
            </a:r>
            <a:endParaRPr lang="en-US" sz="1600" dirty="0" smtClean="0"/>
          </a:p>
          <a:p>
            <a:pPr>
              <a:lnSpc>
                <a:spcPct val="100000"/>
              </a:lnSpc>
              <a:spcBef>
                <a:spcPts val="0"/>
              </a:spcBef>
              <a:buClr>
                <a:schemeClr val="tx2"/>
              </a:buClr>
              <a:buFont typeface="Wingdings" panose="05000000000000000000" pitchFamily="2" charset="2"/>
              <a:buChar char="§"/>
            </a:pPr>
            <a:r>
              <a:rPr lang="en-US" sz="1600" dirty="0" smtClean="0"/>
              <a:t>48GB </a:t>
            </a:r>
            <a:r>
              <a:rPr lang="ru-RU" sz="1600" dirty="0" smtClean="0"/>
              <a:t>ОП</a:t>
            </a:r>
            <a:endParaRPr lang="en-US" sz="1600" dirty="0" smtClean="0"/>
          </a:p>
          <a:p>
            <a:pPr>
              <a:lnSpc>
                <a:spcPct val="100000"/>
              </a:lnSpc>
              <a:spcBef>
                <a:spcPts val="0"/>
              </a:spcBef>
              <a:buClr>
                <a:schemeClr val="tx2"/>
              </a:buClr>
              <a:buFont typeface="Wingdings" panose="05000000000000000000" pitchFamily="2" charset="2"/>
              <a:buChar char="§"/>
            </a:pPr>
            <a:r>
              <a:rPr lang="en-US" sz="1600" dirty="0"/>
              <a:t>2 * 900 </a:t>
            </a:r>
            <a:r>
              <a:rPr lang="ru-RU" sz="1600" dirty="0" smtClean="0"/>
              <a:t>ГБ</a:t>
            </a:r>
            <a:r>
              <a:rPr lang="en-US" sz="1600" dirty="0" smtClean="0"/>
              <a:t>  </a:t>
            </a:r>
            <a:r>
              <a:rPr lang="en-US" sz="1600" dirty="0"/>
              <a:t>/ Raid </a:t>
            </a:r>
            <a:r>
              <a:rPr lang="en-US" sz="1600" dirty="0" smtClean="0"/>
              <a:t>1 </a:t>
            </a:r>
            <a:r>
              <a:rPr lang="ru-RU" sz="1600" dirty="0" smtClean="0"/>
              <a:t>диск</a:t>
            </a:r>
            <a:endParaRPr lang="en-US" sz="1600" dirty="0" smtClean="0"/>
          </a:p>
          <a:p>
            <a:pPr>
              <a:lnSpc>
                <a:spcPct val="100000"/>
              </a:lnSpc>
              <a:spcBef>
                <a:spcPts val="0"/>
              </a:spcBef>
              <a:buClr>
                <a:schemeClr val="tx2"/>
              </a:buClr>
              <a:buFont typeface="Wingdings" panose="05000000000000000000" pitchFamily="2" charset="2"/>
              <a:buChar char="§"/>
            </a:pPr>
            <a:r>
              <a:rPr lang="en-US" sz="1600" dirty="0"/>
              <a:t>4 * GB </a:t>
            </a:r>
            <a:r>
              <a:rPr lang="ru-RU" sz="1600" dirty="0" smtClean="0"/>
              <a:t>Сетевых интерфейсов</a:t>
            </a:r>
            <a:endParaRPr lang="en-US" sz="1800" dirty="0" smtClean="0"/>
          </a:p>
          <a:p>
            <a:endParaRPr lang="en-US" sz="1800" dirty="0"/>
          </a:p>
        </p:txBody>
      </p:sp>
      <p:sp>
        <p:nvSpPr>
          <p:cNvPr id="8" name="Content Placeholder 1"/>
          <p:cNvSpPr txBox="1">
            <a:spLocks/>
          </p:cNvSpPr>
          <p:nvPr/>
        </p:nvSpPr>
        <p:spPr bwMode="auto">
          <a:xfrm>
            <a:off x="395511" y="1909733"/>
            <a:ext cx="4474830" cy="647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65125" indent="-365125" algn="l" rtl="0" eaLnBrk="1" fontAlgn="base" hangingPunct="1">
              <a:lnSpc>
                <a:spcPct val="90000"/>
              </a:lnSpc>
              <a:spcBef>
                <a:spcPts val="1200"/>
              </a:spcBef>
              <a:spcAft>
                <a:spcPct val="0"/>
              </a:spcAft>
              <a:buClr>
                <a:schemeClr val="accent1"/>
              </a:buClr>
              <a:buFont typeface="Webdings" pitchFamily="18" charset="2"/>
              <a:buChar char="4"/>
              <a:defRPr sz="2400" kern="1200">
                <a:solidFill>
                  <a:schemeClr val="tx1"/>
                </a:solidFill>
                <a:latin typeface="+mn-lt"/>
                <a:ea typeface="+mn-ea"/>
                <a:cs typeface="+mn-cs"/>
              </a:defRPr>
            </a:lvl1pPr>
            <a:lvl2pPr marL="685800" indent="-228600" algn="l" rtl="0" eaLnBrk="1" fontAlgn="base" hangingPunct="1">
              <a:lnSpc>
                <a:spcPct val="90000"/>
              </a:lnSpc>
              <a:spcBef>
                <a:spcPts val="800"/>
              </a:spcBef>
              <a:spcAft>
                <a:spcPct val="0"/>
              </a:spcAft>
              <a:buClr>
                <a:schemeClr val="accent2"/>
              </a:buClr>
              <a:buFont typeface="Arial" charset="0"/>
              <a:buChar char="–"/>
              <a:defRPr sz="2200" kern="1200">
                <a:solidFill>
                  <a:schemeClr val="tx1"/>
                </a:solidFill>
                <a:latin typeface="+mn-lt"/>
                <a:ea typeface="+mn-ea"/>
                <a:cs typeface="+mn-cs"/>
              </a:defRPr>
            </a:lvl2pPr>
            <a:lvl3pPr marL="1096963" indent="-228600" algn="l" rtl="0" eaLnBrk="1" fontAlgn="base" hangingPunct="1">
              <a:lnSpc>
                <a:spcPct val="90000"/>
              </a:lnSpc>
              <a:spcBef>
                <a:spcPts val="600"/>
              </a:spcBef>
              <a:spcAft>
                <a:spcPct val="0"/>
              </a:spcAft>
              <a:buClr>
                <a:schemeClr val="accent2"/>
              </a:buClr>
              <a:buFont typeface="Arial" charset="0"/>
              <a:buChar char="–"/>
              <a:defRPr kern="1200">
                <a:solidFill>
                  <a:schemeClr val="tx1"/>
                </a:solidFill>
                <a:latin typeface="+mn-lt"/>
                <a:ea typeface="+mn-ea"/>
                <a:cs typeface="+mn-cs"/>
              </a:defRPr>
            </a:lvl3pPr>
            <a:lvl4pPr marL="1462088" indent="-228600" algn="l" rtl="0" eaLnBrk="1" fontAlgn="base" hangingPunct="1">
              <a:lnSpc>
                <a:spcPct val="90000"/>
              </a:lnSpc>
              <a:spcBef>
                <a:spcPts val="600"/>
              </a:spcBef>
              <a:spcAft>
                <a:spcPct val="0"/>
              </a:spcAft>
              <a:buClr>
                <a:schemeClr val="accent2"/>
              </a:buClr>
              <a:buFont typeface="Arial" charset="0"/>
              <a:buChar char="–"/>
              <a:defRPr sz="1600" kern="1200">
                <a:solidFill>
                  <a:schemeClr val="tx1"/>
                </a:solidFill>
                <a:latin typeface="+mn-lt"/>
                <a:ea typeface="+mn-ea"/>
                <a:cs typeface="+mn-cs"/>
              </a:defRPr>
            </a:lvl4pPr>
            <a:lvl5pPr marL="1828800" indent="-228600" algn="l" rtl="0" eaLnBrk="1" fontAlgn="base" hangingPunct="1">
              <a:lnSpc>
                <a:spcPct val="90000"/>
              </a:lnSpc>
              <a:spcBef>
                <a:spcPts val="600"/>
              </a:spcBef>
              <a:spcAft>
                <a:spcPct val="0"/>
              </a:spcAft>
              <a:buClr>
                <a:schemeClr val="accent2"/>
              </a:buClr>
              <a:buFont typeface="Arial"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pPr>
              <a:lnSpc>
                <a:spcPct val="100000"/>
              </a:lnSpc>
              <a:spcBef>
                <a:spcPts val="0"/>
              </a:spcBef>
              <a:buClr>
                <a:schemeClr val="tx2"/>
              </a:buClr>
              <a:buFont typeface="Wingdings" panose="05000000000000000000" pitchFamily="2" charset="2"/>
              <a:buChar char="§"/>
            </a:pPr>
            <a:r>
              <a:rPr lang="ru-RU" sz="1800" dirty="0" smtClean="0"/>
              <a:t>Прединсталлированное ПО</a:t>
            </a:r>
            <a:endParaRPr lang="en-US" sz="1800" dirty="0" smtClean="0"/>
          </a:p>
          <a:p>
            <a:pPr>
              <a:lnSpc>
                <a:spcPct val="100000"/>
              </a:lnSpc>
              <a:spcBef>
                <a:spcPts val="0"/>
              </a:spcBef>
              <a:buClr>
                <a:schemeClr val="tx2"/>
              </a:buClr>
              <a:buFont typeface="Wingdings" panose="05000000000000000000" pitchFamily="2" charset="2"/>
              <a:buChar char="§"/>
            </a:pPr>
            <a:r>
              <a:rPr lang="ru-RU" sz="1800" dirty="0" smtClean="0"/>
              <a:t>Лицензионный ключ через</a:t>
            </a:r>
            <a:r>
              <a:rPr lang="en-US" sz="1800" dirty="0" smtClean="0"/>
              <a:t> </a:t>
            </a:r>
            <a:r>
              <a:rPr lang="en-US" sz="1800" dirty="0" smtClean="0"/>
              <a:t>PLDS</a:t>
            </a:r>
          </a:p>
          <a:p>
            <a:pPr>
              <a:lnSpc>
                <a:spcPct val="100000"/>
              </a:lnSpc>
              <a:spcBef>
                <a:spcPts val="0"/>
              </a:spcBef>
              <a:buClr>
                <a:schemeClr val="tx2"/>
              </a:buClr>
              <a:buFont typeface="Wingdings" panose="05000000000000000000" pitchFamily="2" charset="2"/>
              <a:buChar char="§"/>
            </a:pPr>
            <a:endParaRPr lang="en-US" sz="2000" dirty="0" smtClean="0"/>
          </a:p>
          <a:p>
            <a:pPr>
              <a:lnSpc>
                <a:spcPct val="100000"/>
              </a:lnSpc>
              <a:spcBef>
                <a:spcPts val="0"/>
              </a:spcBef>
            </a:pPr>
            <a:endParaRPr lang="en-US" sz="2000" dirty="0" smtClean="0"/>
          </a:p>
          <a:p>
            <a:pPr>
              <a:lnSpc>
                <a:spcPct val="100000"/>
              </a:lnSpc>
              <a:spcBef>
                <a:spcPts val="0"/>
              </a:spcBef>
            </a:pPr>
            <a:endParaRPr lang="en-US" sz="2000" dirty="0" smtClean="0"/>
          </a:p>
        </p:txBody>
      </p:sp>
    </p:spTree>
    <p:extLst>
      <p:ext uri="{BB962C8B-B14F-4D97-AF65-F5344CB8AC3E}">
        <p14:creationId xmlns:p14="http://schemas.microsoft.com/office/powerpoint/2010/main" val="317915673"/>
      </p:ext>
    </p:extLst>
  </p:cSld>
  <p:clrMapOvr>
    <a:masterClrMapping/>
  </p:clrMapOvr>
  <p:transition spd="slow">
    <p:pull dir="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9700" y="1612900"/>
            <a:ext cx="6413500" cy="4597400"/>
          </a:xfrm>
        </p:spPr>
        <p:txBody>
          <a:bodyPr/>
          <a:lstStyle/>
          <a:p>
            <a:r>
              <a:rPr lang="ru-RU" dirty="0" smtClean="0">
                <a:solidFill>
                  <a:srgbClr val="C00000"/>
                </a:solidFill>
              </a:rPr>
              <a:t>Текущие продукты</a:t>
            </a:r>
            <a:r>
              <a:rPr lang="en-US" dirty="0" smtClean="0">
                <a:solidFill>
                  <a:srgbClr val="C00000"/>
                </a:solidFill>
              </a:rPr>
              <a:t> </a:t>
            </a:r>
            <a:r>
              <a:rPr lang="en-US" dirty="0" err="1" smtClean="0">
                <a:solidFill>
                  <a:srgbClr val="C00000"/>
                </a:solidFill>
              </a:rPr>
              <a:t>Scopia</a:t>
            </a:r>
            <a:r>
              <a:rPr lang="en-US" dirty="0" smtClean="0">
                <a:solidFill>
                  <a:srgbClr val="C00000"/>
                </a:solidFill>
              </a:rPr>
              <a:t> Streaming &amp; Recording</a:t>
            </a:r>
            <a:endParaRPr lang="en-US" dirty="0" smtClean="0">
              <a:solidFill>
                <a:srgbClr val="C00000"/>
              </a:solidFill>
            </a:endParaRPr>
          </a:p>
          <a:p>
            <a:pPr lvl="1"/>
            <a:r>
              <a:rPr lang="ru-RU" dirty="0" smtClean="0"/>
              <a:t>Будут сняты с производства</a:t>
            </a:r>
            <a:endParaRPr lang="en-US" dirty="0" smtClean="0"/>
          </a:p>
          <a:p>
            <a:pPr lvl="1"/>
            <a:r>
              <a:rPr lang="ru-RU" dirty="0" smtClean="0"/>
              <a:t>Доступны будут только расширение портов</a:t>
            </a:r>
            <a:endParaRPr lang="en-US" dirty="0" smtClean="0"/>
          </a:p>
          <a:p>
            <a:pPr lvl="1"/>
            <a:r>
              <a:rPr lang="ru-RU" dirty="0" smtClean="0"/>
              <a:t>Не совместимы с новым продуктом</a:t>
            </a:r>
            <a:endParaRPr lang="en-US" dirty="0" smtClean="0"/>
          </a:p>
          <a:p>
            <a:r>
              <a:rPr lang="ru-RU" dirty="0" smtClean="0">
                <a:solidFill>
                  <a:srgbClr val="C00000"/>
                </a:solidFill>
              </a:rPr>
              <a:t>Миграция</a:t>
            </a:r>
            <a:endParaRPr lang="en-US" dirty="0">
              <a:solidFill>
                <a:srgbClr val="C00000"/>
              </a:solidFill>
            </a:endParaRPr>
          </a:p>
          <a:p>
            <a:pPr lvl="1"/>
            <a:r>
              <a:rPr lang="ru-RU" dirty="0" smtClean="0"/>
              <a:t>Специальные средства конвертации имеющихся записей в новый формат</a:t>
            </a:r>
            <a:endParaRPr lang="en-US" dirty="0" smtClean="0"/>
          </a:p>
          <a:p>
            <a:pPr lvl="1"/>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6609" y="1625600"/>
            <a:ext cx="2792691" cy="2286000"/>
          </a:xfrm>
          <a:prstGeom prst="rect">
            <a:avLst/>
          </a:prstGeom>
        </p:spPr>
      </p:pic>
      <p:sp>
        <p:nvSpPr>
          <p:cNvPr id="6" name="Title 1"/>
          <p:cNvSpPr>
            <a:spLocks noGrp="1"/>
          </p:cNvSpPr>
          <p:nvPr>
            <p:ph type="title"/>
          </p:nvPr>
        </p:nvSpPr>
        <p:spPr>
          <a:xfrm>
            <a:off x="304799" y="457200"/>
            <a:ext cx="8594501" cy="1084262"/>
          </a:xfrm>
        </p:spPr>
        <p:txBody>
          <a:bodyPr anchor="t"/>
          <a:lstStyle/>
          <a:p>
            <a:r>
              <a:rPr lang="ru-RU" dirty="0"/>
              <a:t>Новые возможности </a:t>
            </a:r>
            <a:r>
              <a:rPr lang="en-US" dirty="0" err="1"/>
              <a:t>Scopia</a:t>
            </a:r>
            <a:r>
              <a:rPr lang="en-US" dirty="0"/>
              <a:t> Streaming &amp; Recording </a:t>
            </a:r>
            <a:r>
              <a:rPr lang="ru-RU" sz="2400" dirty="0" smtClean="0">
                <a:solidFill>
                  <a:srgbClr val="C00000"/>
                </a:solidFill>
              </a:rPr>
              <a:t>Обновления</a:t>
            </a:r>
            <a:endParaRPr lang="en-US" sz="2400" dirty="0">
              <a:solidFill>
                <a:srgbClr val="C00000"/>
              </a:solidFill>
            </a:endParaRPr>
          </a:p>
        </p:txBody>
      </p:sp>
    </p:spTree>
    <p:extLst>
      <p:ext uri="{BB962C8B-B14F-4D97-AF65-F5344CB8AC3E}">
        <p14:creationId xmlns:p14="http://schemas.microsoft.com/office/powerpoint/2010/main" val="3415224225"/>
      </p:ext>
    </p:extLst>
  </p:cSld>
  <p:clrMapOvr>
    <a:masterClrMapping/>
  </p:clrMapOvr>
  <p:transition spd="slow">
    <p:pull dir="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307013"/>
            <a:ext cx="9144000" cy="20955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8" name="Oval 7"/>
          <p:cNvSpPr/>
          <p:nvPr/>
        </p:nvSpPr>
        <p:spPr>
          <a:xfrm>
            <a:off x="6516688"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9" name="Rectangle 8"/>
          <p:cNvSpPr/>
          <p:nvPr/>
        </p:nvSpPr>
        <p:spPr>
          <a:xfrm>
            <a:off x="0" y="5348288"/>
            <a:ext cx="9144000" cy="128587"/>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0" name="Oval 9"/>
          <p:cNvSpPr/>
          <p:nvPr/>
        </p:nvSpPr>
        <p:spPr>
          <a:xfrm>
            <a:off x="6564313"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pic>
        <p:nvPicPr>
          <p:cNvPr id="11"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6735758" y="1635121"/>
            <a:ext cx="4681546" cy="4681546"/>
          </a:xfrm>
          <a:prstGeom prst="rect">
            <a:avLst/>
          </a:prstGeom>
          <a:noFill/>
          <a:ln w="9525">
            <a:noFill/>
            <a:miter lim="800000"/>
            <a:headEnd/>
            <a:tailEnd/>
          </a:ln>
        </p:spPr>
      </p:pic>
      <p:grpSp>
        <p:nvGrpSpPr>
          <p:cNvPr id="12" name="Group 19"/>
          <p:cNvGrpSpPr/>
          <p:nvPr/>
        </p:nvGrpSpPr>
        <p:grpSpPr>
          <a:xfrm>
            <a:off x="7211377" y="2161227"/>
            <a:ext cx="3730752" cy="3730752"/>
            <a:chOff x="-6153150" y="911225"/>
            <a:chExt cx="5748337" cy="5745163"/>
          </a:xfrm>
          <a:solidFill>
            <a:schemeClr val="bg1">
              <a:alpha val="60000"/>
            </a:schemeClr>
          </a:solidFill>
        </p:grpSpPr>
        <p:sp>
          <p:nvSpPr>
            <p:cNvPr id="13" name="Freeform 12"/>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9" name="Freeform 18"/>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0" name="Freeform 19"/>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1" name="Freeform 20"/>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2" name="Freeform 21"/>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grpSp>
      <p:sp>
        <p:nvSpPr>
          <p:cNvPr id="26" name="Title 3"/>
          <p:cNvSpPr txBox="1">
            <a:spLocks/>
          </p:cNvSpPr>
          <p:nvPr/>
        </p:nvSpPr>
        <p:spPr bwMode="auto">
          <a:xfrm>
            <a:off x="309051" y="1130640"/>
            <a:ext cx="6400800" cy="2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rtl="0" eaLnBrk="1" fontAlgn="base" hangingPunct="1">
              <a:lnSpc>
                <a:spcPct val="90000"/>
              </a:lnSpc>
              <a:spcBef>
                <a:spcPct val="0"/>
              </a:spcBef>
              <a:spcAft>
                <a:spcPct val="0"/>
              </a:spcAft>
              <a:defRPr sz="2800" b="0" i="0" kern="1200" cap="none" baseline="0">
                <a:solidFill>
                  <a:schemeClr val="accent1"/>
                </a:solidFill>
                <a:latin typeface="+mj-lt"/>
                <a:ea typeface="+mj-ea"/>
                <a:cs typeface="+mj-cs"/>
              </a:defRPr>
            </a:lvl1pPr>
            <a:lvl2pPr algn="l" rtl="0" eaLnBrk="1" fontAlgn="base" hangingPunct="1">
              <a:lnSpc>
                <a:spcPct val="90000"/>
              </a:lnSpc>
              <a:spcBef>
                <a:spcPct val="0"/>
              </a:spcBef>
              <a:spcAft>
                <a:spcPct val="0"/>
              </a:spcAft>
              <a:defRPr sz="2800">
                <a:solidFill>
                  <a:schemeClr val="tx1"/>
                </a:solidFill>
                <a:latin typeface="Arial" charset="0"/>
              </a:defRPr>
            </a:lvl2pPr>
            <a:lvl3pPr algn="l" rtl="0" eaLnBrk="1" fontAlgn="base" hangingPunct="1">
              <a:lnSpc>
                <a:spcPct val="90000"/>
              </a:lnSpc>
              <a:spcBef>
                <a:spcPct val="0"/>
              </a:spcBef>
              <a:spcAft>
                <a:spcPct val="0"/>
              </a:spcAft>
              <a:defRPr sz="2800">
                <a:solidFill>
                  <a:schemeClr val="tx1"/>
                </a:solidFill>
                <a:latin typeface="Arial" charset="0"/>
              </a:defRPr>
            </a:lvl3pPr>
            <a:lvl4pPr algn="l" rtl="0" eaLnBrk="1" fontAlgn="base" hangingPunct="1">
              <a:lnSpc>
                <a:spcPct val="90000"/>
              </a:lnSpc>
              <a:spcBef>
                <a:spcPct val="0"/>
              </a:spcBef>
              <a:spcAft>
                <a:spcPct val="0"/>
              </a:spcAft>
              <a:defRPr sz="2800">
                <a:solidFill>
                  <a:schemeClr val="tx1"/>
                </a:solidFill>
                <a:latin typeface="Arial" charset="0"/>
              </a:defRPr>
            </a:lvl4pPr>
            <a:lvl5pPr algn="l" rtl="0" eaLnBrk="1" fontAlgn="base" hangingPunct="1">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1"/>
                </a:solidFill>
                <a:latin typeface="Arial" charset="0"/>
              </a:defRPr>
            </a:lvl6pPr>
            <a:lvl7pPr marL="914400" algn="l" rtl="0" eaLnBrk="1" fontAlgn="base" hangingPunct="1">
              <a:lnSpc>
                <a:spcPct val="90000"/>
              </a:lnSpc>
              <a:spcBef>
                <a:spcPct val="0"/>
              </a:spcBef>
              <a:spcAft>
                <a:spcPct val="0"/>
              </a:spcAft>
              <a:defRPr sz="2800">
                <a:solidFill>
                  <a:schemeClr val="tx1"/>
                </a:solidFill>
                <a:latin typeface="Arial" charset="0"/>
              </a:defRPr>
            </a:lvl7pPr>
            <a:lvl8pPr marL="1371600" algn="l" rtl="0" eaLnBrk="1" fontAlgn="base" hangingPunct="1">
              <a:lnSpc>
                <a:spcPct val="90000"/>
              </a:lnSpc>
              <a:spcBef>
                <a:spcPct val="0"/>
              </a:spcBef>
              <a:spcAft>
                <a:spcPct val="0"/>
              </a:spcAft>
              <a:defRPr sz="2800">
                <a:solidFill>
                  <a:schemeClr val="tx1"/>
                </a:solidFill>
                <a:latin typeface="Arial" charset="0"/>
              </a:defRPr>
            </a:lvl8pPr>
            <a:lvl9pPr marL="1828800" algn="l" rtl="0" eaLnBrk="1" fontAlgn="base" hangingPunct="1">
              <a:lnSpc>
                <a:spcPct val="90000"/>
              </a:lnSpc>
              <a:spcBef>
                <a:spcPct val="0"/>
              </a:spcBef>
              <a:spcAft>
                <a:spcPct val="0"/>
              </a:spcAft>
              <a:defRPr sz="2800">
                <a:solidFill>
                  <a:schemeClr val="tx1"/>
                </a:solidFill>
                <a:latin typeface="Arial" charset="0"/>
              </a:defRPr>
            </a:lvl9pPr>
          </a:lstStyle>
          <a:p>
            <a:pPr algn="l"/>
            <a:endParaRPr lang="en-US" sz="3200" b="1" dirty="0">
              <a:solidFill>
                <a:srgbClr val="D72700"/>
              </a:solidFill>
            </a:endParaRPr>
          </a:p>
        </p:txBody>
      </p:sp>
      <p:sp>
        <p:nvSpPr>
          <p:cNvPr id="28" name="Title 3"/>
          <p:cNvSpPr>
            <a:spLocks noGrp="1"/>
          </p:cNvSpPr>
          <p:nvPr>
            <p:ph type="title"/>
          </p:nvPr>
        </p:nvSpPr>
        <p:spPr>
          <a:xfrm>
            <a:off x="2320174" y="4086974"/>
            <a:ext cx="6400800" cy="275"/>
          </a:xfrm>
        </p:spPr>
        <p:txBody>
          <a:bodyPr/>
          <a:lstStyle/>
          <a:p>
            <a:pPr algn="l"/>
            <a:r>
              <a:rPr lang="en-US" sz="3200" b="1" dirty="0" smtClean="0">
                <a:solidFill>
                  <a:srgbClr val="D72700"/>
                </a:solidFill>
              </a:rPr>
              <a:t/>
            </a:r>
            <a:br>
              <a:rPr lang="en-US" sz="3200" b="1" dirty="0" smtClean="0">
                <a:solidFill>
                  <a:srgbClr val="D72700"/>
                </a:solidFill>
              </a:rPr>
            </a:br>
            <a:r>
              <a:rPr lang="ru-RU" b="1" dirty="0" smtClean="0">
                <a:solidFill>
                  <a:srgbClr val="D72700"/>
                </a:solidFill>
              </a:rPr>
              <a:t>Улучшенные</a:t>
            </a:r>
            <a:br>
              <a:rPr lang="ru-RU" b="1" dirty="0" smtClean="0">
                <a:solidFill>
                  <a:srgbClr val="D72700"/>
                </a:solidFill>
              </a:rPr>
            </a:br>
            <a:r>
              <a:rPr lang="ru-RU" b="1" dirty="0" smtClean="0">
                <a:solidFill>
                  <a:srgbClr val="D72700"/>
                </a:solidFill>
              </a:rPr>
              <a:t>возможности</a:t>
            </a:r>
            <a:r>
              <a:rPr lang="en-US" b="1" dirty="0" smtClean="0">
                <a:solidFill>
                  <a:srgbClr val="D72700"/>
                </a:solidFill>
              </a:rPr>
              <a:t/>
            </a:r>
            <a:br>
              <a:rPr lang="en-US" b="1" dirty="0" smtClean="0">
                <a:solidFill>
                  <a:srgbClr val="D72700"/>
                </a:solidFill>
              </a:rPr>
            </a:br>
            <a:endParaRPr lang="en-US" b="1" dirty="0">
              <a:solidFill>
                <a:srgbClr val="D72700"/>
              </a:solidFill>
            </a:endParaRPr>
          </a:p>
        </p:txBody>
      </p:sp>
      <p:sp>
        <p:nvSpPr>
          <p:cNvPr id="29" name="Title 3"/>
          <p:cNvSpPr txBox="1">
            <a:spLocks/>
          </p:cNvSpPr>
          <p:nvPr/>
        </p:nvSpPr>
        <p:spPr>
          <a:xfrm>
            <a:off x="2338443" y="3791551"/>
            <a:ext cx="5818909" cy="27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2800" b="0" i="0" kern="1200" cap="none" baseline="0">
                <a:solidFill>
                  <a:schemeClr val="accent1"/>
                </a:solidFill>
                <a:latin typeface="+mj-lt"/>
                <a:ea typeface="+mj-ea"/>
                <a:cs typeface="+mj-cs"/>
              </a:defRPr>
            </a:lvl1pPr>
          </a:lstStyle>
          <a:p>
            <a:pPr algn="l"/>
            <a:endParaRPr lang="en-US" sz="2000" dirty="0" smtClean="0">
              <a:solidFill>
                <a:srgbClr val="4D657C"/>
              </a:solidFill>
            </a:endParaRPr>
          </a:p>
        </p:txBody>
      </p:sp>
      <p:pic>
        <p:nvPicPr>
          <p:cNvPr id="30" name="Picture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0" y="2185935"/>
            <a:ext cx="2408906" cy="2408906"/>
          </a:xfrm>
          <a:prstGeom prst="rect">
            <a:avLst/>
          </a:prstGeom>
        </p:spPr>
      </p:pic>
      <p:sp>
        <p:nvSpPr>
          <p:cNvPr id="24" name="Oval 28"/>
          <p:cNvSpPr>
            <a:spLocks noChangeArrowheads="1"/>
          </p:cNvSpPr>
          <p:nvPr/>
        </p:nvSpPr>
        <p:spPr bwMode="auto">
          <a:xfrm>
            <a:off x="7386638" y="1727200"/>
            <a:ext cx="3378200"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spTree>
    <p:extLst>
      <p:ext uri="{BB962C8B-B14F-4D97-AF65-F5344CB8AC3E}">
        <p14:creationId xmlns:p14="http://schemas.microsoft.com/office/powerpoint/2010/main" val="3376917579"/>
      </p:ext>
    </p:extLst>
  </p:cSld>
  <p:clrMapOvr>
    <a:masterClrMapping/>
  </p:clrMapOvr>
  <p:transition spd="slow">
    <p:pull dir="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194924" y="4031336"/>
            <a:ext cx="3614910" cy="2441210"/>
            <a:chOff x="4768240" y="3382028"/>
            <a:chExt cx="2864285" cy="1903956"/>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68240" y="3382028"/>
              <a:ext cx="2864285" cy="1903956"/>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44972" y="3718972"/>
              <a:ext cx="2704148" cy="1521083"/>
            </a:xfrm>
            <a:prstGeom prst="rect">
              <a:avLst/>
            </a:prstGeom>
          </p:spPr>
        </p:pic>
      </p:grpSp>
      <p:sp>
        <p:nvSpPr>
          <p:cNvPr id="3" name="Content Placeholder 2"/>
          <p:cNvSpPr>
            <a:spLocks noGrp="1"/>
          </p:cNvSpPr>
          <p:nvPr>
            <p:ph idx="1"/>
          </p:nvPr>
        </p:nvSpPr>
        <p:spPr>
          <a:xfrm>
            <a:off x="812508" y="1637873"/>
            <a:ext cx="8142565" cy="3871355"/>
          </a:xfrm>
        </p:spPr>
        <p:txBody>
          <a:bodyPr>
            <a:normAutofit/>
          </a:bodyPr>
          <a:lstStyle/>
          <a:p>
            <a:pPr marL="457200" indent="-457200">
              <a:buFont typeface="+mj-lt"/>
              <a:buAutoNum type="arabicPeriod"/>
            </a:pPr>
            <a:r>
              <a:rPr lang="ru-RU" sz="2000" dirty="0" smtClean="0"/>
              <a:t>Вы с коллегами собрались в виртуальной комнате и заблокировали ее</a:t>
            </a:r>
            <a:endParaRPr lang="en-US" sz="2000" dirty="0" smtClean="0"/>
          </a:p>
          <a:p>
            <a:pPr marL="457200" indent="-457200">
              <a:buFont typeface="+mj-lt"/>
              <a:buAutoNum type="arabicPeriod"/>
            </a:pPr>
            <a:r>
              <a:rPr lang="ru-RU" sz="2000" dirty="0" smtClean="0"/>
              <a:t>Владимир хочет подключиться</a:t>
            </a:r>
            <a:endParaRPr lang="en-US" sz="2000" dirty="0" smtClean="0"/>
          </a:p>
          <a:p>
            <a:pPr marL="457200" indent="-457200">
              <a:buFont typeface="+mj-lt"/>
              <a:buAutoNum type="arabicPeriod"/>
            </a:pPr>
            <a:r>
              <a:rPr lang="ru-RU" sz="2000" dirty="0" smtClean="0"/>
              <a:t>Владелец комнаты будет проинформирован об этом и ему будет прдоставлен выбор (принять или отклонить)</a:t>
            </a:r>
            <a:endParaRPr lang="en-US" sz="2000" dirty="0" smtClean="0"/>
          </a:p>
          <a:p>
            <a:pPr marL="457200" indent="-457200">
              <a:buFont typeface="+mj-lt"/>
              <a:buAutoNum type="arabicPeriod"/>
            </a:pPr>
            <a:r>
              <a:rPr lang="ru-RU" sz="2000" dirty="0" smtClean="0"/>
              <a:t>С вашего разрешения пользователь подключается к совещанию.</a:t>
            </a:r>
            <a:r>
              <a:rPr lang="en-US" sz="2000" dirty="0" smtClean="0"/>
              <a:t/>
            </a:r>
            <a:br>
              <a:rPr lang="en-US" sz="2000" dirty="0" smtClean="0"/>
            </a:br>
            <a:endParaRPr lang="en-US" sz="2000" dirty="0"/>
          </a:p>
        </p:txBody>
      </p:sp>
      <p:sp>
        <p:nvSpPr>
          <p:cNvPr id="4" name="Content Placeholder 2"/>
          <p:cNvSpPr txBox="1">
            <a:spLocks/>
          </p:cNvSpPr>
          <p:nvPr/>
        </p:nvSpPr>
        <p:spPr>
          <a:xfrm>
            <a:off x="457200" y="1162826"/>
            <a:ext cx="8497874" cy="2662529"/>
          </a:xfrm>
          <a:prstGeom prst="rect">
            <a:avLst/>
          </a:prstGeom>
        </p:spPr>
        <p:txBody>
          <a:bodyPr vert="horz" lIns="91440" tIns="45720" rIns="91440" bIns="45720" rtlCol="0">
            <a:normAutofit/>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r>
              <a:rPr lang="ru-RU" sz="2000" dirty="0" smtClean="0"/>
              <a:t>Применение </a:t>
            </a:r>
            <a:r>
              <a:rPr lang="en-US" sz="2000" dirty="0" smtClean="0"/>
              <a:t>– </a:t>
            </a:r>
            <a:r>
              <a:rPr lang="ru-RU" sz="2000" dirty="0" smtClean="0"/>
              <a:t>Запросить доступ к закрытой виртуальной комнате</a:t>
            </a:r>
            <a:r>
              <a:rPr lang="en-US" sz="2000" dirty="0" smtClean="0"/>
              <a:t>:</a:t>
            </a:r>
            <a:endParaRPr lang="en-US" sz="2000" dirty="0"/>
          </a:p>
        </p:txBody>
      </p:sp>
      <p:sp>
        <p:nvSpPr>
          <p:cNvPr id="9" name="Title 1"/>
          <p:cNvSpPr>
            <a:spLocks noGrp="1"/>
          </p:cNvSpPr>
          <p:nvPr>
            <p:ph type="title"/>
          </p:nvPr>
        </p:nvSpPr>
        <p:spPr>
          <a:xfrm>
            <a:off x="304799" y="457200"/>
            <a:ext cx="8594501" cy="583202"/>
          </a:xfrm>
        </p:spPr>
        <p:txBody>
          <a:bodyPr anchor="t"/>
          <a:lstStyle/>
          <a:p>
            <a:r>
              <a:rPr lang="ru-RU" dirty="0" smtClean="0"/>
              <a:t>Виртуально </a:t>
            </a:r>
            <a:r>
              <a:rPr lang="en-US" dirty="0" smtClean="0"/>
              <a:t>“</a:t>
            </a:r>
            <a:r>
              <a:rPr lang="ru-RU" dirty="0" smtClean="0"/>
              <a:t>постучаться в дверь</a:t>
            </a:r>
            <a:r>
              <a:rPr lang="en-US" dirty="0" smtClean="0"/>
              <a:t>”</a:t>
            </a:r>
            <a:endParaRPr lang="en-US" sz="2400" dirty="0">
              <a:solidFill>
                <a:srgbClr val="C00000"/>
              </a:solidFill>
            </a:endParaRPr>
          </a:p>
        </p:txBody>
      </p:sp>
      <p:sp>
        <p:nvSpPr>
          <p:cNvPr id="8" name="Rounded Rectangle 7"/>
          <p:cNvSpPr/>
          <p:nvPr/>
        </p:nvSpPr>
        <p:spPr>
          <a:xfrm>
            <a:off x="5747984" y="6357384"/>
            <a:ext cx="3335432"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Доступно с</a:t>
            </a:r>
            <a:r>
              <a:rPr lang="en-US" b="1" dirty="0" smtClean="0"/>
              <a:t>: 1</a:t>
            </a:r>
            <a:r>
              <a:rPr lang="ru-RU" b="1" dirty="0" smtClean="0"/>
              <a:t> июня</a:t>
            </a:r>
            <a:r>
              <a:rPr lang="en-US" b="1" dirty="0" smtClean="0"/>
              <a:t>, </a:t>
            </a:r>
            <a:r>
              <a:rPr lang="en-US" b="1" dirty="0" smtClean="0"/>
              <a:t>2015</a:t>
            </a:r>
            <a:endParaRPr lang="en-US" b="1" dirty="0"/>
          </a:p>
        </p:txBody>
      </p:sp>
    </p:spTree>
    <p:extLst>
      <p:ext uri="{BB962C8B-B14F-4D97-AF65-F5344CB8AC3E}">
        <p14:creationId xmlns:p14="http://schemas.microsoft.com/office/powerpoint/2010/main" val="881008971"/>
      </p:ext>
    </p:extLst>
  </p:cSld>
  <p:clrMapOvr>
    <a:masterClrMapping/>
  </p:clrMapOvr>
  <p:transition spd="slow">
    <p:pull dir="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2492375"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4" name="Rectangle 23"/>
          <p:cNvSpPr/>
          <p:nvPr/>
        </p:nvSpPr>
        <p:spPr>
          <a:xfrm>
            <a:off x="0" y="1779588"/>
            <a:ext cx="9144000" cy="43942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5" name="Rectangle 24"/>
          <p:cNvSpPr/>
          <p:nvPr/>
        </p:nvSpPr>
        <p:spPr>
          <a:xfrm>
            <a:off x="-10557" y="1820863"/>
            <a:ext cx="9144000" cy="431165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6" name="Oval 25"/>
          <p:cNvSpPr/>
          <p:nvPr/>
        </p:nvSpPr>
        <p:spPr>
          <a:xfrm>
            <a:off x="-2444750"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7" name="Rectangle 26"/>
          <p:cNvSpPr/>
          <p:nvPr/>
        </p:nvSpPr>
        <p:spPr>
          <a:xfrm>
            <a:off x="2743041" y="4470406"/>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sp>
        <p:nvSpPr>
          <p:cNvPr id="28" name="Rectangle 27"/>
          <p:cNvSpPr/>
          <p:nvPr/>
        </p:nvSpPr>
        <p:spPr>
          <a:xfrm>
            <a:off x="2800350" y="5661065"/>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pic>
        <p:nvPicPr>
          <p:cNvPr id="29"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03451" y="1779587"/>
            <a:ext cx="4541837" cy="4541837"/>
          </a:xfrm>
          <a:prstGeom prst="rect">
            <a:avLst/>
          </a:prstGeom>
          <a:noFill/>
          <a:ln w="9525">
            <a:noFill/>
            <a:miter lim="800000"/>
            <a:headEnd/>
            <a:tailEnd/>
          </a:ln>
        </p:spPr>
      </p:pic>
      <p:sp>
        <p:nvSpPr>
          <p:cNvPr id="30" name="Oval 28"/>
          <p:cNvSpPr>
            <a:spLocks noChangeArrowheads="1"/>
          </p:cNvSpPr>
          <p:nvPr/>
        </p:nvSpPr>
        <p:spPr bwMode="auto">
          <a:xfrm>
            <a:off x="-1699657" y="1630363"/>
            <a:ext cx="3378201"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grpSp>
        <p:nvGrpSpPr>
          <p:cNvPr id="31" name="Group 47"/>
          <p:cNvGrpSpPr/>
          <p:nvPr/>
        </p:nvGrpSpPr>
        <p:grpSpPr>
          <a:xfrm rot="18569497">
            <a:off x="-1797908" y="2105559"/>
            <a:ext cx="3730752" cy="3730752"/>
            <a:chOff x="-6153150" y="911225"/>
            <a:chExt cx="5748337" cy="5745163"/>
          </a:xfrm>
          <a:solidFill>
            <a:srgbClr val="4D657C">
              <a:alpha val="60000"/>
            </a:srgbClr>
          </a:solidFill>
        </p:grpSpPr>
        <p:sp>
          <p:nvSpPr>
            <p:cNvPr id="32" name="Freeform 20"/>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solidFill>
              <a:schemeClr val="bg1">
                <a:lumMod val="75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3" name="Freeform 32"/>
            <p:cNvSpPr>
              <a:spLocks/>
            </p:cNvSpPr>
            <p:nvPr/>
          </p:nvSpPr>
          <p:spPr bwMode="auto">
            <a:xfrm>
              <a:off x="-3865563" y="3341688"/>
              <a:ext cx="153987" cy="115888"/>
            </a:xfrm>
            <a:custGeom>
              <a:avLst/>
              <a:gdLst>
                <a:gd name="T0" fmla="*/ 9 w 97"/>
                <a:gd name="T1" fmla="*/ 73 h 73"/>
                <a:gd name="T2" fmla="*/ 0 w 97"/>
                <a:gd name="T3" fmla="*/ 73 h 73"/>
                <a:gd name="T4" fmla="*/ 0 w 97"/>
                <a:gd name="T5" fmla="*/ 0 h 73"/>
                <a:gd name="T6" fmla="*/ 97 w 97"/>
                <a:gd name="T7" fmla="*/ 0 h 73"/>
                <a:gd name="T8" fmla="*/ 97 w 97"/>
                <a:gd name="T9" fmla="*/ 9 h 73"/>
                <a:gd name="T10" fmla="*/ 9 w 97"/>
                <a:gd name="T11" fmla="*/ 9 h 73"/>
                <a:gd name="T12" fmla="*/ 9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 y="73"/>
                  </a:moveTo>
                  <a:lnTo>
                    <a:pt x="0" y="73"/>
                  </a:lnTo>
                  <a:lnTo>
                    <a:pt x="0" y="0"/>
                  </a:lnTo>
                  <a:lnTo>
                    <a:pt x="97" y="0"/>
                  </a:lnTo>
                  <a:lnTo>
                    <a:pt x="97" y="9"/>
                  </a:lnTo>
                  <a:lnTo>
                    <a:pt x="9" y="9"/>
                  </a:lnTo>
                  <a:lnTo>
                    <a:pt x="9"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4" name="Freeform 33"/>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5" name="Freeform 26"/>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solidFill>
              <a:schemeClr val="bg2"/>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6" name="Freeform 27"/>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solidFill>
              <a:schemeClr val="bg2"/>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7" name="Freeform 28"/>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solidFill>
              <a:schemeClr val="bg2"/>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8" name="Freeform 29"/>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solidFill>
              <a:schemeClr val="bg2"/>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grpSp>
      <p:sp>
        <p:nvSpPr>
          <p:cNvPr id="43" name="Title 1"/>
          <p:cNvSpPr txBox="1">
            <a:spLocks/>
          </p:cNvSpPr>
          <p:nvPr/>
        </p:nvSpPr>
        <p:spPr bwMode="auto">
          <a:xfrm>
            <a:off x="797668" y="457200"/>
            <a:ext cx="8101632" cy="10842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kern="1200">
                <a:solidFill>
                  <a:schemeClr val="tx1"/>
                </a:solidFill>
                <a:latin typeface="+mj-lt"/>
                <a:ea typeface="+mj-ea"/>
                <a:cs typeface="+mj-cs"/>
              </a:defRPr>
            </a:lvl1pPr>
            <a:lvl2pPr algn="l" rtl="0" eaLnBrk="1" fontAlgn="base" hangingPunct="1">
              <a:lnSpc>
                <a:spcPct val="90000"/>
              </a:lnSpc>
              <a:spcBef>
                <a:spcPct val="0"/>
              </a:spcBef>
              <a:spcAft>
                <a:spcPct val="0"/>
              </a:spcAft>
              <a:defRPr sz="2800">
                <a:solidFill>
                  <a:schemeClr val="tx1"/>
                </a:solidFill>
                <a:latin typeface="Arial" charset="0"/>
              </a:defRPr>
            </a:lvl2pPr>
            <a:lvl3pPr algn="l" rtl="0" eaLnBrk="1" fontAlgn="base" hangingPunct="1">
              <a:lnSpc>
                <a:spcPct val="90000"/>
              </a:lnSpc>
              <a:spcBef>
                <a:spcPct val="0"/>
              </a:spcBef>
              <a:spcAft>
                <a:spcPct val="0"/>
              </a:spcAft>
              <a:defRPr sz="2800">
                <a:solidFill>
                  <a:schemeClr val="tx1"/>
                </a:solidFill>
                <a:latin typeface="Arial" charset="0"/>
              </a:defRPr>
            </a:lvl3pPr>
            <a:lvl4pPr algn="l" rtl="0" eaLnBrk="1" fontAlgn="base" hangingPunct="1">
              <a:lnSpc>
                <a:spcPct val="90000"/>
              </a:lnSpc>
              <a:spcBef>
                <a:spcPct val="0"/>
              </a:spcBef>
              <a:spcAft>
                <a:spcPct val="0"/>
              </a:spcAft>
              <a:defRPr sz="2800">
                <a:solidFill>
                  <a:schemeClr val="tx1"/>
                </a:solidFill>
                <a:latin typeface="Arial" charset="0"/>
              </a:defRPr>
            </a:lvl4pPr>
            <a:lvl5pPr algn="l" rtl="0" eaLnBrk="1" fontAlgn="base" hangingPunct="1">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1"/>
                </a:solidFill>
                <a:latin typeface="Arial" charset="0"/>
              </a:defRPr>
            </a:lvl6pPr>
            <a:lvl7pPr marL="914400" algn="l" rtl="0" eaLnBrk="1" fontAlgn="base" hangingPunct="1">
              <a:lnSpc>
                <a:spcPct val="90000"/>
              </a:lnSpc>
              <a:spcBef>
                <a:spcPct val="0"/>
              </a:spcBef>
              <a:spcAft>
                <a:spcPct val="0"/>
              </a:spcAft>
              <a:defRPr sz="2800">
                <a:solidFill>
                  <a:schemeClr val="tx1"/>
                </a:solidFill>
                <a:latin typeface="Arial" charset="0"/>
              </a:defRPr>
            </a:lvl7pPr>
            <a:lvl8pPr marL="1371600" algn="l" rtl="0" eaLnBrk="1" fontAlgn="base" hangingPunct="1">
              <a:lnSpc>
                <a:spcPct val="90000"/>
              </a:lnSpc>
              <a:spcBef>
                <a:spcPct val="0"/>
              </a:spcBef>
              <a:spcAft>
                <a:spcPct val="0"/>
              </a:spcAft>
              <a:defRPr sz="2800">
                <a:solidFill>
                  <a:schemeClr val="tx1"/>
                </a:solidFill>
                <a:latin typeface="Arial" charset="0"/>
              </a:defRPr>
            </a:lvl8pPr>
            <a:lvl9pPr marL="1828800" algn="l" rtl="0" eaLnBrk="1" fontAlgn="base" hangingPunct="1">
              <a:lnSpc>
                <a:spcPct val="90000"/>
              </a:lnSpc>
              <a:spcBef>
                <a:spcPct val="0"/>
              </a:spcBef>
              <a:spcAft>
                <a:spcPct val="0"/>
              </a:spcAft>
              <a:defRPr sz="2800">
                <a:solidFill>
                  <a:schemeClr val="tx1"/>
                </a:solidFill>
                <a:latin typeface="Arial" charset="0"/>
              </a:defRPr>
            </a:lvl9pPr>
          </a:lstStyle>
          <a:p>
            <a:r>
              <a:rPr lang="ru-RU" dirty="0" smtClean="0"/>
              <a:t>Трансляция контента без проводов через </a:t>
            </a:r>
          </a:p>
          <a:p>
            <a:r>
              <a:rPr lang="en-US" dirty="0" smtClean="0"/>
              <a:t>XT </a:t>
            </a:r>
            <a:r>
              <a:rPr lang="en-US" dirty="0" smtClean="0"/>
              <a:t>Room System </a:t>
            </a:r>
            <a:br>
              <a:rPr lang="en-US" dirty="0" smtClean="0"/>
            </a:br>
            <a:r>
              <a:rPr lang="ru-RU" sz="2400" dirty="0" smtClean="0">
                <a:solidFill>
                  <a:srgbClr val="C00000"/>
                </a:solidFill>
              </a:rPr>
              <a:t>поддерживаются </a:t>
            </a:r>
            <a:r>
              <a:rPr lang="en-US" sz="2400" dirty="0" err="1" smtClean="0">
                <a:solidFill>
                  <a:srgbClr val="C00000"/>
                </a:solidFill>
              </a:rPr>
              <a:t>Scopia</a:t>
            </a:r>
            <a:r>
              <a:rPr lang="en-US" sz="2400" dirty="0" smtClean="0">
                <a:solidFill>
                  <a:srgbClr val="C00000"/>
                </a:solidFill>
              </a:rPr>
              <a:t> XT4000/5000/7000</a:t>
            </a:r>
            <a:endParaRPr lang="en-US" sz="2400" dirty="0">
              <a:solidFill>
                <a:srgbClr val="C00000"/>
              </a:solidFill>
            </a:endParaRPr>
          </a:p>
        </p:txBody>
      </p:sp>
      <p:pic>
        <p:nvPicPr>
          <p:cNvPr id="44" name="Picture 4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412479" y="2194295"/>
            <a:ext cx="6541921" cy="365163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16343744"/>
      </p:ext>
    </p:extLst>
  </p:cSld>
  <p:clrMapOvr>
    <a:masterClrMapping/>
  </p:clrMapOvr>
  <p:transition spd="slow">
    <p:pull dir="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2492375"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4" name="Rectangle 23"/>
          <p:cNvSpPr/>
          <p:nvPr/>
        </p:nvSpPr>
        <p:spPr>
          <a:xfrm>
            <a:off x="0" y="1779588"/>
            <a:ext cx="9144000" cy="43942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5" name="Rectangle 24"/>
          <p:cNvSpPr/>
          <p:nvPr/>
        </p:nvSpPr>
        <p:spPr>
          <a:xfrm>
            <a:off x="-10557" y="1820863"/>
            <a:ext cx="9144000" cy="431165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6" name="Oval 25"/>
          <p:cNvSpPr/>
          <p:nvPr/>
        </p:nvSpPr>
        <p:spPr>
          <a:xfrm>
            <a:off x="-2444750"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7" name="Rectangle 26"/>
          <p:cNvSpPr/>
          <p:nvPr/>
        </p:nvSpPr>
        <p:spPr>
          <a:xfrm>
            <a:off x="2743041" y="4470406"/>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sp>
        <p:nvSpPr>
          <p:cNvPr id="28" name="Rectangle 27"/>
          <p:cNvSpPr/>
          <p:nvPr/>
        </p:nvSpPr>
        <p:spPr>
          <a:xfrm>
            <a:off x="2800350" y="5661065"/>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pic>
        <p:nvPicPr>
          <p:cNvPr id="29"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203451" y="1779587"/>
            <a:ext cx="4541837" cy="4541837"/>
          </a:xfrm>
          <a:prstGeom prst="rect">
            <a:avLst/>
          </a:prstGeom>
          <a:noFill/>
          <a:ln w="9525">
            <a:noFill/>
            <a:miter lim="800000"/>
            <a:headEnd/>
            <a:tailEnd/>
          </a:ln>
        </p:spPr>
      </p:pic>
      <p:sp>
        <p:nvSpPr>
          <p:cNvPr id="30" name="Oval 28"/>
          <p:cNvSpPr>
            <a:spLocks noChangeArrowheads="1"/>
          </p:cNvSpPr>
          <p:nvPr/>
        </p:nvSpPr>
        <p:spPr bwMode="auto">
          <a:xfrm>
            <a:off x="-1699657" y="1630363"/>
            <a:ext cx="3378201"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grpSp>
        <p:nvGrpSpPr>
          <p:cNvPr id="31" name="Group 47"/>
          <p:cNvGrpSpPr/>
          <p:nvPr/>
        </p:nvGrpSpPr>
        <p:grpSpPr>
          <a:xfrm rot="18569497">
            <a:off x="-1797908" y="2105559"/>
            <a:ext cx="3730752" cy="3730752"/>
            <a:chOff x="-6153150" y="911225"/>
            <a:chExt cx="5748337" cy="5745163"/>
          </a:xfrm>
          <a:solidFill>
            <a:srgbClr val="4D657C">
              <a:alpha val="60000"/>
            </a:srgbClr>
          </a:solidFill>
        </p:grpSpPr>
        <p:sp>
          <p:nvSpPr>
            <p:cNvPr id="32" name="Freeform 20"/>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3" name="Freeform 32"/>
            <p:cNvSpPr>
              <a:spLocks/>
            </p:cNvSpPr>
            <p:nvPr/>
          </p:nvSpPr>
          <p:spPr bwMode="auto">
            <a:xfrm>
              <a:off x="-3865563" y="3341688"/>
              <a:ext cx="153987" cy="115888"/>
            </a:xfrm>
            <a:custGeom>
              <a:avLst/>
              <a:gdLst>
                <a:gd name="T0" fmla="*/ 9 w 97"/>
                <a:gd name="T1" fmla="*/ 73 h 73"/>
                <a:gd name="T2" fmla="*/ 0 w 97"/>
                <a:gd name="T3" fmla="*/ 73 h 73"/>
                <a:gd name="T4" fmla="*/ 0 w 97"/>
                <a:gd name="T5" fmla="*/ 0 h 73"/>
                <a:gd name="T6" fmla="*/ 97 w 97"/>
                <a:gd name="T7" fmla="*/ 0 h 73"/>
                <a:gd name="T8" fmla="*/ 97 w 97"/>
                <a:gd name="T9" fmla="*/ 9 h 73"/>
                <a:gd name="T10" fmla="*/ 9 w 97"/>
                <a:gd name="T11" fmla="*/ 9 h 73"/>
                <a:gd name="T12" fmla="*/ 9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 y="73"/>
                  </a:moveTo>
                  <a:lnTo>
                    <a:pt x="0" y="73"/>
                  </a:lnTo>
                  <a:lnTo>
                    <a:pt x="0" y="0"/>
                  </a:lnTo>
                  <a:lnTo>
                    <a:pt x="97" y="0"/>
                  </a:lnTo>
                  <a:lnTo>
                    <a:pt x="97" y="9"/>
                  </a:lnTo>
                  <a:lnTo>
                    <a:pt x="9" y="9"/>
                  </a:lnTo>
                  <a:lnTo>
                    <a:pt x="9"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4" name="Freeform 33"/>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5" name="Freeform 26"/>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6" name="Freeform 27"/>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7" name="Freeform 28"/>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8" name="Freeform 29"/>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grpSp>
      <p:sp>
        <p:nvSpPr>
          <p:cNvPr id="43" name="Title 1"/>
          <p:cNvSpPr txBox="1">
            <a:spLocks/>
          </p:cNvSpPr>
          <p:nvPr/>
        </p:nvSpPr>
        <p:spPr bwMode="auto">
          <a:xfrm>
            <a:off x="304799" y="457200"/>
            <a:ext cx="8707225" cy="10842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800" kern="1200">
                <a:solidFill>
                  <a:schemeClr val="tx1"/>
                </a:solidFill>
                <a:latin typeface="+mj-lt"/>
                <a:ea typeface="+mj-ea"/>
                <a:cs typeface="+mj-cs"/>
              </a:defRPr>
            </a:lvl1pPr>
            <a:lvl2pPr algn="l" rtl="0" eaLnBrk="1" fontAlgn="base" hangingPunct="1">
              <a:lnSpc>
                <a:spcPct val="90000"/>
              </a:lnSpc>
              <a:spcBef>
                <a:spcPct val="0"/>
              </a:spcBef>
              <a:spcAft>
                <a:spcPct val="0"/>
              </a:spcAft>
              <a:defRPr sz="2800">
                <a:solidFill>
                  <a:schemeClr val="tx1"/>
                </a:solidFill>
                <a:latin typeface="Arial" charset="0"/>
              </a:defRPr>
            </a:lvl2pPr>
            <a:lvl3pPr algn="l" rtl="0" eaLnBrk="1" fontAlgn="base" hangingPunct="1">
              <a:lnSpc>
                <a:spcPct val="90000"/>
              </a:lnSpc>
              <a:spcBef>
                <a:spcPct val="0"/>
              </a:spcBef>
              <a:spcAft>
                <a:spcPct val="0"/>
              </a:spcAft>
              <a:defRPr sz="2800">
                <a:solidFill>
                  <a:schemeClr val="tx1"/>
                </a:solidFill>
                <a:latin typeface="Arial" charset="0"/>
              </a:defRPr>
            </a:lvl3pPr>
            <a:lvl4pPr algn="l" rtl="0" eaLnBrk="1" fontAlgn="base" hangingPunct="1">
              <a:lnSpc>
                <a:spcPct val="90000"/>
              </a:lnSpc>
              <a:spcBef>
                <a:spcPct val="0"/>
              </a:spcBef>
              <a:spcAft>
                <a:spcPct val="0"/>
              </a:spcAft>
              <a:defRPr sz="2800">
                <a:solidFill>
                  <a:schemeClr val="tx1"/>
                </a:solidFill>
                <a:latin typeface="Arial" charset="0"/>
              </a:defRPr>
            </a:lvl4pPr>
            <a:lvl5pPr algn="l" rtl="0" eaLnBrk="1" fontAlgn="base" hangingPunct="1">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1"/>
                </a:solidFill>
                <a:latin typeface="Arial" charset="0"/>
              </a:defRPr>
            </a:lvl6pPr>
            <a:lvl7pPr marL="914400" algn="l" rtl="0" eaLnBrk="1" fontAlgn="base" hangingPunct="1">
              <a:lnSpc>
                <a:spcPct val="90000"/>
              </a:lnSpc>
              <a:spcBef>
                <a:spcPct val="0"/>
              </a:spcBef>
              <a:spcAft>
                <a:spcPct val="0"/>
              </a:spcAft>
              <a:defRPr sz="2800">
                <a:solidFill>
                  <a:schemeClr val="tx1"/>
                </a:solidFill>
                <a:latin typeface="Arial" charset="0"/>
              </a:defRPr>
            </a:lvl7pPr>
            <a:lvl8pPr marL="1371600" algn="l" rtl="0" eaLnBrk="1" fontAlgn="base" hangingPunct="1">
              <a:lnSpc>
                <a:spcPct val="90000"/>
              </a:lnSpc>
              <a:spcBef>
                <a:spcPct val="0"/>
              </a:spcBef>
              <a:spcAft>
                <a:spcPct val="0"/>
              </a:spcAft>
              <a:defRPr sz="2800">
                <a:solidFill>
                  <a:schemeClr val="tx1"/>
                </a:solidFill>
                <a:latin typeface="Arial" charset="0"/>
              </a:defRPr>
            </a:lvl8pPr>
            <a:lvl9pPr marL="1828800" algn="l" rtl="0" eaLnBrk="1" fontAlgn="base" hangingPunct="1">
              <a:lnSpc>
                <a:spcPct val="90000"/>
              </a:lnSpc>
              <a:spcBef>
                <a:spcPct val="0"/>
              </a:spcBef>
              <a:spcAft>
                <a:spcPct val="0"/>
              </a:spcAft>
              <a:defRPr sz="2800">
                <a:solidFill>
                  <a:schemeClr val="tx1"/>
                </a:solidFill>
                <a:latin typeface="Arial" charset="0"/>
              </a:defRPr>
            </a:lvl9pPr>
          </a:lstStyle>
          <a:p>
            <a:r>
              <a:rPr lang="ru-RU" dirty="0" smtClean="0"/>
              <a:t>Подключитесь к совещанию на мобильном а продолжите на терминале в зале.</a:t>
            </a:r>
            <a:r>
              <a:rPr lang="en-US" dirty="0" smtClean="0"/>
              <a:t/>
            </a:r>
            <a:br>
              <a:rPr lang="en-US" dirty="0" smtClean="0"/>
            </a:br>
            <a:r>
              <a:rPr lang="ru-RU" dirty="0" smtClean="0"/>
              <a:t>	</a:t>
            </a:r>
            <a:r>
              <a:rPr lang="en-US" sz="2400" dirty="0" smtClean="0">
                <a:solidFill>
                  <a:srgbClr val="C00000"/>
                </a:solidFill>
              </a:rPr>
              <a:t>Avaya </a:t>
            </a:r>
            <a:r>
              <a:rPr lang="en-US" sz="2400" dirty="0" smtClean="0">
                <a:solidFill>
                  <a:srgbClr val="C00000"/>
                </a:solidFill>
              </a:rPr>
              <a:t>Mobile Link</a:t>
            </a:r>
            <a:endParaRPr lang="en-US" sz="2400" dirty="0">
              <a:solidFill>
                <a:srgbClr val="C00000"/>
              </a:solidFill>
            </a:endParaRPr>
          </a:p>
        </p:txBody>
      </p:sp>
      <p:pic>
        <p:nvPicPr>
          <p:cNvPr id="45" name="Picture 4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0953" y="2114549"/>
            <a:ext cx="6787706" cy="3911918"/>
          </a:xfrm>
          <a:prstGeom prst="rect">
            <a:avLst/>
          </a:prstGeom>
        </p:spPr>
      </p:pic>
    </p:spTree>
    <p:extLst>
      <p:ext uri="{BB962C8B-B14F-4D97-AF65-F5344CB8AC3E}">
        <p14:creationId xmlns:p14="http://schemas.microsoft.com/office/powerpoint/2010/main" val="2949576173"/>
      </p:ext>
    </p:extLst>
  </p:cSld>
  <p:clrMapOvr>
    <a:masterClrMapping/>
  </p:clrMapOvr>
  <p:transition spd="slow">
    <p:pull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760099"/>
            <a:ext cx="2674208" cy="2674208"/>
          </a:xfrm>
          <a:prstGeom prst="rect">
            <a:avLst/>
          </a:prstGeom>
        </p:spPr>
      </p:pic>
      <p:sp>
        <p:nvSpPr>
          <p:cNvPr id="2" name="Title 1"/>
          <p:cNvSpPr>
            <a:spLocks noGrp="1"/>
          </p:cNvSpPr>
          <p:nvPr>
            <p:ph type="title"/>
          </p:nvPr>
        </p:nvSpPr>
        <p:spPr>
          <a:xfrm>
            <a:off x="304800" y="457200"/>
            <a:ext cx="8229600" cy="838200"/>
          </a:xfrm>
        </p:spPr>
        <p:txBody>
          <a:bodyPr anchor="t"/>
          <a:lstStyle/>
          <a:p>
            <a:r>
              <a:rPr lang="ru-RU" dirty="0" smtClean="0"/>
              <a:t>Улучшения планирования в </a:t>
            </a:r>
            <a:r>
              <a:rPr lang="en-CA" dirty="0" smtClean="0"/>
              <a:t>Outlook</a:t>
            </a:r>
            <a:r>
              <a:rPr lang="en-CA" dirty="0" smtClean="0"/>
              <a:t/>
            </a:r>
            <a:br>
              <a:rPr lang="en-CA" dirty="0" smtClean="0"/>
            </a:br>
            <a:endParaRPr lang="en-CA" sz="2400" dirty="0">
              <a:solidFill>
                <a:srgbClr val="C00000"/>
              </a:solidFill>
            </a:endParaRPr>
          </a:p>
        </p:txBody>
      </p:sp>
      <p:sp>
        <p:nvSpPr>
          <p:cNvPr id="11" name="Content Placeholder 10"/>
          <p:cNvSpPr>
            <a:spLocks noGrp="1"/>
          </p:cNvSpPr>
          <p:nvPr>
            <p:ph sz="half" idx="1"/>
          </p:nvPr>
        </p:nvSpPr>
        <p:spPr>
          <a:xfrm>
            <a:off x="2620370" y="1287848"/>
            <a:ext cx="6209731" cy="4724400"/>
          </a:xfrm>
        </p:spPr>
        <p:txBody>
          <a:bodyPr>
            <a:normAutofit/>
          </a:bodyPr>
          <a:lstStyle/>
          <a:p>
            <a:r>
              <a:rPr lang="en-US" sz="2000" dirty="0" err="1"/>
              <a:t>Scopia</a:t>
            </a:r>
            <a:r>
              <a:rPr lang="en-US" sz="2000" dirty="0"/>
              <a:t> Desktop Add </a:t>
            </a:r>
            <a:r>
              <a:rPr lang="en-US" sz="2000" dirty="0" smtClean="0"/>
              <a:t>in </a:t>
            </a:r>
            <a:r>
              <a:rPr lang="ru-RU" sz="2000" dirty="0" smtClean="0"/>
              <a:t>более не доступен</a:t>
            </a:r>
            <a:endParaRPr lang="en-US" sz="2000" dirty="0"/>
          </a:p>
          <a:p>
            <a:r>
              <a:rPr lang="ru-RU" sz="2000" dirty="0" smtClean="0"/>
              <a:t>Доступен только </a:t>
            </a:r>
            <a:r>
              <a:rPr lang="en-US" sz="2000" dirty="0" err="1" smtClean="0"/>
              <a:t>Scopia</a:t>
            </a:r>
            <a:r>
              <a:rPr lang="en-US" sz="2000" dirty="0" smtClean="0"/>
              <a:t> </a:t>
            </a:r>
            <a:r>
              <a:rPr lang="en-US" sz="2000" dirty="0"/>
              <a:t>Management Add </a:t>
            </a:r>
            <a:r>
              <a:rPr lang="en-US" sz="2000" dirty="0" smtClean="0"/>
              <a:t>in</a:t>
            </a:r>
            <a:endParaRPr lang="en-US" sz="2000" dirty="0"/>
          </a:p>
          <a:p>
            <a:pPr lvl="1"/>
            <a:r>
              <a:rPr lang="ru-RU" sz="1800" dirty="0" smtClean="0"/>
              <a:t>Поддержка </a:t>
            </a:r>
            <a:r>
              <a:rPr lang="en-US" sz="1800" dirty="0" smtClean="0"/>
              <a:t>Office 64</a:t>
            </a:r>
            <a:r>
              <a:rPr lang="ru-RU" sz="1800" dirty="0" smtClean="0"/>
              <a:t> бит</a:t>
            </a:r>
            <a:endParaRPr lang="en-US" sz="1800" dirty="0"/>
          </a:p>
          <a:p>
            <a:pPr lvl="1"/>
            <a:r>
              <a:rPr lang="ru-RU" sz="1800" dirty="0" smtClean="0"/>
              <a:t>Установка с сервера </a:t>
            </a:r>
            <a:r>
              <a:rPr lang="en-US" sz="1800" dirty="0" err="1"/>
              <a:t>Scopia</a:t>
            </a:r>
            <a:r>
              <a:rPr lang="en-US" sz="1800" dirty="0"/>
              <a:t> Desktop</a:t>
            </a:r>
            <a:endParaRPr lang="en-US" sz="1800" dirty="0"/>
          </a:p>
          <a:p>
            <a:pPr lvl="1"/>
            <a:r>
              <a:rPr lang="ru-RU" sz="1800" dirty="0" smtClean="0"/>
              <a:t>Подключение к серверу </a:t>
            </a:r>
            <a:r>
              <a:rPr lang="en-US" sz="1800" dirty="0" err="1" smtClean="0"/>
              <a:t>Scopia</a:t>
            </a:r>
            <a:r>
              <a:rPr lang="en-US" sz="1800" dirty="0" smtClean="0"/>
              <a:t> Desktop (</a:t>
            </a:r>
            <a:r>
              <a:rPr lang="en-US" sz="1800" dirty="0" smtClean="0"/>
              <a:t>VPN</a:t>
            </a:r>
            <a:r>
              <a:rPr lang="ru-RU" sz="1800" dirty="0" smtClean="0"/>
              <a:t> не нужен</a:t>
            </a:r>
            <a:r>
              <a:rPr lang="en-US" sz="1800" dirty="0" smtClean="0"/>
              <a:t>)</a:t>
            </a:r>
            <a:endParaRPr lang="en-US" sz="1800" dirty="0"/>
          </a:p>
          <a:p>
            <a:pPr lvl="1"/>
            <a:r>
              <a:rPr lang="ru-RU" sz="1800" dirty="0" smtClean="0"/>
              <a:t>Поддержка</a:t>
            </a:r>
            <a:r>
              <a:rPr lang="en-US" sz="1800" dirty="0" smtClean="0"/>
              <a:t> HTTPS</a:t>
            </a:r>
            <a:endParaRPr lang="en-US" sz="1800" dirty="0"/>
          </a:p>
          <a:p>
            <a:r>
              <a:rPr lang="en-US" sz="2000" dirty="0"/>
              <a:t>2 </a:t>
            </a:r>
            <a:r>
              <a:rPr lang="ru-RU" sz="2000" dirty="0" smtClean="0"/>
              <a:t>режима</a:t>
            </a:r>
            <a:endParaRPr lang="en-US" sz="2000" dirty="0"/>
          </a:p>
          <a:p>
            <a:pPr lvl="1"/>
            <a:r>
              <a:rPr lang="ru-RU" sz="1800" dirty="0" smtClean="0"/>
              <a:t>Простой</a:t>
            </a:r>
            <a:r>
              <a:rPr lang="en-US" sz="1800" dirty="0" smtClean="0"/>
              <a:t> (</a:t>
            </a:r>
            <a:r>
              <a:rPr lang="ru-RU" sz="1800" dirty="0" smtClean="0"/>
              <a:t>похож </a:t>
            </a:r>
            <a:r>
              <a:rPr lang="en-US" sz="1800" dirty="0" err="1" smtClean="0"/>
              <a:t>Scopia</a:t>
            </a:r>
            <a:r>
              <a:rPr lang="en-US" sz="1800" dirty="0" smtClean="0"/>
              <a:t> </a:t>
            </a:r>
            <a:r>
              <a:rPr lang="en-US" sz="1800" dirty="0"/>
              <a:t>Desktop)</a:t>
            </a:r>
          </a:p>
          <a:p>
            <a:pPr lvl="1"/>
            <a:r>
              <a:rPr lang="ru-RU" sz="1800" dirty="0" smtClean="0"/>
              <a:t>Улучшенный</a:t>
            </a:r>
            <a:r>
              <a:rPr lang="en-US" sz="1800" dirty="0" smtClean="0"/>
              <a:t> (</a:t>
            </a:r>
            <a:r>
              <a:rPr lang="ru-RU" sz="1800" dirty="0" smtClean="0"/>
              <a:t>приглашение терминалов</a:t>
            </a:r>
            <a:r>
              <a:rPr lang="en-US" sz="1800" dirty="0" smtClean="0"/>
              <a:t>, </a:t>
            </a:r>
            <a:r>
              <a:rPr lang="ru-RU" sz="1800" dirty="0" smtClean="0"/>
              <a:t>резервирование ресурсов </a:t>
            </a:r>
            <a:r>
              <a:rPr lang="en-US" sz="1800" dirty="0" smtClean="0"/>
              <a:t>…)</a:t>
            </a:r>
            <a:endParaRPr lang="en-US" sz="1800" dirty="0"/>
          </a:p>
          <a:p>
            <a:r>
              <a:rPr lang="en-US" sz="2000" dirty="0" err="1" smtClean="0"/>
              <a:t>Scopia</a:t>
            </a:r>
            <a:r>
              <a:rPr lang="en-US" sz="2000" dirty="0" smtClean="0"/>
              <a:t> </a:t>
            </a:r>
            <a:r>
              <a:rPr lang="en-US" sz="2000" dirty="0"/>
              <a:t>Management </a:t>
            </a:r>
            <a:r>
              <a:rPr lang="ru-RU" sz="2000" dirty="0" smtClean="0"/>
              <a:t>теперь обслуживает все совещания.</a:t>
            </a:r>
            <a:endParaRPr lang="en-US" sz="2000" dirty="0"/>
          </a:p>
        </p:txBody>
      </p:sp>
    </p:spTree>
    <p:extLst>
      <p:ext uri="{BB962C8B-B14F-4D97-AF65-F5344CB8AC3E}">
        <p14:creationId xmlns:p14="http://schemas.microsoft.com/office/powerpoint/2010/main" val="3028936986"/>
      </p:ext>
    </p:extLst>
  </p:cSld>
  <p:clrMapOvr>
    <a:masterClrMapping/>
  </p:clrMapOvr>
  <p:transition spd="slow">
    <p:pull dir="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749048" cy="838200"/>
          </a:xfrm>
        </p:spPr>
        <p:txBody>
          <a:bodyPr anchor="t"/>
          <a:lstStyle/>
          <a:p>
            <a:r>
              <a:rPr lang="ru-RU" dirty="0" smtClean="0"/>
              <a:t>Упрощенное лицензирование</a:t>
            </a:r>
            <a:r>
              <a:rPr lang="en-CA" dirty="0"/>
              <a:t/>
            </a:r>
            <a:br>
              <a:rPr lang="en-CA" dirty="0"/>
            </a:br>
            <a:r>
              <a:rPr lang="ru-RU" sz="2000" dirty="0" smtClean="0">
                <a:solidFill>
                  <a:srgbClr val="C00000"/>
                </a:solidFill>
              </a:rPr>
              <a:t>Лицензии больше не привязаны к пользователям</a:t>
            </a:r>
            <a:r>
              <a:rPr lang="en-US" altLang="en-US" sz="2000" dirty="0" smtClean="0">
                <a:solidFill>
                  <a:srgbClr val="C00000"/>
                </a:solidFill>
              </a:rPr>
              <a:t> </a:t>
            </a:r>
            <a:r>
              <a:rPr lang="en-US" altLang="en-US" sz="2000" dirty="0">
                <a:solidFill>
                  <a:srgbClr val="C00000"/>
                </a:solidFill>
              </a:rPr>
              <a:t>– </a:t>
            </a:r>
            <a:r>
              <a:rPr lang="ru-RU" altLang="en-US" sz="2000" dirty="0" smtClean="0">
                <a:solidFill>
                  <a:srgbClr val="C00000"/>
                </a:solidFill>
              </a:rPr>
              <a:t>Все включено</a:t>
            </a:r>
            <a:endParaRPr lang="en-CA" sz="2000" dirty="0">
              <a:solidFill>
                <a:srgbClr val="C00000"/>
              </a:solidFill>
            </a:endParaRPr>
          </a:p>
        </p:txBody>
      </p:sp>
      <p:pic>
        <p:nvPicPr>
          <p:cNvPr id="8" name="Picture 7"/>
          <p:cNvPicPr>
            <a:picLocks noChangeAspect="1"/>
          </p:cNvPicPr>
          <p:nvPr/>
        </p:nvPicPr>
        <p:blipFill>
          <a:blip r:embed="rId3"/>
          <a:stretch>
            <a:fillRect/>
          </a:stretch>
        </p:blipFill>
        <p:spPr>
          <a:xfrm>
            <a:off x="353989" y="1814144"/>
            <a:ext cx="4064000" cy="3314700"/>
          </a:xfrm>
          <a:prstGeom prst="rect">
            <a:avLst/>
          </a:prstGeom>
        </p:spPr>
      </p:pic>
      <p:sp>
        <p:nvSpPr>
          <p:cNvPr id="5" name="Content Placeholder 2"/>
          <p:cNvSpPr>
            <a:spLocks noGrp="1"/>
          </p:cNvSpPr>
          <p:nvPr>
            <p:ph idx="1"/>
          </p:nvPr>
        </p:nvSpPr>
        <p:spPr>
          <a:xfrm>
            <a:off x="4417990" y="1496971"/>
            <a:ext cx="4537084" cy="5191675"/>
          </a:xfrm>
        </p:spPr>
        <p:txBody>
          <a:bodyPr>
            <a:normAutofit/>
          </a:bodyPr>
          <a:lstStyle/>
          <a:p>
            <a:r>
              <a:rPr lang="ru-RU" b="1" dirty="0" smtClean="0">
                <a:solidFill>
                  <a:schemeClr val="accent1"/>
                </a:solidFill>
              </a:rPr>
              <a:t>Вы покупаете</a:t>
            </a:r>
            <a:endParaRPr lang="en-US" b="1" dirty="0" smtClean="0">
              <a:solidFill>
                <a:schemeClr val="accent1"/>
              </a:solidFill>
            </a:endParaRPr>
          </a:p>
          <a:p>
            <a:pPr lvl="1"/>
            <a:r>
              <a:rPr lang="ru-RU" dirty="0" smtClean="0"/>
              <a:t>Набор </a:t>
            </a:r>
            <a:r>
              <a:rPr lang="en-US" dirty="0" smtClean="0"/>
              <a:t>Elite </a:t>
            </a:r>
            <a:r>
              <a:rPr lang="en-US" dirty="0" smtClean="0"/>
              <a:t>MCU </a:t>
            </a:r>
            <a:r>
              <a:rPr lang="en-US" dirty="0" smtClean="0"/>
              <a:t>SW</a:t>
            </a:r>
            <a:endParaRPr lang="en-US" dirty="0" smtClean="0"/>
          </a:p>
          <a:p>
            <a:pPr marL="457200" lvl="1" indent="0" algn="ctr">
              <a:buNone/>
            </a:pPr>
            <a:r>
              <a:rPr lang="ru-RU" b="1" dirty="0" smtClean="0"/>
              <a:t>или</a:t>
            </a:r>
            <a:endParaRPr lang="en-US" b="1" dirty="0" smtClean="0"/>
          </a:p>
          <a:p>
            <a:pPr lvl="1"/>
            <a:r>
              <a:rPr lang="ru-RU" dirty="0" smtClean="0"/>
              <a:t>Лицензии </a:t>
            </a:r>
            <a:r>
              <a:rPr lang="en-US" dirty="0" err="1" smtClean="0"/>
              <a:t>Scopia</a:t>
            </a:r>
            <a:r>
              <a:rPr lang="en-US" dirty="0" smtClean="0"/>
              <a:t> Management</a:t>
            </a:r>
            <a:endParaRPr lang="en-US" dirty="0" smtClean="0"/>
          </a:p>
          <a:p>
            <a:pPr marL="457200" lvl="1" indent="0" algn="ctr">
              <a:buNone/>
            </a:pPr>
            <a:r>
              <a:rPr lang="ru-RU" b="1" dirty="0" smtClean="0"/>
              <a:t>или</a:t>
            </a:r>
            <a:endParaRPr lang="en-US" b="1" dirty="0" smtClean="0"/>
          </a:p>
          <a:p>
            <a:pPr lvl="1"/>
            <a:r>
              <a:rPr lang="ru-RU" dirty="0" smtClean="0"/>
              <a:t>Лицензию </a:t>
            </a:r>
            <a:r>
              <a:rPr lang="en-US" dirty="0" err="1" smtClean="0"/>
              <a:t>Scopia</a:t>
            </a:r>
            <a:r>
              <a:rPr lang="en-US" dirty="0" smtClean="0"/>
              <a:t> </a:t>
            </a:r>
            <a:r>
              <a:rPr lang="en-US" dirty="0" smtClean="0"/>
              <a:t>Management </a:t>
            </a:r>
            <a:r>
              <a:rPr lang="en-US" dirty="0" smtClean="0"/>
              <a:t>alternate</a:t>
            </a:r>
            <a:endParaRPr lang="en-US" dirty="0" smtClean="0"/>
          </a:p>
          <a:p>
            <a:r>
              <a:rPr lang="ru-RU" b="1" dirty="0" smtClean="0">
                <a:solidFill>
                  <a:srgbClr val="CC0000"/>
                </a:solidFill>
              </a:rPr>
              <a:t>Получаете</a:t>
            </a:r>
            <a:endParaRPr lang="en-US" b="1" dirty="0" smtClean="0">
              <a:solidFill>
                <a:srgbClr val="CC0000"/>
              </a:solidFill>
            </a:endParaRPr>
          </a:p>
          <a:p>
            <a:pPr lvl="1"/>
            <a:r>
              <a:rPr lang="ru-RU" dirty="0" smtClean="0"/>
              <a:t>Неогран. Кол-во</a:t>
            </a:r>
            <a:r>
              <a:rPr lang="en-US" baseline="30000" dirty="0" smtClean="0"/>
              <a:t>1</a:t>
            </a:r>
            <a:r>
              <a:rPr lang="en-US" dirty="0" smtClean="0"/>
              <a:t> </a:t>
            </a:r>
            <a:r>
              <a:rPr lang="ru-RU" dirty="0" smtClean="0"/>
              <a:t>Мобильных клиентов</a:t>
            </a:r>
            <a:endParaRPr lang="en-US" dirty="0" smtClean="0"/>
          </a:p>
          <a:p>
            <a:pPr lvl="1"/>
            <a:r>
              <a:rPr lang="ru-RU" dirty="0"/>
              <a:t>Неогран. Кол-во</a:t>
            </a:r>
            <a:r>
              <a:rPr lang="en-US" baseline="30000" dirty="0"/>
              <a:t>1</a:t>
            </a:r>
            <a:r>
              <a:rPr lang="en-US" dirty="0"/>
              <a:t> </a:t>
            </a:r>
            <a:r>
              <a:rPr lang="ru-RU" dirty="0" smtClean="0"/>
              <a:t>клиентов для ПК</a:t>
            </a:r>
            <a:endParaRPr lang="en-US" dirty="0" smtClean="0"/>
          </a:p>
          <a:p>
            <a:pPr marL="457200" lvl="1" indent="0">
              <a:buNone/>
            </a:pPr>
            <a:endParaRPr lang="en-US" dirty="0" smtClean="0"/>
          </a:p>
          <a:p>
            <a:pPr marL="457200" lvl="1" indent="0">
              <a:buNone/>
            </a:pPr>
            <a:r>
              <a:rPr lang="en-US" baseline="30000" dirty="0" smtClean="0"/>
              <a:t>1</a:t>
            </a:r>
            <a:r>
              <a:rPr lang="en-US" dirty="0" smtClean="0"/>
              <a:t> </a:t>
            </a:r>
            <a:r>
              <a:rPr lang="ru-RU" sz="1200" dirty="0" smtClean="0"/>
              <a:t>ограничиваются только портами </a:t>
            </a:r>
            <a:r>
              <a:rPr lang="en-US" sz="1200" dirty="0" smtClean="0"/>
              <a:t>MCU</a:t>
            </a:r>
            <a:endParaRPr lang="en-US" sz="1200" dirty="0" smtClean="0"/>
          </a:p>
        </p:txBody>
      </p:sp>
    </p:spTree>
    <p:extLst>
      <p:ext uri="{BB962C8B-B14F-4D97-AF65-F5344CB8AC3E}">
        <p14:creationId xmlns:p14="http://schemas.microsoft.com/office/powerpoint/2010/main" val="1831135359"/>
      </p:ext>
    </p:extLst>
  </p:cSld>
  <p:clrMapOvr>
    <a:masterClrMapping/>
  </p:clrMapOvr>
  <p:transition spd="slow">
    <p:pull dir="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531581"/>
            <a:ext cx="8497874" cy="952345"/>
          </a:xfrm>
        </p:spPr>
        <p:txBody>
          <a:bodyPr/>
          <a:lstStyle/>
          <a:p>
            <a:r>
              <a:rPr lang="ru-RU" dirty="0" smtClean="0"/>
              <a:t>Одновременных звонков через </a:t>
            </a:r>
            <a:r>
              <a:rPr lang="en-US" dirty="0" smtClean="0"/>
              <a:t>MCU</a:t>
            </a:r>
            <a:endParaRPr lang="en-US" dirty="0"/>
          </a:p>
        </p:txBody>
      </p:sp>
      <p:sp>
        <p:nvSpPr>
          <p:cNvPr id="4" name="TextBox 3"/>
          <p:cNvSpPr txBox="1"/>
          <p:nvPr/>
        </p:nvSpPr>
        <p:spPr>
          <a:xfrm>
            <a:off x="586191" y="1428685"/>
            <a:ext cx="8096793" cy="3797621"/>
          </a:xfrm>
          <a:prstGeom prst="rect">
            <a:avLst/>
          </a:prstGeom>
          <a:noFill/>
        </p:spPr>
        <p:txBody>
          <a:bodyPr wrap="none" rtlCol="0" anchor="ctr">
            <a:noAutofit/>
          </a:bodyPr>
          <a:lstStyle/>
          <a:p>
            <a:pPr algn="ctr">
              <a:lnSpc>
                <a:spcPct val="90000"/>
              </a:lnSpc>
            </a:pPr>
            <a:r>
              <a:rPr lang="en-US" sz="166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5,000</a:t>
            </a:r>
          </a:p>
        </p:txBody>
      </p:sp>
      <p:sp>
        <p:nvSpPr>
          <p:cNvPr id="6" name="Title 1"/>
          <p:cNvSpPr>
            <a:spLocks noGrp="1"/>
          </p:cNvSpPr>
          <p:nvPr>
            <p:ph type="title"/>
          </p:nvPr>
        </p:nvSpPr>
        <p:spPr>
          <a:xfrm>
            <a:off x="304800" y="457200"/>
            <a:ext cx="8749048" cy="838200"/>
          </a:xfrm>
        </p:spPr>
        <p:txBody>
          <a:bodyPr anchor="t"/>
          <a:lstStyle/>
          <a:p>
            <a:r>
              <a:rPr lang="ru-RU" dirty="0" smtClean="0"/>
              <a:t>Улучшенная масштабируемость</a:t>
            </a:r>
            <a:endParaRPr lang="en-CA" sz="2400" dirty="0">
              <a:solidFill>
                <a:srgbClr val="C00000"/>
              </a:solidFill>
            </a:endParaRPr>
          </a:p>
        </p:txBody>
      </p:sp>
    </p:spTree>
    <p:extLst>
      <p:ext uri="{BB962C8B-B14F-4D97-AF65-F5344CB8AC3E}">
        <p14:creationId xmlns:p14="http://schemas.microsoft.com/office/powerpoint/2010/main" val="1914538005"/>
      </p:ext>
    </p:extLst>
  </p:cSld>
  <p:clrMapOvr>
    <a:masterClrMapping/>
  </p:clrMapOvr>
  <p:transition spd="slow">
    <p:pull dir="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838200"/>
          </a:xfrm>
        </p:spPr>
        <p:txBody>
          <a:bodyPr anchor="t"/>
          <a:lstStyle/>
          <a:p>
            <a:r>
              <a:rPr lang="en-CA" dirty="0" err="1" smtClean="0"/>
              <a:t>Scopia</a:t>
            </a:r>
            <a:r>
              <a:rPr lang="en-CA" dirty="0" smtClean="0"/>
              <a:t> Management</a:t>
            </a:r>
            <a:br>
              <a:rPr lang="en-CA" dirty="0" smtClean="0"/>
            </a:br>
            <a:r>
              <a:rPr lang="ru-RU" sz="2400" dirty="0" smtClean="0">
                <a:solidFill>
                  <a:srgbClr val="C00000"/>
                </a:solidFill>
              </a:rPr>
              <a:t>Поддержка систем </a:t>
            </a:r>
            <a:r>
              <a:rPr lang="en-US" altLang="en-US" sz="2400" dirty="0" smtClean="0">
                <a:solidFill>
                  <a:srgbClr val="C00000"/>
                </a:solidFill>
              </a:rPr>
              <a:t>3</a:t>
            </a:r>
            <a:r>
              <a:rPr lang="ru-RU" altLang="en-US" sz="2400" baseline="30000" dirty="0" smtClean="0">
                <a:solidFill>
                  <a:srgbClr val="C00000"/>
                </a:solidFill>
              </a:rPr>
              <a:t>их</a:t>
            </a:r>
            <a:r>
              <a:rPr lang="en-US" altLang="en-US" sz="2400" dirty="0" smtClean="0">
                <a:solidFill>
                  <a:srgbClr val="C00000"/>
                </a:solidFill>
              </a:rPr>
              <a:t> </a:t>
            </a:r>
            <a:r>
              <a:rPr lang="ru-RU" altLang="en-US" sz="2400" dirty="0" smtClean="0">
                <a:solidFill>
                  <a:srgbClr val="C00000"/>
                </a:solidFill>
              </a:rPr>
              <a:t>производителей</a:t>
            </a:r>
            <a:endParaRPr lang="en-CA" sz="2400" dirty="0">
              <a:solidFill>
                <a:srgbClr val="C00000"/>
              </a:solidFill>
            </a:endParaRPr>
          </a:p>
        </p:txBody>
      </p:sp>
      <p:sp>
        <p:nvSpPr>
          <p:cNvPr id="3" name="Content Placeholder 2"/>
          <p:cNvSpPr>
            <a:spLocks noGrp="1"/>
          </p:cNvSpPr>
          <p:nvPr>
            <p:ph sz="half" idx="1"/>
          </p:nvPr>
        </p:nvSpPr>
        <p:spPr>
          <a:xfrm>
            <a:off x="306387" y="1676400"/>
            <a:ext cx="7999413" cy="487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ru-RU" altLang="en-US" dirty="0" smtClean="0"/>
              <a:t>Серия терминалов </a:t>
            </a:r>
            <a:r>
              <a:rPr lang="en-US" altLang="en-US" dirty="0" smtClean="0"/>
              <a:t>Cisco C</a:t>
            </a:r>
            <a:endParaRPr lang="en-US" altLang="en-US" dirty="0"/>
          </a:p>
          <a:p>
            <a:r>
              <a:rPr lang="ru-RU" altLang="en-US" dirty="0" smtClean="0"/>
              <a:t>Серия терминалов </a:t>
            </a:r>
            <a:r>
              <a:rPr lang="en-US" altLang="en-US" dirty="0" smtClean="0"/>
              <a:t>Cisco SX</a:t>
            </a:r>
            <a:endParaRPr lang="en-US" altLang="en-US" dirty="0"/>
          </a:p>
          <a:p>
            <a:r>
              <a:rPr lang="ru-RU" altLang="en-US" dirty="0" smtClean="0"/>
              <a:t>Серия терминалов </a:t>
            </a:r>
            <a:r>
              <a:rPr lang="en-US" altLang="en-US" dirty="0" smtClean="0"/>
              <a:t>Polycom </a:t>
            </a:r>
            <a:r>
              <a:rPr lang="en-US" altLang="en-US" dirty="0" err="1" smtClean="0"/>
              <a:t>RealPresence</a:t>
            </a:r>
            <a:r>
              <a:rPr lang="en-US" altLang="en-US" dirty="0" smtClean="0"/>
              <a:t> </a:t>
            </a:r>
            <a:r>
              <a:rPr lang="en-US" altLang="en-US" dirty="0" smtClean="0"/>
              <a:t>Group</a:t>
            </a:r>
            <a:endParaRPr lang="en-US" altLang="en-US" dirty="0"/>
          </a:p>
          <a:p>
            <a:endParaRPr lang="en-US" dirty="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a:p>
            <a:endParaRPr lang="en-CA"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520" y="3185980"/>
            <a:ext cx="4085732" cy="246746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4940" y="3353558"/>
            <a:ext cx="3575167" cy="2305983"/>
          </a:xfrm>
          <a:prstGeom prst="rect">
            <a:avLst/>
          </a:prstGeom>
        </p:spPr>
      </p:pic>
    </p:spTree>
    <p:extLst>
      <p:ext uri="{BB962C8B-B14F-4D97-AF65-F5344CB8AC3E}">
        <p14:creationId xmlns:p14="http://schemas.microsoft.com/office/powerpoint/2010/main" val="4045922325"/>
      </p:ext>
    </p:extLst>
  </p:cSld>
  <p:clrMapOvr>
    <a:masterClrMapping/>
  </p:clrMapOvr>
  <p:transition spd="slow">
    <p:pull dir="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2324664" y="3342898"/>
            <a:ext cx="6400800" cy="275"/>
          </a:xfrm>
        </p:spPr>
        <p:txBody>
          <a:bodyPr/>
          <a:lstStyle/>
          <a:p>
            <a:pPr algn="l"/>
            <a:r>
              <a:rPr lang="ru-RU" sz="3200" b="1" dirty="0" smtClean="0">
                <a:solidFill>
                  <a:srgbClr val="D72700"/>
                </a:solidFill>
              </a:rPr>
              <a:t>Новые терминалы</a:t>
            </a:r>
            <a:endParaRPr lang="en-US" sz="3200" b="1" dirty="0">
              <a:solidFill>
                <a:srgbClr val="D72700"/>
              </a:solidFill>
            </a:endParaRPr>
          </a:p>
        </p:txBody>
      </p:sp>
      <p:sp>
        <p:nvSpPr>
          <p:cNvPr id="7" name="Rectangle 6"/>
          <p:cNvSpPr/>
          <p:nvPr/>
        </p:nvSpPr>
        <p:spPr>
          <a:xfrm>
            <a:off x="0" y="5307013"/>
            <a:ext cx="9144000" cy="20955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8" name="Oval 7"/>
          <p:cNvSpPr/>
          <p:nvPr/>
        </p:nvSpPr>
        <p:spPr>
          <a:xfrm>
            <a:off x="6516688"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9" name="Rectangle 8"/>
          <p:cNvSpPr/>
          <p:nvPr/>
        </p:nvSpPr>
        <p:spPr>
          <a:xfrm>
            <a:off x="0" y="5348288"/>
            <a:ext cx="9144000" cy="128587"/>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0" name="Oval 9"/>
          <p:cNvSpPr/>
          <p:nvPr/>
        </p:nvSpPr>
        <p:spPr>
          <a:xfrm>
            <a:off x="6564313"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pic>
        <p:nvPicPr>
          <p:cNvPr id="11"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6735758" y="1635121"/>
            <a:ext cx="4681546" cy="4681546"/>
          </a:xfrm>
          <a:prstGeom prst="rect">
            <a:avLst/>
          </a:prstGeom>
          <a:noFill/>
          <a:ln w="9525">
            <a:noFill/>
            <a:miter lim="800000"/>
            <a:headEnd/>
            <a:tailEnd/>
          </a:ln>
        </p:spPr>
      </p:pic>
      <p:sp>
        <p:nvSpPr>
          <p:cNvPr id="13" name="Freeform 12"/>
          <p:cNvSpPr>
            <a:spLocks noEditPoints="1"/>
          </p:cNvSpPr>
          <p:nvPr/>
        </p:nvSpPr>
        <p:spPr bwMode="auto">
          <a:xfrm>
            <a:off x="7211377" y="2161227"/>
            <a:ext cx="3730752" cy="3730752"/>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solidFill>
            <a:schemeClr val="bg1">
              <a:alpha val="60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5" name="Freeform 14"/>
          <p:cNvSpPr>
            <a:spLocks/>
          </p:cNvSpPr>
          <p:nvPr/>
        </p:nvSpPr>
        <p:spPr bwMode="auto">
          <a:xfrm>
            <a:off x="9360604" y="3739503"/>
            <a:ext cx="96849" cy="75255"/>
          </a:xfrm>
          <a:custGeom>
            <a:avLst/>
            <a:gdLst>
              <a:gd name="T0" fmla="*/ 94 w 94"/>
              <a:gd name="T1" fmla="*/ 73 h 73"/>
              <a:gd name="T2" fmla="*/ 85 w 94"/>
              <a:gd name="T3" fmla="*/ 73 h 73"/>
              <a:gd name="T4" fmla="*/ 85 w 94"/>
              <a:gd name="T5" fmla="*/ 9 h 73"/>
              <a:gd name="T6" fmla="*/ 0 w 94"/>
              <a:gd name="T7" fmla="*/ 9 h 73"/>
              <a:gd name="T8" fmla="*/ 0 w 94"/>
              <a:gd name="T9" fmla="*/ 0 h 73"/>
              <a:gd name="T10" fmla="*/ 94 w 94"/>
              <a:gd name="T11" fmla="*/ 0 h 73"/>
              <a:gd name="T12" fmla="*/ 94 w 9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4" h="73">
                <a:moveTo>
                  <a:pt x="94" y="73"/>
                </a:moveTo>
                <a:lnTo>
                  <a:pt x="85" y="73"/>
                </a:lnTo>
                <a:lnTo>
                  <a:pt x="85" y="9"/>
                </a:lnTo>
                <a:lnTo>
                  <a:pt x="0" y="9"/>
                </a:lnTo>
                <a:lnTo>
                  <a:pt x="0" y="0"/>
                </a:lnTo>
                <a:lnTo>
                  <a:pt x="94" y="0"/>
                </a:lnTo>
                <a:lnTo>
                  <a:pt x="94" y="73"/>
                </a:lnTo>
                <a:close/>
              </a:path>
            </a:pathLst>
          </a:custGeom>
          <a:solidFill>
            <a:schemeClr val="bg1">
              <a:alpha val="60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9" name="Freeform 18"/>
          <p:cNvSpPr>
            <a:spLocks/>
          </p:cNvSpPr>
          <p:nvPr/>
        </p:nvSpPr>
        <p:spPr bwMode="auto">
          <a:xfrm>
            <a:off x="8997934" y="5699204"/>
            <a:ext cx="157637" cy="137107"/>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solidFill>
            <a:schemeClr val="bg1">
              <a:alpha val="60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0" name="Freeform 19"/>
          <p:cNvSpPr>
            <a:spLocks/>
          </p:cNvSpPr>
          <p:nvPr/>
        </p:nvSpPr>
        <p:spPr bwMode="auto">
          <a:xfrm>
            <a:off x="10747401" y="3948771"/>
            <a:ext cx="139092" cy="15566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solidFill>
            <a:schemeClr val="bg1">
              <a:alpha val="60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1" name="Freeform 20"/>
          <p:cNvSpPr>
            <a:spLocks/>
          </p:cNvSpPr>
          <p:nvPr/>
        </p:nvSpPr>
        <p:spPr bwMode="auto">
          <a:xfrm>
            <a:off x="8997934" y="2217926"/>
            <a:ext cx="157637" cy="136076"/>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solidFill>
            <a:schemeClr val="bg1">
              <a:alpha val="60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2" name="Freeform 21"/>
          <p:cNvSpPr>
            <a:spLocks/>
          </p:cNvSpPr>
          <p:nvPr/>
        </p:nvSpPr>
        <p:spPr bwMode="auto">
          <a:xfrm>
            <a:off x="7270104" y="3948771"/>
            <a:ext cx="136001" cy="15566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solidFill>
            <a:schemeClr val="bg1">
              <a:alpha val="60000"/>
            </a:schemeClr>
          </a:solid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5" name="Oval 28"/>
          <p:cNvSpPr>
            <a:spLocks noChangeArrowheads="1"/>
          </p:cNvSpPr>
          <p:nvPr/>
        </p:nvSpPr>
        <p:spPr bwMode="auto">
          <a:xfrm>
            <a:off x="7386638" y="1727200"/>
            <a:ext cx="3378200"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pic>
        <p:nvPicPr>
          <p:cNvPr id="23" name="Picture 22" descr="cmaera-0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0" y="2185935"/>
            <a:ext cx="2408906" cy="2408906"/>
          </a:xfrm>
          <a:prstGeom prst="rect">
            <a:avLst/>
          </a:prstGeom>
        </p:spPr>
      </p:pic>
      <p:sp>
        <p:nvSpPr>
          <p:cNvPr id="17" name="Title 3"/>
          <p:cNvSpPr txBox="1">
            <a:spLocks/>
          </p:cNvSpPr>
          <p:nvPr/>
        </p:nvSpPr>
        <p:spPr>
          <a:xfrm>
            <a:off x="2338443" y="3791551"/>
            <a:ext cx="5818909" cy="27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2800" b="0" i="0" kern="1200" cap="none" baseline="0">
                <a:solidFill>
                  <a:schemeClr val="accent1"/>
                </a:solidFill>
                <a:latin typeface="+mj-lt"/>
                <a:ea typeface="+mj-ea"/>
                <a:cs typeface="+mj-cs"/>
              </a:defRPr>
            </a:lvl1pPr>
          </a:lstStyle>
          <a:p>
            <a:pPr algn="l"/>
            <a:endParaRPr lang="en-US" sz="2000" dirty="0" smtClean="0">
              <a:solidFill>
                <a:srgbClr val="4D657C"/>
              </a:solidFill>
            </a:endParaRPr>
          </a:p>
        </p:txBody>
      </p:sp>
    </p:spTree>
    <p:extLst>
      <p:ext uri="{BB962C8B-B14F-4D97-AF65-F5344CB8AC3E}">
        <p14:creationId xmlns:p14="http://schemas.microsoft.com/office/powerpoint/2010/main" val="2804409642"/>
      </p:ext>
    </p:extLst>
  </p:cSld>
  <p:clrMapOvr>
    <a:masterClrMapping/>
  </p:clrMapOvr>
  <p:transition spd="slow">
    <p:pull dir="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838200"/>
          </a:xfrm>
        </p:spPr>
        <p:txBody>
          <a:bodyPr anchor="t"/>
          <a:lstStyle/>
          <a:p>
            <a:r>
              <a:rPr lang="en-CA" dirty="0" err="1" smtClean="0"/>
              <a:t>Scopia</a:t>
            </a:r>
            <a:r>
              <a:rPr lang="en-CA" dirty="0" smtClean="0"/>
              <a:t> Management</a:t>
            </a:r>
            <a:br>
              <a:rPr lang="en-CA" dirty="0" smtClean="0"/>
            </a:br>
            <a:r>
              <a:rPr lang="ru-RU" altLang="en-US" sz="2400" dirty="0" smtClean="0">
                <a:solidFill>
                  <a:srgbClr val="C00000"/>
                </a:solidFill>
              </a:rPr>
              <a:t>Учет терминалов</a:t>
            </a:r>
            <a:endParaRPr lang="en-CA" sz="2400" dirty="0">
              <a:solidFill>
                <a:srgbClr val="C00000"/>
              </a:solidFill>
            </a:endParaRPr>
          </a:p>
        </p:txBody>
      </p:sp>
      <p:sp>
        <p:nvSpPr>
          <p:cNvPr id="3" name="Content Placeholder 2"/>
          <p:cNvSpPr>
            <a:spLocks noGrp="1"/>
          </p:cNvSpPr>
          <p:nvPr>
            <p:ph sz="half" idx="1"/>
          </p:nvPr>
        </p:nvSpPr>
        <p:spPr>
          <a:xfrm>
            <a:off x="306387" y="1676400"/>
            <a:ext cx="7999413" cy="487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ru-RU" dirty="0" smtClean="0"/>
              <a:t>Генерирование отчета по имеющимся терминалам, в котором содержится</a:t>
            </a:r>
            <a:r>
              <a:rPr lang="en-US" dirty="0" smtClean="0"/>
              <a:t>:</a:t>
            </a:r>
            <a:endParaRPr lang="en-US" dirty="0"/>
          </a:p>
          <a:p>
            <a:pPr lvl="1"/>
            <a:r>
              <a:rPr lang="ru-RU" dirty="0" smtClean="0"/>
              <a:t>Модель</a:t>
            </a:r>
            <a:endParaRPr lang="en-US" dirty="0"/>
          </a:p>
          <a:p>
            <a:pPr lvl="1"/>
            <a:r>
              <a:rPr lang="ru-RU" dirty="0" smtClean="0"/>
              <a:t>Версия</a:t>
            </a:r>
            <a:endParaRPr lang="en-US" dirty="0"/>
          </a:p>
          <a:p>
            <a:pPr lvl="1"/>
            <a:r>
              <a:rPr lang="en-US" dirty="0"/>
              <a:t>Mac </a:t>
            </a:r>
            <a:r>
              <a:rPr lang="ru-RU" dirty="0" smtClean="0"/>
              <a:t>адрес</a:t>
            </a:r>
            <a:endParaRPr lang="en-US" dirty="0"/>
          </a:p>
          <a:p>
            <a:pPr lvl="1"/>
            <a:r>
              <a:rPr lang="ru-RU" dirty="0" smtClean="0"/>
              <a:t>И пр</a:t>
            </a:r>
            <a:r>
              <a:rPr lang="en-US" dirty="0" smtClean="0"/>
              <a:t>.</a:t>
            </a:r>
            <a:r>
              <a:rPr lang="ru-RU" dirty="0" smtClean="0"/>
              <a:t> информация</a:t>
            </a:r>
            <a:endParaRPr lang="en-US" dirty="0"/>
          </a:p>
          <a:p>
            <a:endParaRPr lang="en-US" altLang="en-US" dirty="0"/>
          </a:p>
          <a:p>
            <a:endParaRPr lang="en-US" dirty="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a:p>
            <a:endParaRPr lang="en-CA" sz="2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31904" y="2925005"/>
            <a:ext cx="5202496" cy="32557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7757507"/>
      </p:ext>
    </p:extLst>
  </p:cSld>
  <p:clrMapOvr>
    <a:masterClrMapping/>
  </p:clrMapOvr>
  <p:transition spd="slow">
    <p:pull dir="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chor="t"/>
          <a:lstStyle/>
          <a:p>
            <a:r>
              <a:rPr lang="en-CA" dirty="0" err="1" smtClean="0"/>
              <a:t>Scopia</a:t>
            </a:r>
            <a:r>
              <a:rPr lang="en-CA" dirty="0" smtClean="0"/>
              <a:t> Management</a:t>
            </a:r>
            <a:br>
              <a:rPr lang="en-CA" dirty="0" smtClean="0"/>
            </a:br>
            <a:r>
              <a:rPr lang="ru-RU" sz="2000" dirty="0" smtClean="0">
                <a:solidFill>
                  <a:srgbClr val="C00000"/>
                </a:solidFill>
              </a:rPr>
              <a:t>Новые возможности при поиске неисправностей </a:t>
            </a:r>
            <a:r>
              <a:rPr lang="en-US" altLang="en-US" sz="2000" dirty="0" smtClean="0">
                <a:solidFill>
                  <a:srgbClr val="C00000"/>
                </a:solidFill>
              </a:rPr>
              <a:t>/ </a:t>
            </a:r>
            <a:r>
              <a:rPr lang="ru-RU" altLang="en-US" sz="2000" dirty="0" smtClean="0">
                <a:solidFill>
                  <a:srgbClr val="C00000"/>
                </a:solidFill>
              </a:rPr>
              <a:t>Мониторинге</a:t>
            </a:r>
            <a:endParaRPr lang="en-CA" sz="2400" dirty="0">
              <a:solidFill>
                <a:srgbClr val="C00000"/>
              </a:solidFill>
            </a:endParaRPr>
          </a:p>
        </p:txBody>
      </p:sp>
      <p:sp>
        <p:nvSpPr>
          <p:cNvPr id="6" name="Content Placeholder 2"/>
          <p:cNvSpPr>
            <a:spLocks noGrp="1"/>
          </p:cNvSpPr>
          <p:nvPr>
            <p:ph idx="1"/>
          </p:nvPr>
        </p:nvSpPr>
        <p:spPr>
          <a:xfrm>
            <a:off x="3807726" y="1292251"/>
            <a:ext cx="5199796" cy="5191675"/>
          </a:xfrm>
        </p:spPr>
        <p:txBody>
          <a:bodyPr/>
          <a:lstStyle/>
          <a:p>
            <a:r>
              <a:rPr lang="ru-RU" dirty="0" smtClean="0"/>
              <a:t>Возможность генерировать отчет для системы мониторинга других производителей, например:</a:t>
            </a:r>
            <a:r>
              <a:rPr lang="en-US" dirty="0" smtClean="0"/>
              <a:t> </a:t>
            </a:r>
            <a:r>
              <a:rPr lang="en-US" dirty="0" smtClean="0"/>
              <a:t>HP Operations Manager (OM)</a:t>
            </a:r>
          </a:p>
          <a:p>
            <a:r>
              <a:rPr lang="ru-RU" dirty="0" smtClean="0">
                <a:solidFill>
                  <a:srgbClr val="000000"/>
                </a:solidFill>
                <a:ea typeface="Lucida Grande"/>
                <a:cs typeface="Lucida Grande"/>
              </a:rPr>
              <a:t>Добавлена опция </a:t>
            </a:r>
            <a:r>
              <a:rPr lang="ru-RU" dirty="0" smtClean="0">
                <a:solidFill>
                  <a:srgbClr val="000000"/>
                </a:solidFill>
                <a:ea typeface="Lucida Grande"/>
                <a:cs typeface="Lucida Grande"/>
              </a:rPr>
              <a:t>«пригласить повторно всех участников кто в статусе офлайн»</a:t>
            </a:r>
            <a:endParaRPr lang="en-US" dirty="0" smtClean="0">
              <a:solidFill>
                <a:srgbClr val="000000"/>
              </a:solidFill>
              <a:ea typeface="Lucida Grande"/>
              <a:cs typeface="Lucida Grande"/>
            </a:endParaRPr>
          </a:p>
          <a:p>
            <a:r>
              <a:rPr lang="ru-RU" dirty="0" smtClean="0">
                <a:solidFill>
                  <a:srgbClr val="000000"/>
                </a:solidFill>
              </a:rPr>
              <a:t>Дополнительная инфомрация в панели управления</a:t>
            </a:r>
            <a:endParaRPr lang="en-US" dirty="0"/>
          </a:p>
        </p:txBody>
      </p:sp>
      <p:pic>
        <p:nvPicPr>
          <p:cNvPr id="7" name="Picture 6"/>
          <p:cNvPicPr>
            <a:picLocks noChangeAspect="1"/>
          </p:cNvPicPr>
          <p:nvPr/>
        </p:nvPicPr>
        <p:blipFill>
          <a:blip r:embed="rId3"/>
          <a:stretch>
            <a:fillRect/>
          </a:stretch>
        </p:blipFill>
        <p:spPr>
          <a:xfrm>
            <a:off x="104147" y="1398101"/>
            <a:ext cx="3810000" cy="2857500"/>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b="46488"/>
          <a:stretch/>
        </p:blipFill>
        <p:spPr>
          <a:xfrm>
            <a:off x="0" y="4980609"/>
            <a:ext cx="9144000" cy="1877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1223820"/>
      </p:ext>
    </p:extLst>
  </p:cSld>
  <p:clrMapOvr>
    <a:masterClrMapping/>
  </p:clrMapOvr>
  <p:transition spd="slow">
    <p:pull dir="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838200"/>
          </a:xfrm>
        </p:spPr>
        <p:txBody>
          <a:bodyPr anchor="t"/>
          <a:lstStyle/>
          <a:p>
            <a:r>
              <a:rPr lang="en-CA" dirty="0" err="1" smtClean="0"/>
              <a:t>Scopia</a:t>
            </a:r>
            <a:r>
              <a:rPr lang="en-CA" dirty="0" smtClean="0"/>
              <a:t> Management</a:t>
            </a:r>
            <a:br>
              <a:rPr lang="en-CA" dirty="0" smtClean="0"/>
            </a:br>
            <a:r>
              <a:rPr lang="ru-RU" altLang="en-US" sz="2400" dirty="0" smtClean="0">
                <a:solidFill>
                  <a:srgbClr val="C00000"/>
                </a:solidFill>
              </a:rPr>
              <a:t>Улучшены возможности повторяющихся совещаний</a:t>
            </a:r>
            <a:endParaRPr lang="en-CA" sz="2400" dirty="0">
              <a:solidFill>
                <a:srgbClr val="C00000"/>
              </a:solidFill>
            </a:endParaRPr>
          </a:p>
        </p:txBody>
      </p:sp>
      <p:sp>
        <p:nvSpPr>
          <p:cNvPr id="3" name="Content Placeholder 2"/>
          <p:cNvSpPr>
            <a:spLocks noGrp="1"/>
          </p:cNvSpPr>
          <p:nvPr>
            <p:ph sz="half" idx="1"/>
          </p:nvPr>
        </p:nvSpPr>
        <p:spPr>
          <a:xfrm>
            <a:off x="306387" y="1676400"/>
            <a:ext cx="8283136" cy="487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ru-RU" dirty="0" smtClean="0"/>
              <a:t>Добавлены новые возможности в </a:t>
            </a:r>
            <a:r>
              <a:rPr lang="en-US" dirty="0" smtClean="0"/>
              <a:t>web </a:t>
            </a:r>
            <a:r>
              <a:rPr lang="ru-RU" dirty="0" smtClean="0"/>
              <a:t>планировщик, поддержка исключений                                                                                                                                                                                                                                                                                                                                                                                                                                                                                                                                                                                                                                                                                                                                                                                                                                                                                                                                                                                                                                                                                                                                                                                                                                                                                                                                                                                                                                                                                                                                                                                                                                                                                                                                                                                                                                                                                                                                                                                                                                                                                                                                                                                                                                                                                                                                                                                                                                                                                                                                                                                                                                                                                                                                                                                                                                                                                                                                                                                                                                                                                                                                                                                                                                                                                                                                                                                                                                                                                                                                                                                                                                                                                                                                                                                                                                                                                                                                                                                                                                                                                                                                      </a:t>
            </a:r>
            <a:endParaRPr lang="en-US" dirty="0"/>
          </a:p>
          <a:p>
            <a:r>
              <a:rPr lang="ru-RU" dirty="0" smtClean="0"/>
              <a:t>Возможность изменять повторяющиеся совещания </a:t>
            </a:r>
            <a:r>
              <a:rPr lang="en-US" dirty="0" smtClean="0"/>
              <a:t>(</a:t>
            </a:r>
            <a:r>
              <a:rPr lang="ru-RU" dirty="0" smtClean="0"/>
              <a:t>доп. команды</a:t>
            </a:r>
            <a:r>
              <a:rPr lang="en-US" dirty="0" smtClean="0"/>
              <a:t>)</a:t>
            </a:r>
            <a:endParaRPr lang="en-US" dirty="0"/>
          </a:p>
          <a:p>
            <a:pPr lvl="1"/>
            <a:endParaRPr lang="en-US" dirty="0"/>
          </a:p>
          <a:p>
            <a:endParaRPr lang="en-US" altLang="en-US" dirty="0"/>
          </a:p>
          <a:p>
            <a:endParaRPr lang="en-US" dirty="0">
              <a:latin typeface="Arial" panose="020B0604020202020204" pitchFamily="34" charset="0"/>
              <a:cs typeface="Arial" panose="020B0604020202020204" pitchFamily="34" charset="0"/>
            </a:endParaRPr>
          </a:p>
          <a:p>
            <a:pPr lvl="1"/>
            <a:endParaRPr lang="en-US" sz="1400" dirty="0">
              <a:latin typeface="Arial" panose="020B0604020202020204" pitchFamily="34" charset="0"/>
              <a:cs typeface="Arial" panose="020B0604020202020204" pitchFamily="34" charset="0"/>
            </a:endParaRPr>
          </a:p>
          <a:p>
            <a:endParaRPr lang="en-CA" sz="2000" dirty="0">
              <a:latin typeface="Arial" panose="020B0604020202020204" pitchFamily="34" charset="0"/>
              <a:cs typeface="Arial" panose="020B0604020202020204" pitchFamily="34" charset="0"/>
            </a:endParaRPr>
          </a:p>
        </p:txBody>
      </p:sp>
      <p:pic>
        <p:nvPicPr>
          <p:cNvPr id="5" name="Picture 4"/>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4565" y="2976896"/>
            <a:ext cx="4937180" cy="33922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99086309"/>
      </p:ext>
    </p:extLst>
  </p:cSld>
  <p:clrMapOvr>
    <a:masterClrMapping/>
  </p:clrMapOvr>
  <p:transition spd="slow">
    <p:pull dir="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838200"/>
          </a:xfrm>
        </p:spPr>
        <p:txBody>
          <a:bodyPr anchor="t"/>
          <a:lstStyle/>
          <a:p>
            <a:r>
              <a:rPr lang="en-CA" dirty="0" err="1" smtClean="0"/>
              <a:t>Scopia</a:t>
            </a:r>
            <a:r>
              <a:rPr lang="en-CA" dirty="0" smtClean="0"/>
              <a:t> Management</a:t>
            </a:r>
            <a:br>
              <a:rPr lang="en-CA" dirty="0" smtClean="0"/>
            </a:br>
            <a:r>
              <a:rPr lang="ru-RU" sz="2400" dirty="0" smtClean="0">
                <a:solidFill>
                  <a:srgbClr val="C00000"/>
                </a:solidFill>
              </a:rPr>
              <a:t>Улучшения для облачных решений</a:t>
            </a:r>
            <a:endParaRPr lang="en-CA" sz="2400" dirty="0">
              <a:solidFill>
                <a:srgbClr val="C00000"/>
              </a:solidFill>
            </a:endParaRPr>
          </a:p>
        </p:txBody>
      </p:sp>
      <p:sp>
        <p:nvSpPr>
          <p:cNvPr id="4" name="Content Placeholder 3"/>
          <p:cNvSpPr>
            <a:spLocks noGrp="1"/>
          </p:cNvSpPr>
          <p:nvPr>
            <p:ph sz="half" idx="1"/>
          </p:nvPr>
        </p:nvSpPr>
        <p:spPr/>
        <p:txBody>
          <a:bodyPr>
            <a:normAutofit/>
          </a:bodyPr>
          <a:lstStyle/>
          <a:p>
            <a:r>
              <a:rPr lang="en-US" dirty="0"/>
              <a:t>Super </a:t>
            </a:r>
            <a:r>
              <a:rPr lang="en-US" dirty="0" smtClean="0"/>
              <a:t>Admin </a:t>
            </a:r>
            <a:r>
              <a:rPr lang="ru-RU" dirty="0" smtClean="0"/>
              <a:t>теперь имеет возможность сбросить пароль администратора подписчика</a:t>
            </a:r>
            <a:endParaRPr lang="en-US" dirty="0"/>
          </a:p>
          <a:p>
            <a:r>
              <a:rPr lang="ru-RU" dirty="0" smtClean="0"/>
              <a:t>Улучшены опопвещения об истечении пароля</a:t>
            </a:r>
            <a:endParaRPr lang="en-US" dirty="0"/>
          </a:p>
          <a:p>
            <a:r>
              <a:rPr lang="ru-RU" dirty="0" smtClean="0"/>
              <a:t>Возможность отключить планирование конференций не связанных с </a:t>
            </a:r>
            <a:r>
              <a:rPr lang="en-US" dirty="0" smtClean="0"/>
              <a:t>VMR</a:t>
            </a:r>
            <a:endParaRPr lang="en-US" dirty="0"/>
          </a:p>
          <a:p>
            <a:endParaRPr lang="en-US" dirty="0"/>
          </a:p>
        </p:txBody>
      </p:sp>
      <p:sp>
        <p:nvSpPr>
          <p:cNvPr id="11" name="Content Placeholder 10"/>
          <p:cNvSpPr>
            <a:spLocks noGrp="1"/>
          </p:cNvSpPr>
          <p:nvPr>
            <p:ph sz="half" idx="1"/>
          </p:nvPr>
        </p:nvSpPr>
        <p:spPr>
          <a:xfrm>
            <a:off x="4688005" y="3262952"/>
            <a:ext cx="4292221" cy="2918773"/>
          </a:xfrm>
        </p:spPr>
        <p:txBody>
          <a:bodyPr/>
          <a:lstStyle/>
          <a:p>
            <a:pPr marL="0" indent="0">
              <a:buNone/>
            </a:pPr>
            <a:r>
              <a:rPr lang="ru-RU" b="1" dirty="0" smtClean="0">
                <a:solidFill>
                  <a:srgbClr val="CC0000"/>
                </a:solidFill>
              </a:rPr>
              <a:t>Облачные технологии</a:t>
            </a:r>
            <a:endParaRPr lang="en-US" dirty="0"/>
          </a:p>
          <a:p>
            <a:r>
              <a:rPr lang="ru-RU" dirty="0" smtClean="0"/>
              <a:t>Расширение </a:t>
            </a:r>
            <a:r>
              <a:rPr lang="en-US" dirty="0" smtClean="0"/>
              <a:t>API</a:t>
            </a:r>
            <a:endParaRPr lang="ru-RU" dirty="0" smtClean="0"/>
          </a:p>
          <a:p>
            <a:r>
              <a:rPr lang="en-US" dirty="0" smtClean="0"/>
              <a:t>Super </a:t>
            </a:r>
            <a:r>
              <a:rPr lang="en-US" dirty="0" smtClean="0"/>
              <a:t>Admin </a:t>
            </a:r>
            <a:r>
              <a:rPr lang="ru-RU" dirty="0" smtClean="0"/>
              <a:t>теперь может управлять организациями</a:t>
            </a:r>
            <a:endParaRPr lang="en-US" dirty="0"/>
          </a:p>
          <a:p>
            <a:r>
              <a:rPr lang="ru-RU" dirty="0" smtClean="0"/>
              <a:t>Глобальный </a:t>
            </a:r>
            <a:r>
              <a:rPr lang="en-US" dirty="0" smtClean="0"/>
              <a:t>IVR</a:t>
            </a:r>
            <a:r>
              <a:rPr lang="ru-RU" dirty="0" smtClean="0"/>
              <a:t> облаков</a:t>
            </a:r>
            <a:endParaRPr lang="en-US" dirty="0"/>
          </a:p>
          <a:p>
            <a:endParaRPr lang="en-US" dirty="0"/>
          </a:p>
        </p:txBody>
      </p:sp>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13215" y="1631768"/>
            <a:ext cx="2682380" cy="1649664"/>
          </a:xfrm>
          <a:prstGeom prst="rect">
            <a:avLst/>
          </a:prstGeom>
        </p:spPr>
      </p:pic>
    </p:spTree>
    <p:extLst>
      <p:ext uri="{BB962C8B-B14F-4D97-AF65-F5344CB8AC3E}">
        <p14:creationId xmlns:p14="http://schemas.microsoft.com/office/powerpoint/2010/main" val="3419404819"/>
      </p:ext>
    </p:extLst>
  </p:cSld>
  <p:clrMapOvr>
    <a:masterClrMapping/>
  </p:clrMapOvr>
  <p:transition spd="slow">
    <p:pull dir="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307013"/>
            <a:ext cx="9144000" cy="20955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8" name="Oval 7"/>
          <p:cNvSpPr/>
          <p:nvPr/>
        </p:nvSpPr>
        <p:spPr>
          <a:xfrm>
            <a:off x="6516688"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9" name="Rectangle 8"/>
          <p:cNvSpPr/>
          <p:nvPr/>
        </p:nvSpPr>
        <p:spPr>
          <a:xfrm>
            <a:off x="0" y="5348288"/>
            <a:ext cx="9144000" cy="128587"/>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0" name="Oval 9"/>
          <p:cNvSpPr/>
          <p:nvPr/>
        </p:nvSpPr>
        <p:spPr>
          <a:xfrm>
            <a:off x="6564313"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pic>
        <p:nvPicPr>
          <p:cNvPr id="11"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flipH="1">
            <a:off x="6735758" y="1635121"/>
            <a:ext cx="4681546" cy="4681546"/>
          </a:xfrm>
          <a:prstGeom prst="rect">
            <a:avLst/>
          </a:prstGeom>
          <a:noFill/>
          <a:ln w="9525">
            <a:noFill/>
            <a:miter lim="800000"/>
            <a:headEnd/>
            <a:tailEnd/>
          </a:ln>
        </p:spPr>
      </p:pic>
      <p:grpSp>
        <p:nvGrpSpPr>
          <p:cNvPr id="12" name="Group 19"/>
          <p:cNvGrpSpPr/>
          <p:nvPr/>
        </p:nvGrpSpPr>
        <p:grpSpPr>
          <a:xfrm>
            <a:off x="7211377" y="2161227"/>
            <a:ext cx="3730752" cy="3730752"/>
            <a:chOff x="-6153150" y="911225"/>
            <a:chExt cx="5748337" cy="5745163"/>
          </a:xfrm>
          <a:solidFill>
            <a:schemeClr val="bg1">
              <a:alpha val="60000"/>
            </a:schemeClr>
          </a:solidFill>
        </p:grpSpPr>
        <p:sp>
          <p:nvSpPr>
            <p:cNvPr id="13" name="Freeform 12"/>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5" name="Freeform 14"/>
            <p:cNvSpPr>
              <a:spLocks/>
            </p:cNvSpPr>
            <p:nvPr/>
          </p:nvSpPr>
          <p:spPr bwMode="auto">
            <a:xfrm>
              <a:off x="-2841625" y="3341688"/>
              <a:ext cx="149225" cy="115888"/>
            </a:xfrm>
            <a:custGeom>
              <a:avLst/>
              <a:gdLst>
                <a:gd name="T0" fmla="*/ 94 w 94"/>
                <a:gd name="T1" fmla="*/ 73 h 73"/>
                <a:gd name="T2" fmla="*/ 85 w 94"/>
                <a:gd name="T3" fmla="*/ 73 h 73"/>
                <a:gd name="T4" fmla="*/ 85 w 94"/>
                <a:gd name="T5" fmla="*/ 9 h 73"/>
                <a:gd name="T6" fmla="*/ 0 w 94"/>
                <a:gd name="T7" fmla="*/ 9 h 73"/>
                <a:gd name="T8" fmla="*/ 0 w 94"/>
                <a:gd name="T9" fmla="*/ 0 h 73"/>
                <a:gd name="T10" fmla="*/ 94 w 94"/>
                <a:gd name="T11" fmla="*/ 0 h 73"/>
                <a:gd name="T12" fmla="*/ 94 w 9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4" h="73">
                  <a:moveTo>
                    <a:pt x="94" y="73"/>
                  </a:moveTo>
                  <a:lnTo>
                    <a:pt x="85" y="73"/>
                  </a:lnTo>
                  <a:lnTo>
                    <a:pt x="85" y="9"/>
                  </a:lnTo>
                  <a:lnTo>
                    <a:pt x="0" y="9"/>
                  </a:lnTo>
                  <a:lnTo>
                    <a:pt x="0" y="0"/>
                  </a:lnTo>
                  <a:lnTo>
                    <a:pt x="94" y="0"/>
                  </a:lnTo>
                  <a:lnTo>
                    <a:pt x="94"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7" name="Freeform 16"/>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8" name="Freeform 17"/>
            <p:cNvSpPr>
              <a:spLocks/>
            </p:cNvSpPr>
            <p:nvPr/>
          </p:nvSpPr>
          <p:spPr bwMode="auto">
            <a:xfrm>
              <a:off x="-2841625" y="4110038"/>
              <a:ext cx="149225" cy="115888"/>
            </a:xfrm>
            <a:custGeom>
              <a:avLst/>
              <a:gdLst>
                <a:gd name="T0" fmla="*/ 94 w 94"/>
                <a:gd name="T1" fmla="*/ 73 h 73"/>
                <a:gd name="T2" fmla="*/ 0 w 94"/>
                <a:gd name="T3" fmla="*/ 73 h 73"/>
                <a:gd name="T4" fmla="*/ 0 w 94"/>
                <a:gd name="T5" fmla="*/ 64 h 73"/>
                <a:gd name="T6" fmla="*/ 85 w 94"/>
                <a:gd name="T7" fmla="*/ 64 h 73"/>
                <a:gd name="T8" fmla="*/ 85 w 94"/>
                <a:gd name="T9" fmla="*/ 0 h 73"/>
                <a:gd name="T10" fmla="*/ 94 w 94"/>
                <a:gd name="T11" fmla="*/ 0 h 73"/>
                <a:gd name="T12" fmla="*/ 94 w 94"/>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4" h="73">
                  <a:moveTo>
                    <a:pt x="94" y="73"/>
                  </a:moveTo>
                  <a:lnTo>
                    <a:pt x="0" y="73"/>
                  </a:lnTo>
                  <a:lnTo>
                    <a:pt x="0" y="64"/>
                  </a:lnTo>
                  <a:lnTo>
                    <a:pt x="85" y="64"/>
                  </a:lnTo>
                  <a:lnTo>
                    <a:pt x="85" y="0"/>
                  </a:lnTo>
                  <a:lnTo>
                    <a:pt x="94" y="0"/>
                  </a:lnTo>
                  <a:lnTo>
                    <a:pt x="94"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19" name="Freeform 18"/>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0" name="Freeform 19"/>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1" name="Freeform 20"/>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sp>
          <p:nvSpPr>
            <p:cNvPr id="22" name="Freeform 21"/>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p>
          </p:txBody>
        </p:sp>
      </p:grpSp>
      <p:sp>
        <p:nvSpPr>
          <p:cNvPr id="26" name="Title 3"/>
          <p:cNvSpPr txBox="1">
            <a:spLocks/>
          </p:cNvSpPr>
          <p:nvPr/>
        </p:nvSpPr>
        <p:spPr bwMode="auto">
          <a:xfrm>
            <a:off x="309051" y="1130640"/>
            <a:ext cx="6400800" cy="2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rtl="0" eaLnBrk="1" fontAlgn="base" hangingPunct="1">
              <a:lnSpc>
                <a:spcPct val="90000"/>
              </a:lnSpc>
              <a:spcBef>
                <a:spcPct val="0"/>
              </a:spcBef>
              <a:spcAft>
                <a:spcPct val="0"/>
              </a:spcAft>
              <a:defRPr sz="2800" b="0" i="0" kern="1200" cap="none" baseline="0">
                <a:solidFill>
                  <a:schemeClr val="accent1"/>
                </a:solidFill>
                <a:latin typeface="+mj-lt"/>
                <a:ea typeface="+mj-ea"/>
                <a:cs typeface="+mj-cs"/>
              </a:defRPr>
            </a:lvl1pPr>
            <a:lvl2pPr algn="l" rtl="0" eaLnBrk="1" fontAlgn="base" hangingPunct="1">
              <a:lnSpc>
                <a:spcPct val="90000"/>
              </a:lnSpc>
              <a:spcBef>
                <a:spcPct val="0"/>
              </a:spcBef>
              <a:spcAft>
                <a:spcPct val="0"/>
              </a:spcAft>
              <a:defRPr sz="2800">
                <a:solidFill>
                  <a:schemeClr val="tx1"/>
                </a:solidFill>
                <a:latin typeface="Arial" charset="0"/>
              </a:defRPr>
            </a:lvl2pPr>
            <a:lvl3pPr algn="l" rtl="0" eaLnBrk="1" fontAlgn="base" hangingPunct="1">
              <a:lnSpc>
                <a:spcPct val="90000"/>
              </a:lnSpc>
              <a:spcBef>
                <a:spcPct val="0"/>
              </a:spcBef>
              <a:spcAft>
                <a:spcPct val="0"/>
              </a:spcAft>
              <a:defRPr sz="2800">
                <a:solidFill>
                  <a:schemeClr val="tx1"/>
                </a:solidFill>
                <a:latin typeface="Arial" charset="0"/>
              </a:defRPr>
            </a:lvl3pPr>
            <a:lvl4pPr algn="l" rtl="0" eaLnBrk="1" fontAlgn="base" hangingPunct="1">
              <a:lnSpc>
                <a:spcPct val="90000"/>
              </a:lnSpc>
              <a:spcBef>
                <a:spcPct val="0"/>
              </a:spcBef>
              <a:spcAft>
                <a:spcPct val="0"/>
              </a:spcAft>
              <a:defRPr sz="2800">
                <a:solidFill>
                  <a:schemeClr val="tx1"/>
                </a:solidFill>
                <a:latin typeface="Arial" charset="0"/>
              </a:defRPr>
            </a:lvl4pPr>
            <a:lvl5pPr algn="l" rtl="0" eaLnBrk="1" fontAlgn="base" hangingPunct="1">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1"/>
                </a:solidFill>
                <a:latin typeface="Arial" charset="0"/>
              </a:defRPr>
            </a:lvl6pPr>
            <a:lvl7pPr marL="914400" algn="l" rtl="0" eaLnBrk="1" fontAlgn="base" hangingPunct="1">
              <a:lnSpc>
                <a:spcPct val="90000"/>
              </a:lnSpc>
              <a:spcBef>
                <a:spcPct val="0"/>
              </a:spcBef>
              <a:spcAft>
                <a:spcPct val="0"/>
              </a:spcAft>
              <a:defRPr sz="2800">
                <a:solidFill>
                  <a:schemeClr val="tx1"/>
                </a:solidFill>
                <a:latin typeface="Arial" charset="0"/>
              </a:defRPr>
            </a:lvl7pPr>
            <a:lvl8pPr marL="1371600" algn="l" rtl="0" eaLnBrk="1" fontAlgn="base" hangingPunct="1">
              <a:lnSpc>
                <a:spcPct val="90000"/>
              </a:lnSpc>
              <a:spcBef>
                <a:spcPct val="0"/>
              </a:spcBef>
              <a:spcAft>
                <a:spcPct val="0"/>
              </a:spcAft>
              <a:defRPr sz="2800">
                <a:solidFill>
                  <a:schemeClr val="tx1"/>
                </a:solidFill>
                <a:latin typeface="Arial" charset="0"/>
              </a:defRPr>
            </a:lvl8pPr>
            <a:lvl9pPr marL="1828800" algn="l" rtl="0" eaLnBrk="1" fontAlgn="base" hangingPunct="1">
              <a:lnSpc>
                <a:spcPct val="90000"/>
              </a:lnSpc>
              <a:spcBef>
                <a:spcPct val="0"/>
              </a:spcBef>
              <a:spcAft>
                <a:spcPct val="0"/>
              </a:spcAft>
              <a:defRPr sz="2800">
                <a:solidFill>
                  <a:schemeClr val="tx1"/>
                </a:solidFill>
                <a:latin typeface="Arial" charset="0"/>
              </a:defRPr>
            </a:lvl9pPr>
          </a:lstStyle>
          <a:p>
            <a:pPr algn="l"/>
            <a:endParaRPr lang="en-US" sz="3200" b="1" dirty="0">
              <a:solidFill>
                <a:srgbClr val="D72700"/>
              </a:solidFill>
            </a:endParaRPr>
          </a:p>
        </p:txBody>
      </p:sp>
      <p:sp>
        <p:nvSpPr>
          <p:cNvPr id="28" name="Title 3"/>
          <p:cNvSpPr>
            <a:spLocks noGrp="1"/>
          </p:cNvSpPr>
          <p:nvPr>
            <p:ph type="title"/>
          </p:nvPr>
        </p:nvSpPr>
        <p:spPr>
          <a:xfrm>
            <a:off x="2320174" y="3985929"/>
            <a:ext cx="6400800" cy="275"/>
          </a:xfrm>
        </p:spPr>
        <p:txBody>
          <a:bodyPr/>
          <a:lstStyle/>
          <a:p>
            <a:pPr algn="l"/>
            <a:r>
              <a:rPr lang="ru-RU" sz="3200" b="1" dirty="0" smtClean="0">
                <a:solidFill>
                  <a:srgbClr val="D72700"/>
                </a:solidFill>
              </a:rPr>
              <a:t>Взаимодейстие</a:t>
            </a:r>
            <a:br>
              <a:rPr lang="ru-RU" sz="3200" b="1" dirty="0" smtClean="0">
                <a:solidFill>
                  <a:srgbClr val="D72700"/>
                </a:solidFill>
              </a:rPr>
            </a:br>
            <a:r>
              <a:rPr lang="ru-RU" sz="3200" b="1" dirty="0" smtClean="0">
                <a:solidFill>
                  <a:srgbClr val="D72700"/>
                </a:solidFill>
              </a:rPr>
              <a:t>по </a:t>
            </a:r>
            <a:r>
              <a:rPr lang="en-US" sz="3200" b="1" dirty="0" smtClean="0">
                <a:solidFill>
                  <a:srgbClr val="D72700"/>
                </a:solidFill>
              </a:rPr>
              <a:t>WEB</a:t>
            </a:r>
            <a:r>
              <a:rPr lang="ru-RU" sz="3200" b="1" dirty="0" smtClean="0">
                <a:solidFill>
                  <a:srgbClr val="D72700"/>
                </a:solidFill>
              </a:rPr>
              <a:t> </a:t>
            </a:r>
            <a:endParaRPr lang="en-US" b="1" dirty="0">
              <a:solidFill>
                <a:srgbClr val="D72700"/>
              </a:solidFill>
            </a:endParaRPr>
          </a:p>
        </p:txBody>
      </p:sp>
      <p:sp>
        <p:nvSpPr>
          <p:cNvPr id="29" name="Title 3"/>
          <p:cNvSpPr txBox="1">
            <a:spLocks/>
          </p:cNvSpPr>
          <p:nvPr/>
        </p:nvSpPr>
        <p:spPr>
          <a:xfrm>
            <a:off x="2338443" y="3791551"/>
            <a:ext cx="5818909" cy="275"/>
          </a:xfrm>
          <a:prstGeom prst="rect">
            <a:avLst/>
          </a:prstGeom>
        </p:spPr>
        <p:txBody>
          <a:bodyPr vert="horz" lIns="91440" tIns="45720" rIns="91440" bIns="45720" rtlCol="0" anchor="b">
            <a:noAutofit/>
          </a:bodyPr>
          <a:lstStyle>
            <a:lvl1pPr algn="r" defTabSz="914400" rtl="0" eaLnBrk="1" latinLnBrk="0" hangingPunct="1">
              <a:lnSpc>
                <a:spcPct val="90000"/>
              </a:lnSpc>
              <a:spcBef>
                <a:spcPct val="0"/>
              </a:spcBef>
              <a:buNone/>
              <a:defRPr sz="2800" b="0" i="0" kern="1200" cap="none" baseline="0">
                <a:solidFill>
                  <a:schemeClr val="accent1"/>
                </a:solidFill>
                <a:latin typeface="+mj-lt"/>
                <a:ea typeface="+mj-ea"/>
                <a:cs typeface="+mj-cs"/>
              </a:defRPr>
            </a:lvl1pPr>
          </a:lstStyle>
          <a:p>
            <a:pPr algn="l"/>
            <a:endParaRPr lang="en-US" sz="2000" dirty="0" smtClean="0">
              <a:solidFill>
                <a:srgbClr val="4D657C"/>
              </a:solidFill>
            </a:endParaRPr>
          </a:p>
        </p:txBody>
      </p:sp>
      <p:pic>
        <p:nvPicPr>
          <p:cNvPr id="30" name="Picture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185935"/>
            <a:ext cx="2408906" cy="2408906"/>
          </a:xfrm>
          <a:prstGeom prst="rect">
            <a:avLst/>
          </a:prstGeom>
        </p:spPr>
      </p:pic>
      <p:sp>
        <p:nvSpPr>
          <p:cNvPr id="24" name="Oval 28"/>
          <p:cNvSpPr>
            <a:spLocks noChangeArrowheads="1"/>
          </p:cNvSpPr>
          <p:nvPr/>
        </p:nvSpPr>
        <p:spPr bwMode="auto">
          <a:xfrm>
            <a:off x="7386638" y="1727200"/>
            <a:ext cx="3378200"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spTree>
    <p:extLst>
      <p:ext uri="{BB962C8B-B14F-4D97-AF65-F5344CB8AC3E}">
        <p14:creationId xmlns:p14="http://schemas.microsoft.com/office/powerpoint/2010/main" val="2713871696"/>
      </p:ext>
    </p:extLst>
  </p:cSld>
  <p:clrMapOvr>
    <a:masterClrMapping/>
  </p:clrMapOvr>
  <p:transition spd="slow">
    <p:pull dir="ru"/>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2492375"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19" name="Rectangle 18"/>
          <p:cNvSpPr/>
          <p:nvPr/>
        </p:nvSpPr>
        <p:spPr>
          <a:xfrm>
            <a:off x="0" y="1779588"/>
            <a:ext cx="9144000" cy="43942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0" name="Rectangle 19"/>
          <p:cNvSpPr/>
          <p:nvPr/>
        </p:nvSpPr>
        <p:spPr>
          <a:xfrm>
            <a:off x="-10557" y="1820863"/>
            <a:ext cx="9144000" cy="431165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1" name="Oval 20"/>
          <p:cNvSpPr/>
          <p:nvPr/>
        </p:nvSpPr>
        <p:spPr>
          <a:xfrm>
            <a:off x="-2444750"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pic>
        <p:nvPicPr>
          <p:cNvPr id="22" name="Picture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273305" y="1635120"/>
            <a:ext cx="4681546" cy="4681546"/>
          </a:xfrm>
          <a:prstGeom prst="rect">
            <a:avLst/>
          </a:prstGeom>
          <a:noFill/>
          <a:ln w="9525">
            <a:noFill/>
            <a:miter lim="800000"/>
            <a:headEnd/>
            <a:tailEnd/>
          </a:ln>
        </p:spPr>
      </p:pic>
      <p:grpSp>
        <p:nvGrpSpPr>
          <p:cNvPr id="23" name="Group 47"/>
          <p:cNvGrpSpPr/>
          <p:nvPr/>
        </p:nvGrpSpPr>
        <p:grpSpPr>
          <a:xfrm>
            <a:off x="-1797908" y="2105559"/>
            <a:ext cx="3730752" cy="3730752"/>
            <a:chOff x="-6153150" y="911225"/>
            <a:chExt cx="5748337" cy="5745163"/>
          </a:xfrm>
          <a:solidFill>
            <a:schemeClr val="tx2">
              <a:alpha val="60000"/>
            </a:schemeClr>
          </a:solidFill>
        </p:grpSpPr>
        <p:sp>
          <p:nvSpPr>
            <p:cNvPr id="24" name="Freeform 20"/>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7" name="Freeform 23"/>
            <p:cNvSpPr>
              <a:spLocks/>
            </p:cNvSpPr>
            <p:nvPr/>
          </p:nvSpPr>
          <p:spPr bwMode="auto">
            <a:xfrm>
              <a:off x="-3865563" y="3341688"/>
              <a:ext cx="153987" cy="115888"/>
            </a:xfrm>
            <a:custGeom>
              <a:avLst/>
              <a:gdLst>
                <a:gd name="T0" fmla="*/ 9 w 97"/>
                <a:gd name="T1" fmla="*/ 73 h 73"/>
                <a:gd name="T2" fmla="*/ 0 w 97"/>
                <a:gd name="T3" fmla="*/ 73 h 73"/>
                <a:gd name="T4" fmla="*/ 0 w 97"/>
                <a:gd name="T5" fmla="*/ 0 h 73"/>
                <a:gd name="T6" fmla="*/ 97 w 97"/>
                <a:gd name="T7" fmla="*/ 0 h 73"/>
                <a:gd name="T8" fmla="*/ 97 w 97"/>
                <a:gd name="T9" fmla="*/ 9 h 73"/>
                <a:gd name="T10" fmla="*/ 9 w 97"/>
                <a:gd name="T11" fmla="*/ 9 h 73"/>
                <a:gd name="T12" fmla="*/ 9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 y="73"/>
                  </a:moveTo>
                  <a:lnTo>
                    <a:pt x="0" y="73"/>
                  </a:lnTo>
                  <a:lnTo>
                    <a:pt x="0" y="0"/>
                  </a:lnTo>
                  <a:lnTo>
                    <a:pt x="97" y="0"/>
                  </a:lnTo>
                  <a:lnTo>
                    <a:pt x="97" y="9"/>
                  </a:lnTo>
                  <a:lnTo>
                    <a:pt x="9" y="9"/>
                  </a:lnTo>
                  <a:lnTo>
                    <a:pt x="9"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8" name="Freeform 24"/>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0" name="Freeform 26"/>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1" name="Freeform 27"/>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2" name="Freeform 28"/>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3" name="Freeform 29"/>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grpSp>
      <p:sp>
        <p:nvSpPr>
          <p:cNvPr id="34" name="Oval 28"/>
          <p:cNvSpPr>
            <a:spLocks noChangeArrowheads="1"/>
          </p:cNvSpPr>
          <p:nvPr/>
        </p:nvSpPr>
        <p:spPr bwMode="auto">
          <a:xfrm>
            <a:off x="-1621634" y="1705336"/>
            <a:ext cx="3378201"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sp>
        <p:nvSpPr>
          <p:cNvPr id="54" name="Rectangle 53"/>
          <p:cNvSpPr/>
          <p:nvPr/>
        </p:nvSpPr>
        <p:spPr>
          <a:xfrm>
            <a:off x="2800350" y="5661065"/>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sp>
        <p:nvSpPr>
          <p:cNvPr id="25" name="Content Placeholder 3"/>
          <p:cNvSpPr txBox="1">
            <a:spLocks/>
          </p:cNvSpPr>
          <p:nvPr/>
        </p:nvSpPr>
        <p:spPr>
          <a:xfrm>
            <a:off x="2227635" y="2015287"/>
            <a:ext cx="3836282" cy="2311190"/>
          </a:xfrm>
          <a:prstGeom prst="rect">
            <a:avLst/>
          </a:prstGeom>
        </p:spPr>
        <p:txBody>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pPr marL="365125" indent="-365125">
              <a:lnSpc>
                <a:spcPct val="70000"/>
              </a:lnSpc>
            </a:pPr>
            <a:r>
              <a:rPr lang="ru-RU" sz="1800" dirty="0" smtClean="0"/>
              <a:t>Улучшенно качество</a:t>
            </a:r>
            <a:endParaRPr lang="en-US" sz="1800" dirty="0"/>
          </a:p>
          <a:p>
            <a:pPr marL="365125" indent="-365125">
              <a:lnSpc>
                <a:spcPct val="70000"/>
              </a:lnSpc>
            </a:pPr>
            <a:r>
              <a:rPr lang="ru-RU" sz="1800" dirty="0" smtClean="0"/>
              <a:t>Показ отдельного приложения</a:t>
            </a:r>
            <a:endParaRPr lang="en-US" sz="1800" dirty="0"/>
          </a:p>
          <a:p>
            <a:pPr marL="365125" indent="-365125">
              <a:lnSpc>
                <a:spcPct val="70000"/>
              </a:lnSpc>
            </a:pPr>
            <a:r>
              <a:rPr lang="ru-RU" sz="1800" dirty="0" smtClean="0"/>
              <a:t>Показ части экрана</a:t>
            </a:r>
            <a:endParaRPr lang="en-US" sz="1800" dirty="0"/>
          </a:p>
          <a:p>
            <a:pPr marL="365125" indent="-365125">
              <a:lnSpc>
                <a:spcPct val="70000"/>
              </a:lnSpc>
            </a:pPr>
            <a:r>
              <a:rPr lang="ru-RU" sz="1800" dirty="0" smtClean="0"/>
              <a:t>Комментарии нескольких</a:t>
            </a:r>
            <a:endParaRPr lang="en-US" sz="1800" dirty="0"/>
          </a:p>
          <a:p>
            <a:pPr marL="365125" indent="-365125">
              <a:lnSpc>
                <a:spcPct val="70000"/>
              </a:lnSpc>
            </a:pPr>
            <a:r>
              <a:rPr lang="ru-RU" sz="1800" dirty="0" smtClean="0"/>
              <a:t>Виртуальная доска</a:t>
            </a:r>
            <a:endParaRPr lang="en-US" sz="1800" dirty="0"/>
          </a:p>
          <a:p>
            <a:pPr marL="365125" indent="-365125">
              <a:lnSpc>
                <a:spcPct val="70000"/>
              </a:lnSpc>
            </a:pPr>
            <a:r>
              <a:rPr lang="ru-RU" sz="1800" dirty="0" smtClean="0"/>
              <a:t>Управление удаленным рабочим столом</a:t>
            </a:r>
            <a:endParaRPr lang="en-US" sz="1800" dirty="0" smtClean="0"/>
          </a:p>
          <a:p>
            <a:pPr>
              <a:buClr>
                <a:srgbClr val="CC0000"/>
              </a:buClr>
            </a:pPr>
            <a:endParaRPr lang="en-US" sz="1800" dirty="0">
              <a:solidFill>
                <a:srgbClr val="323232"/>
              </a:solidFill>
            </a:endParaRPr>
          </a:p>
        </p:txBody>
      </p:sp>
      <p:sp>
        <p:nvSpPr>
          <p:cNvPr id="26" name="Content Placeholder 3"/>
          <p:cNvSpPr txBox="1">
            <a:spLocks/>
          </p:cNvSpPr>
          <p:nvPr/>
        </p:nvSpPr>
        <p:spPr>
          <a:xfrm>
            <a:off x="5872507" y="1935077"/>
            <a:ext cx="3260936" cy="2311190"/>
          </a:xfrm>
          <a:prstGeom prst="rect">
            <a:avLst/>
          </a:prstGeom>
        </p:spPr>
        <p:txBody>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pPr marL="365125" indent="-365125">
              <a:lnSpc>
                <a:spcPct val="100000"/>
              </a:lnSpc>
            </a:pPr>
            <a:r>
              <a:rPr lang="en-US" sz="1800" dirty="0" smtClean="0"/>
              <a:t>PC </a:t>
            </a:r>
            <a:r>
              <a:rPr lang="ru-RU" sz="1800" dirty="0" smtClean="0"/>
              <a:t>и </a:t>
            </a:r>
            <a:r>
              <a:rPr lang="en-US" sz="1800" dirty="0" smtClean="0"/>
              <a:t>Mac</a:t>
            </a:r>
            <a:endParaRPr lang="en-US" sz="1800" dirty="0" smtClean="0"/>
          </a:p>
          <a:p>
            <a:pPr marL="365125" indent="-365125">
              <a:lnSpc>
                <a:spcPct val="100000"/>
              </a:lnSpc>
            </a:pPr>
            <a:r>
              <a:rPr lang="ru-RU" sz="1800" dirty="0" smtClean="0"/>
              <a:t>Возможность выбора какой экран передавать если подключено несколько</a:t>
            </a:r>
            <a:endParaRPr lang="en-US" sz="1800" dirty="0"/>
          </a:p>
          <a:p>
            <a:pPr marL="365125" indent="-365125">
              <a:lnSpc>
                <a:spcPct val="100000"/>
              </a:lnSpc>
              <a:spcBef>
                <a:spcPts val="600"/>
              </a:spcBef>
            </a:pPr>
            <a:r>
              <a:rPr lang="en-US" sz="1800" dirty="0" smtClean="0"/>
              <a:t>H.239/BFCP </a:t>
            </a:r>
            <a:r>
              <a:rPr lang="ru-RU" sz="1800" dirty="0" smtClean="0"/>
              <a:t>шлюз</a:t>
            </a:r>
            <a:endParaRPr lang="en-US" sz="1800" dirty="0" smtClean="0"/>
          </a:p>
          <a:p>
            <a:pPr marL="365125" indent="-365125">
              <a:lnSpc>
                <a:spcPct val="100000"/>
              </a:lnSpc>
            </a:pPr>
            <a:endParaRPr lang="en-US" sz="1800" dirty="0"/>
          </a:p>
          <a:p>
            <a:pPr>
              <a:buClr>
                <a:srgbClr val="CC0000"/>
              </a:buClr>
            </a:pPr>
            <a:endParaRPr lang="en-US" sz="2000" dirty="0">
              <a:solidFill>
                <a:srgbClr val="323232"/>
              </a:solidFill>
            </a:endParaRPr>
          </a:p>
        </p:txBody>
      </p:sp>
      <p:pic>
        <p:nvPicPr>
          <p:cNvPr id="29" name="Picture 2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5164" y="4169600"/>
            <a:ext cx="2720439" cy="3084977"/>
          </a:xfrm>
          <a:prstGeom prst="rect">
            <a:avLst/>
          </a:prstGeom>
        </p:spPr>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11457" y="3970933"/>
            <a:ext cx="3158281" cy="3581491"/>
          </a:xfrm>
          <a:prstGeom prst="rect">
            <a:avLst/>
          </a:prstGeom>
        </p:spPr>
      </p:pic>
      <p:sp>
        <p:nvSpPr>
          <p:cNvPr id="40" name="Title 1"/>
          <p:cNvSpPr txBox="1">
            <a:spLocks/>
          </p:cNvSpPr>
          <p:nvPr/>
        </p:nvSpPr>
        <p:spPr>
          <a:xfrm>
            <a:off x="304799" y="457200"/>
            <a:ext cx="8594501" cy="1084262"/>
          </a:xfrm>
          <a:prstGeom prst="rect">
            <a:avLst/>
          </a:prstGeom>
        </p:spPr>
        <p:txBody>
          <a:bodyPr anchor="t"/>
          <a:lstStyle>
            <a:lvl1pPr algn="l" rtl="0" eaLnBrk="1" fontAlgn="base" hangingPunct="1">
              <a:lnSpc>
                <a:spcPct val="90000"/>
              </a:lnSpc>
              <a:spcBef>
                <a:spcPct val="0"/>
              </a:spcBef>
              <a:spcAft>
                <a:spcPct val="0"/>
              </a:spcAft>
              <a:defRPr sz="2800" kern="1200">
                <a:solidFill>
                  <a:schemeClr val="tx1"/>
                </a:solidFill>
                <a:latin typeface="+mj-lt"/>
                <a:ea typeface="+mj-ea"/>
                <a:cs typeface="+mj-cs"/>
              </a:defRPr>
            </a:lvl1pPr>
            <a:lvl2pPr algn="l" rtl="0" eaLnBrk="1" fontAlgn="base" hangingPunct="1">
              <a:lnSpc>
                <a:spcPct val="90000"/>
              </a:lnSpc>
              <a:spcBef>
                <a:spcPct val="0"/>
              </a:spcBef>
              <a:spcAft>
                <a:spcPct val="0"/>
              </a:spcAft>
              <a:defRPr sz="2800">
                <a:solidFill>
                  <a:schemeClr val="tx1"/>
                </a:solidFill>
                <a:latin typeface="Arial" charset="0"/>
              </a:defRPr>
            </a:lvl2pPr>
            <a:lvl3pPr algn="l" rtl="0" eaLnBrk="1" fontAlgn="base" hangingPunct="1">
              <a:lnSpc>
                <a:spcPct val="90000"/>
              </a:lnSpc>
              <a:spcBef>
                <a:spcPct val="0"/>
              </a:spcBef>
              <a:spcAft>
                <a:spcPct val="0"/>
              </a:spcAft>
              <a:defRPr sz="2800">
                <a:solidFill>
                  <a:schemeClr val="tx1"/>
                </a:solidFill>
                <a:latin typeface="Arial" charset="0"/>
              </a:defRPr>
            </a:lvl3pPr>
            <a:lvl4pPr algn="l" rtl="0" eaLnBrk="1" fontAlgn="base" hangingPunct="1">
              <a:lnSpc>
                <a:spcPct val="90000"/>
              </a:lnSpc>
              <a:spcBef>
                <a:spcPct val="0"/>
              </a:spcBef>
              <a:spcAft>
                <a:spcPct val="0"/>
              </a:spcAft>
              <a:defRPr sz="2800">
                <a:solidFill>
                  <a:schemeClr val="tx1"/>
                </a:solidFill>
                <a:latin typeface="Arial" charset="0"/>
              </a:defRPr>
            </a:lvl4pPr>
            <a:lvl5pPr algn="l" rtl="0" eaLnBrk="1" fontAlgn="base" hangingPunct="1">
              <a:lnSpc>
                <a:spcPct val="90000"/>
              </a:lnSpc>
              <a:spcBef>
                <a:spcPct val="0"/>
              </a:spcBef>
              <a:spcAft>
                <a:spcPct val="0"/>
              </a:spcAft>
              <a:defRPr sz="2800">
                <a:solidFill>
                  <a:schemeClr val="tx1"/>
                </a:solidFill>
                <a:latin typeface="Arial" charset="0"/>
              </a:defRPr>
            </a:lvl5pPr>
            <a:lvl6pPr marL="457200" algn="l" rtl="0" eaLnBrk="1" fontAlgn="base" hangingPunct="1">
              <a:lnSpc>
                <a:spcPct val="90000"/>
              </a:lnSpc>
              <a:spcBef>
                <a:spcPct val="0"/>
              </a:spcBef>
              <a:spcAft>
                <a:spcPct val="0"/>
              </a:spcAft>
              <a:defRPr sz="2800">
                <a:solidFill>
                  <a:schemeClr val="tx1"/>
                </a:solidFill>
                <a:latin typeface="Arial" charset="0"/>
              </a:defRPr>
            </a:lvl6pPr>
            <a:lvl7pPr marL="914400" algn="l" rtl="0" eaLnBrk="1" fontAlgn="base" hangingPunct="1">
              <a:lnSpc>
                <a:spcPct val="90000"/>
              </a:lnSpc>
              <a:spcBef>
                <a:spcPct val="0"/>
              </a:spcBef>
              <a:spcAft>
                <a:spcPct val="0"/>
              </a:spcAft>
              <a:defRPr sz="2800">
                <a:solidFill>
                  <a:schemeClr val="tx1"/>
                </a:solidFill>
                <a:latin typeface="Arial" charset="0"/>
              </a:defRPr>
            </a:lvl7pPr>
            <a:lvl8pPr marL="1371600" algn="l" rtl="0" eaLnBrk="1" fontAlgn="base" hangingPunct="1">
              <a:lnSpc>
                <a:spcPct val="90000"/>
              </a:lnSpc>
              <a:spcBef>
                <a:spcPct val="0"/>
              </a:spcBef>
              <a:spcAft>
                <a:spcPct val="0"/>
              </a:spcAft>
              <a:defRPr sz="2800">
                <a:solidFill>
                  <a:schemeClr val="tx1"/>
                </a:solidFill>
                <a:latin typeface="Arial" charset="0"/>
              </a:defRPr>
            </a:lvl8pPr>
            <a:lvl9pPr marL="1828800" algn="l" rtl="0" eaLnBrk="1" fontAlgn="base" hangingPunct="1">
              <a:lnSpc>
                <a:spcPct val="90000"/>
              </a:lnSpc>
              <a:spcBef>
                <a:spcPct val="0"/>
              </a:spcBef>
              <a:spcAft>
                <a:spcPct val="0"/>
              </a:spcAft>
              <a:defRPr sz="2800">
                <a:solidFill>
                  <a:schemeClr val="tx1"/>
                </a:solidFill>
                <a:latin typeface="Arial" charset="0"/>
              </a:defRPr>
            </a:lvl9pPr>
          </a:lstStyle>
          <a:p>
            <a:r>
              <a:rPr lang="ru-RU" dirty="0" smtClean="0"/>
              <a:t>Взаимодействие по </a:t>
            </a:r>
            <a:r>
              <a:rPr lang="en-US" dirty="0" smtClean="0"/>
              <a:t>WEB</a:t>
            </a:r>
            <a:endParaRPr lang="en-US" dirty="0"/>
          </a:p>
          <a:p>
            <a:r>
              <a:rPr lang="en-US" sz="2400" dirty="0" smtClean="0">
                <a:solidFill>
                  <a:srgbClr val="C00000"/>
                </a:solidFill>
              </a:rPr>
              <a:t>AAC </a:t>
            </a:r>
            <a:r>
              <a:rPr lang="en-US" sz="2400" dirty="0" smtClean="0">
                <a:solidFill>
                  <a:srgbClr val="C00000"/>
                </a:solidFill>
              </a:rPr>
              <a:t>Web </a:t>
            </a:r>
            <a:r>
              <a:rPr lang="en-US" sz="2400" dirty="0" smtClean="0">
                <a:solidFill>
                  <a:srgbClr val="C00000"/>
                </a:solidFill>
              </a:rPr>
              <a:t>Collaboration</a:t>
            </a:r>
            <a:r>
              <a:rPr lang="ru-RU" sz="2400" dirty="0" smtClean="0">
                <a:solidFill>
                  <a:srgbClr val="C00000"/>
                </a:solidFill>
              </a:rPr>
              <a:t> интегрирован</a:t>
            </a:r>
            <a:r>
              <a:rPr lang="en-US" sz="2400" dirty="0" smtClean="0">
                <a:solidFill>
                  <a:srgbClr val="C00000"/>
                </a:solidFill>
              </a:rPr>
              <a:t> </a:t>
            </a:r>
            <a:r>
              <a:rPr lang="ru-RU" sz="2400" dirty="0" smtClean="0">
                <a:solidFill>
                  <a:srgbClr val="C00000"/>
                </a:solidFill>
              </a:rPr>
              <a:t>со</a:t>
            </a:r>
            <a:r>
              <a:rPr lang="en-US" sz="2400" dirty="0" smtClean="0">
                <a:solidFill>
                  <a:srgbClr val="C00000"/>
                </a:solidFill>
              </a:rPr>
              <a:t> </a:t>
            </a:r>
            <a:r>
              <a:rPr lang="en-US" sz="2400" dirty="0" err="1" smtClean="0">
                <a:solidFill>
                  <a:srgbClr val="C00000"/>
                </a:solidFill>
              </a:rPr>
              <a:t>Scopia</a:t>
            </a:r>
            <a:endParaRPr lang="en-US" sz="2400" dirty="0">
              <a:solidFill>
                <a:srgbClr val="C00000"/>
              </a:solidFill>
            </a:endParaRPr>
          </a:p>
        </p:txBody>
      </p:sp>
      <p:sp>
        <p:nvSpPr>
          <p:cNvPr id="36" name="Rounded Rectangle 35"/>
          <p:cNvSpPr/>
          <p:nvPr/>
        </p:nvSpPr>
        <p:spPr>
          <a:xfrm>
            <a:off x="5747984" y="6357384"/>
            <a:ext cx="3335432"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Доступно с</a:t>
            </a:r>
            <a:r>
              <a:rPr lang="en-US" b="1" dirty="0" smtClean="0"/>
              <a:t>: 1</a:t>
            </a:r>
            <a:r>
              <a:rPr lang="ru-RU" b="1" dirty="0" smtClean="0"/>
              <a:t> июня</a:t>
            </a:r>
            <a:r>
              <a:rPr lang="en-US" b="1" dirty="0" smtClean="0"/>
              <a:t>, </a:t>
            </a:r>
            <a:r>
              <a:rPr lang="en-US" b="1" dirty="0" smtClean="0"/>
              <a:t>2015</a:t>
            </a:r>
            <a:endParaRPr lang="en-US" b="1" dirty="0"/>
          </a:p>
        </p:txBody>
      </p:sp>
    </p:spTree>
    <p:extLst>
      <p:ext uri="{BB962C8B-B14F-4D97-AF65-F5344CB8AC3E}">
        <p14:creationId xmlns:p14="http://schemas.microsoft.com/office/powerpoint/2010/main" val="3038865540"/>
      </p:ext>
    </p:extLst>
  </p:cSld>
  <p:clrMapOvr>
    <a:masterClrMapping/>
  </p:clrMapOvr>
  <p:transition spd="slow">
    <p:pull dir="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284669964"/>
              </p:ext>
            </p:extLst>
          </p:nvPr>
        </p:nvGraphicFramePr>
        <p:xfrm>
          <a:off x="304799" y="4792553"/>
          <a:ext cx="8610600" cy="1463040"/>
        </p:xfrm>
        <a:graphic>
          <a:graphicData uri="http://schemas.openxmlformats.org/drawingml/2006/table">
            <a:tbl>
              <a:tblPr firstRow="1" bandRow="1">
                <a:tableStyleId>{5C22544A-7EE6-4342-B048-85BDC9FD1C3A}</a:tableStyleId>
              </a:tblPr>
              <a:tblGrid>
                <a:gridCol w="1696956"/>
                <a:gridCol w="4298622"/>
                <a:gridCol w="1319753"/>
                <a:gridCol w="1295269"/>
              </a:tblGrid>
              <a:tr h="333310">
                <a:tc>
                  <a:txBody>
                    <a:bodyPr/>
                    <a:lstStyle/>
                    <a:p>
                      <a:r>
                        <a:rPr lang="ru-RU" sz="1800" b="1" dirty="0" smtClean="0"/>
                        <a:t>Артикул</a:t>
                      </a:r>
                      <a:endParaRPr lang="en-US" sz="1800" b="1" dirty="0"/>
                    </a:p>
                  </a:txBody>
                  <a:tcPr/>
                </a:tc>
                <a:tc>
                  <a:txBody>
                    <a:bodyPr/>
                    <a:lstStyle/>
                    <a:p>
                      <a:r>
                        <a:rPr lang="ru-RU" sz="1800" b="1" dirty="0" smtClean="0"/>
                        <a:t>Описание</a:t>
                      </a:r>
                      <a:endParaRPr lang="en-US" sz="1800" b="1" dirty="0"/>
                    </a:p>
                  </a:txBody>
                  <a:tcPr/>
                </a:tc>
                <a:tc>
                  <a:txBody>
                    <a:bodyPr/>
                    <a:lstStyle/>
                    <a:p>
                      <a:r>
                        <a:rPr lang="ru-RU" sz="1800" dirty="0" smtClean="0"/>
                        <a:t>Тип</a:t>
                      </a:r>
                      <a:endParaRPr lang="en-US" sz="1800" dirty="0"/>
                    </a:p>
                  </a:txBody>
                  <a:tcPr/>
                </a:tc>
                <a:tc>
                  <a:txBody>
                    <a:bodyPr/>
                    <a:lstStyle/>
                    <a:p>
                      <a:r>
                        <a:rPr lang="ru-RU" sz="1800" dirty="0" smtClean="0"/>
                        <a:t>Цена</a:t>
                      </a:r>
                      <a:endParaRPr lang="en-US" sz="1800" dirty="0"/>
                    </a:p>
                  </a:txBody>
                  <a:tcPr/>
                </a:tc>
              </a:tr>
              <a:tr h="3333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t>55548-00050</a:t>
                      </a:r>
                      <a:endParaRPr lang="en-US" sz="1800" b="0" dirty="0"/>
                    </a:p>
                  </a:txBody>
                  <a:tcPr/>
                </a:tc>
                <a:tc>
                  <a:txBody>
                    <a:bodyPr/>
                    <a:lstStyle/>
                    <a:p>
                      <a:r>
                        <a:rPr lang="en-US" sz="1800" b="0" dirty="0" smtClean="0"/>
                        <a:t>Web</a:t>
                      </a:r>
                      <a:r>
                        <a:rPr lang="en-US" sz="1800" b="0" baseline="0" dirty="0" smtClean="0"/>
                        <a:t> Collaboration Server</a:t>
                      </a:r>
                      <a:r>
                        <a:rPr lang="en-US" sz="1800" b="0" dirty="0" smtClean="0"/>
                        <a:t> Appliance</a:t>
                      </a:r>
                    </a:p>
                  </a:txBody>
                  <a:tcPr/>
                </a:tc>
                <a:tc>
                  <a:txBody>
                    <a:bodyPr/>
                    <a:lstStyle/>
                    <a:p>
                      <a:r>
                        <a:rPr lang="ru-RU" sz="1800" b="0" dirty="0" smtClean="0"/>
                        <a:t>Сервер</a:t>
                      </a:r>
                      <a:endParaRPr lang="en-US" sz="1800" b="0" dirty="0"/>
                    </a:p>
                  </a:txBody>
                  <a:tcPr/>
                </a:tc>
                <a:tc>
                  <a:txBody>
                    <a:bodyPr/>
                    <a:lstStyle/>
                    <a:p>
                      <a:pPr algn="l"/>
                      <a:r>
                        <a:rPr lang="en-US" sz="1800" b="1" dirty="0" smtClean="0"/>
                        <a:t>$ 15,000</a:t>
                      </a:r>
                      <a:endParaRPr lang="en-US" sz="1800" b="1" dirty="0"/>
                    </a:p>
                  </a:txBody>
                  <a:tcPr/>
                </a:tc>
              </a:tr>
              <a:tr h="3333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dk1"/>
                          </a:solidFill>
                          <a:latin typeface="+mn-lt"/>
                          <a:ea typeface="+mn-ea"/>
                          <a:cs typeface="+mn-cs"/>
                        </a:rPr>
                        <a:t>88548-00050</a:t>
                      </a:r>
                      <a:endParaRPr lang="en-US" sz="1800" b="0" kern="1200" dirty="0">
                        <a:solidFill>
                          <a:schemeClr val="dk1"/>
                        </a:solidFill>
                        <a:latin typeface="+mn-lt"/>
                        <a:ea typeface="+mn-ea"/>
                        <a:cs typeface="+mn-cs"/>
                      </a:endParaRPr>
                    </a:p>
                  </a:txBody>
                  <a:tcPr/>
                </a:tc>
                <a:tc>
                  <a:txBody>
                    <a:bodyPr/>
                    <a:lstStyle/>
                    <a:p>
                      <a:r>
                        <a:rPr lang="en-US" sz="1800" b="0" baseline="0" dirty="0" smtClean="0"/>
                        <a:t>Web Collaboration Server License</a:t>
                      </a:r>
                      <a:endParaRPr lang="en-US" sz="1800" b="0" dirty="0"/>
                    </a:p>
                  </a:txBody>
                  <a:tcPr/>
                </a:tc>
                <a:tc>
                  <a:txBody>
                    <a:bodyPr/>
                    <a:lstStyle/>
                    <a:p>
                      <a:r>
                        <a:rPr lang="ru-RU" sz="1800" dirty="0" smtClean="0"/>
                        <a:t>Лицензия</a:t>
                      </a:r>
                      <a:endParaRPr lang="en-US" sz="1800" dirty="0"/>
                    </a:p>
                  </a:txBody>
                  <a:tcPr/>
                </a:tc>
                <a:tc>
                  <a:txBody>
                    <a:bodyPr/>
                    <a:lstStyle/>
                    <a:p>
                      <a:pPr algn="l"/>
                      <a:r>
                        <a:rPr lang="en-US" sz="1800" b="1" dirty="0" smtClean="0"/>
                        <a:t>$ 20,000</a:t>
                      </a:r>
                      <a:endParaRPr lang="en-US" sz="1800" b="1" dirty="0"/>
                    </a:p>
                  </a:txBody>
                  <a:tcPr/>
                </a:tc>
              </a:tr>
              <a:tr h="3333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kern="1200" dirty="0" smtClean="0">
                          <a:solidFill>
                            <a:schemeClr val="dk1"/>
                          </a:solidFill>
                          <a:latin typeface="+mn-lt"/>
                          <a:ea typeface="+mn-ea"/>
                          <a:cs typeface="+mn-cs"/>
                        </a:rPr>
                        <a:t>88548-00850</a:t>
                      </a:r>
                    </a:p>
                  </a:txBody>
                  <a:tcPr/>
                </a:tc>
                <a:tc>
                  <a:txBody>
                    <a:bodyPr/>
                    <a:lstStyle/>
                    <a:p>
                      <a:r>
                        <a:rPr lang="en-US" sz="1800" b="0" baseline="0" dirty="0" smtClean="0"/>
                        <a:t>Web Collaboration Server License - NE</a:t>
                      </a:r>
                      <a:endParaRPr lang="en-US" sz="1800" b="0" dirty="0"/>
                    </a:p>
                  </a:txBody>
                  <a:tcPr/>
                </a:tc>
                <a:tc>
                  <a:txBody>
                    <a:bodyPr/>
                    <a:lstStyle/>
                    <a:p>
                      <a:r>
                        <a:rPr lang="ru-RU" sz="1800" dirty="0" smtClean="0"/>
                        <a:t>Лицензия</a:t>
                      </a:r>
                      <a:endParaRPr lang="en-US" sz="1800" dirty="0"/>
                    </a:p>
                  </a:txBody>
                  <a:tcPr/>
                </a:tc>
                <a:tc>
                  <a:txBody>
                    <a:bodyPr/>
                    <a:lstStyle/>
                    <a:p>
                      <a:pPr algn="l"/>
                      <a:r>
                        <a:rPr lang="en-US" sz="1800" b="1" dirty="0" smtClean="0"/>
                        <a:t>$ 20,000</a:t>
                      </a:r>
                      <a:endParaRPr lang="en-US" sz="1800" b="1" dirty="0"/>
                    </a:p>
                  </a:txBody>
                  <a:tcPr/>
                </a:tc>
              </a:tr>
            </a:tbl>
          </a:graphicData>
        </a:graphic>
      </p:graphicFrame>
      <p:sp>
        <p:nvSpPr>
          <p:cNvPr id="12" name="Title 1"/>
          <p:cNvSpPr>
            <a:spLocks noGrp="1"/>
          </p:cNvSpPr>
          <p:nvPr>
            <p:ph type="title"/>
          </p:nvPr>
        </p:nvSpPr>
        <p:spPr>
          <a:xfrm>
            <a:off x="304799" y="457200"/>
            <a:ext cx="8594501" cy="1084262"/>
          </a:xfrm>
        </p:spPr>
        <p:txBody>
          <a:bodyPr anchor="t"/>
          <a:lstStyle/>
          <a:p>
            <a:r>
              <a:rPr lang="en-US" dirty="0" err="1" smtClean="0"/>
              <a:t>Scopia</a:t>
            </a:r>
            <a:r>
              <a:rPr lang="en-US" dirty="0" smtClean="0"/>
              <a:t> </a:t>
            </a:r>
            <a:r>
              <a:rPr lang="en-US" dirty="0" smtClean="0"/>
              <a:t>Web Collaboration</a:t>
            </a:r>
            <a:br>
              <a:rPr lang="en-US" dirty="0" smtClean="0"/>
            </a:br>
            <a:r>
              <a:rPr lang="ru-RU" sz="2400" dirty="0" smtClean="0">
                <a:solidFill>
                  <a:srgbClr val="C00000"/>
                </a:solidFill>
              </a:rPr>
              <a:t>Сервер </a:t>
            </a:r>
            <a:r>
              <a:rPr lang="en-US" sz="2400" dirty="0" smtClean="0">
                <a:solidFill>
                  <a:srgbClr val="C00000"/>
                </a:solidFill>
              </a:rPr>
              <a:t>Web </a:t>
            </a:r>
            <a:r>
              <a:rPr lang="en-US" sz="2400" dirty="0">
                <a:solidFill>
                  <a:srgbClr val="C00000"/>
                </a:solidFill>
              </a:rPr>
              <a:t>Collaboration</a:t>
            </a:r>
            <a:endParaRPr lang="en-US" sz="2400" dirty="0">
              <a:solidFill>
                <a:srgbClr val="C00000"/>
              </a:solidFill>
            </a:endParaRP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50952" y="2588470"/>
            <a:ext cx="5233288" cy="2362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a:xfrm>
            <a:off x="457200" y="1447800"/>
            <a:ext cx="8229600" cy="1838325"/>
          </a:xfrm>
        </p:spPr>
        <p:txBody>
          <a:bodyPr/>
          <a:lstStyle/>
          <a:p>
            <a:r>
              <a:rPr lang="ru-RU" dirty="0" smtClean="0"/>
              <a:t>Один сервер для </a:t>
            </a:r>
            <a:r>
              <a:rPr lang="en-US" dirty="0" err="1" smtClean="0"/>
              <a:t>Scopia</a:t>
            </a:r>
            <a:r>
              <a:rPr lang="en-US" dirty="0" smtClean="0"/>
              <a:t> </a:t>
            </a:r>
            <a:r>
              <a:rPr lang="en-US" dirty="0"/>
              <a:t>Elite 6140 </a:t>
            </a:r>
            <a:r>
              <a:rPr lang="ru-RU" dirty="0" smtClean="0"/>
              <a:t>или</a:t>
            </a:r>
            <a:r>
              <a:rPr lang="en-US" dirty="0" smtClean="0"/>
              <a:t> </a:t>
            </a:r>
            <a:r>
              <a:rPr lang="en-US" dirty="0"/>
              <a:t>Elite 5230</a:t>
            </a:r>
          </a:p>
          <a:p>
            <a:pPr lvl="1"/>
            <a:r>
              <a:rPr lang="ru-RU" dirty="0" smtClean="0"/>
              <a:t>До</a:t>
            </a:r>
            <a:r>
              <a:rPr lang="en-US" dirty="0" smtClean="0"/>
              <a:t> </a:t>
            </a:r>
            <a:r>
              <a:rPr lang="en-US" dirty="0"/>
              <a:t>160 </a:t>
            </a:r>
            <a:r>
              <a:rPr lang="ru-RU" dirty="0" smtClean="0"/>
              <a:t>одновременных подключений</a:t>
            </a:r>
            <a:endParaRPr lang="en-US" dirty="0"/>
          </a:p>
          <a:p>
            <a:pPr lvl="1"/>
            <a:r>
              <a:rPr lang="ru-RU" dirty="0" smtClean="0"/>
              <a:t>До</a:t>
            </a:r>
            <a:r>
              <a:rPr lang="en-US" dirty="0" smtClean="0"/>
              <a:t> </a:t>
            </a:r>
            <a:r>
              <a:rPr lang="en-US" dirty="0"/>
              <a:t>50 </a:t>
            </a:r>
            <a:r>
              <a:rPr lang="ru-RU" dirty="0" smtClean="0"/>
              <a:t>одновременных конференций</a:t>
            </a:r>
            <a:endParaRPr lang="en-US" dirty="0" smtClean="0"/>
          </a:p>
          <a:p>
            <a:r>
              <a:rPr lang="ru-RU" dirty="0" smtClean="0"/>
              <a:t>Встроенный шлюз </a:t>
            </a:r>
            <a:r>
              <a:rPr lang="en-US" dirty="0" smtClean="0"/>
              <a:t>H.239/BFCP</a:t>
            </a:r>
            <a:endParaRPr lang="en-US" dirty="0"/>
          </a:p>
          <a:p>
            <a:endParaRPr lang="en-US" dirty="0" smtClean="0"/>
          </a:p>
        </p:txBody>
      </p:sp>
    </p:spTree>
    <p:extLst>
      <p:ext uri="{BB962C8B-B14F-4D97-AF65-F5344CB8AC3E}">
        <p14:creationId xmlns:p14="http://schemas.microsoft.com/office/powerpoint/2010/main" val="2782902193"/>
      </p:ext>
    </p:extLst>
  </p:cSld>
  <p:clrMapOvr>
    <a:masterClrMapping/>
  </p:clrMapOvr>
  <p:transition spd="slow">
    <p:pull dir="ru"/>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smtClean="0"/>
              <a:t>Web Collaboration </a:t>
            </a:r>
            <a:r>
              <a:rPr lang="ru-RU" sz="2400" dirty="0" smtClean="0"/>
              <a:t>поддерживается клиентам </a:t>
            </a:r>
            <a:r>
              <a:rPr lang="en-US" sz="2400" dirty="0" err="1" smtClean="0"/>
              <a:t>Scopia</a:t>
            </a:r>
            <a:r>
              <a:rPr lang="en-US" sz="2400" dirty="0" smtClean="0"/>
              <a:t> Desktop</a:t>
            </a:r>
            <a:endParaRPr lang="en-US" sz="2400" dirty="0" smtClean="0"/>
          </a:p>
          <a:p>
            <a:r>
              <a:rPr lang="ru-RU" sz="2400" dirty="0" smtClean="0"/>
              <a:t>Пользователю необходимо загрузить плагин с портала </a:t>
            </a:r>
            <a:r>
              <a:rPr lang="en-US" sz="2400" dirty="0" err="1" smtClean="0"/>
              <a:t>Scopia</a:t>
            </a:r>
            <a:r>
              <a:rPr lang="ru-RU" sz="2400" dirty="0" smtClean="0"/>
              <a:t> </a:t>
            </a:r>
            <a:r>
              <a:rPr lang="en-US" sz="2400" dirty="0" smtClean="0"/>
              <a:t>Desktop</a:t>
            </a:r>
            <a:r>
              <a:rPr lang="ru-RU" sz="2400" dirty="0" smtClean="0"/>
              <a:t> для трансляции контента через </a:t>
            </a:r>
            <a:r>
              <a:rPr lang="en-US" sz="2400" dirty="0" smtClean="0"/>
              <a:t>Web Collaboration</a:t>
            </a:r>
            <a:endParaRPr lang="en-US" sz="2400" dirty="0" smtClean="0"/>
          </a:p>
          <a:p>
            <a:r>
              <a:rPr lang="ru-RU" dirty="0" smtClean="0"/>
              <a:t>Для </a:t>
            </a:r>
            <a:r>
              <a:rPr lang="en-US" dirty="0" err="1" smtClean="0"/>
              <a:t>Scopia</a:t>
            </a:r>
            <a:r>
              <a:rPr lang="en-US" dirty="0" smtClean="0"/>
              <a:t> </a:t>
            </a:r>
            <a:r>
              <a:rPr lang="en-US" dirty="0" smtClean="0"/>
              <a:t>Mobile </a:t>
            </a:r>
            <a:r>
              <a:rPr lang="ru-RU" dirty="0" smtClean="0"/>
              <a:t>пока без изменений</a:t>
            </a:r>
            <a:endParaRPr lang="en-US" sz="2400" dirty="0" smtClean="0"/>
          </a:p>
          <a:p>
            <a:r>
              <a:rPr lang="en-US" sz="2400" dirty="0" smtClean="0"/>
              <a:t>Web Collaboration </a:t>
            </a:r>
            <a:r>
              <a:rPr lang="ru-RU" sz="2400" dirty="0" smtClean="0"/>
              <a:t>сервер транскодирует презентации в</a:t>
            </a:r>
            <a:r>
              <a:rPr lang="en-US" sz="2400" dirty="0" smtClean="0"/>
              <a:t>/</a:t>
            </a:r>
            <a:r>
              <a:rPr lang="ru-RU" sz="2400" dirty="0" smtClean="0"/>
              <a:t>из</a:t>
            </a:r>
            <a:r>
              <a:rPr lang="en-US" sz="2400" dirty="0" smtClean="0"/>
              <a:t> H.239/BFCP</a:t>
            </a:r>
            <a:r>
              <a:rPr lang="ru-RU" sz="2400" dirty="0" smtClean="0"/>
              <a:t> для совместимости с терминалами </a:t>
            </a:r>
            <a:r>
              <a:rPr lang="en-US" sz="2400" dirty="0" err="1" smtClean="0"/>
              <a:t>Scopia</a:t>
            </a:r>
            <a:r>
              <a:rPr lang="en-US" sz="2400" dirty="0" smtClean="0"/>
              <a:t> </a:t>
            </a:r>
            <a:r>
              <a:rPr lang="en-US" sz="2400" dirty="0" smtClean="0"/>
              <a:t>XT </a:t>
            </a:r>
            <a:r>
              <a:rPr lang="ru-RU" sz="2400" dirty="0" smtClean="0"/>
              <a:t>и других производителей</a:t>
            </a:r>
            <a:endParaRPr lang="en-US" sz="2400" dirty="0" smtClean="0"/>
          </a:p>
          <a:p>
            <a:r>
              <a:rPr lang="ru-RU" sz="2400" dirty="0" smtClean="0"/>
              <a:t>Режим обслуживания</a:t>
            </a:r>
            <a:endParaRPr lang="en-US" sz="2400" dirty="0" smtClean="0"/>
          </a:p>
          <a:p>
            <a:pPr lvl="1"/>
            <a:r>
              <a:rPr lang="ru-RU" dirty="0" smtClean="0"/>
              <a:t>Если сервер </a:t>
            </a:r>
            <a:r>
              <a:rPr lang="en-US" dirty="0" smtClean="0"/>
              <a:t>WEB </a:t>
            </a:r>
            <a:r>
              <a:rPr lang="en-US" dirty="0" err="1" smtClean="0"/>
              <a:t>Colaboration</a:t>
            </a:r>
            <a:r>
              <a:rPr lang="en-US" dirty="0" smtClean="0"/>
              <a:t> </a:t>
            </a:r>
            <a:r>
              <a:rPr lang="ru-RU" dirty="0" smtClean="0"/>
              <a:t>находится в режиме обслуживания, то используется стандартный  протоколо </a:t>
            </a:r>
            <a:r>
              <a:rPr lang="en-US" dirty="0" smtClean="0"/>
              <a:t>H.239</a:t>
            </a:r>
            <a:endParaRPr lang="en-US" dirty="0"/>
          </a:p>
          <a:p>
            <a:endParaRPr lang="en-US" sz="2800" dirty="0" smtClean="0"/>
          </a:p>
          <a:p>
            <a:endParaRPr lang="en-US" sz="2800" dirty="0" smtClean="0"/>
          </a:p>
          <a:p>
            <a:endParaRPr lang="en-US" sz="2800" dirty="0" smtClean="0"/>
          </a:p>
          <a:p>
            <a:endParaRPr lang="en-US" sz="2800" dirty="0"/>
          </a:p>
          <a:p>
            <a:pPr marL="0" indent="0">
              <a:buNone/>
            </a:pPr>
            <a:endParaRPr lang="en-US" sz="2800" dirty="0" smtClean="0"/>
          </a:p>
          <a:p>
            <a:endParaRPr lang="en-US" sz="2800" dirty="0"/>
          </a:p>
          <a:p>
            <a:pPr marL="0" indent="0">
              <a:buNone/>
            </a:pPr>
            <a:endParaRPr lang="en-US" sz="2800" dirty="0"/>
          </a:p>
        </p:txBody>
      </p:sp>
      <p:sp>
        <p:nvSpPr>
          <p:cNvPr id="5" name="Title 1"/>
          <p:cNvSpPr>
            <a:spLocks noGrp="1"/>
          </p:cNvSpPr>
          <p:nvPr>
            <p:ph type="title"/>
          </p:nvPr>
        </p:nvSpPr>
        <p:spPr>
          <a:xfrm>
            <a:off x="304799" y="457200"/>
            <a:ext cx="8594501" cy="1084262"/>
          </a:xfrm>
        </p:spPr>
        <p:txBody>
          <a:bodyPr anchor="t"/>
          <a:lstStyle/>
          <a:p>
            <a:r>
              <a:rPr lang="en-US" dirty="0" smtClean="0"/>
              <a:t>New </a:t>
            </a:r>
            <a:r>
              <a:rPr lang="en-US" dirty="0" err="1" smtClean="0"/>
              <a:t>Scopia</a:t>
            </a:r>
            <a:r>
              <a:rPr lang="en-US" dirty="0" smtClean="0"/>
              <a:t> Web Collaboration</a:t>
            </a:r>
            <a:br>
              <a:rPr lang="en-US" dirty="0" smtClean="0"/>
            </a:br>
            <a:r>
              <a:rPr lang="ru-RU" sz="2400" dirty="0" smtClean="0">
                <a:solidFill>
                  <a:srgbClr val="C00000"/>
                </a:solidFill>
              </a:rPr>
              <a:t>Подробнее</a:t>
            </a:r>
            <a:endParaRPr lang="en-US" sz="2400" dirty="0">
              <a:solidFill>
                <a:srgbClr val="C00000"/>
              </a:solidFill>
            </a:endParaRPr>
          </a:p>
        </p:txBody>
      </p:sp>
    </p:spTree>
    <p:extLst>
      <p:ext uri="{BB962C8B-B14F-4D97-AF65-F5344CB8AC3E}">
        <p14:creationId xmlns:p14="http://schemas.microsoft.com/office/powerpoint/2010/main" val="593200865"/>
      </p:ext>
    </p:extLst>
  </p:cSld>
  <p:clrMapOvr>
    <a:masterClrMapping/>
  </p:clrMapOvr>
  <p:transition spd="slow">
    <p:pull dir="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749048" cy="838200"/>
          </a:xfrm>
        </p:spPr>
        <p:txBody>
          <a:bodyPr anchor="t"/>
          <a:lstStyle/>
          <a:p>
            <a:r>
              <a:rPr lang="en-CA" dirty="0" err="1" smtClean="0"/>
              <a:t>Scopia</a:t>
            </a:r>
            <a:r>
              <a:rPr lang="en-CA" dirty="0" smtClean="0"/>
              <a:t> Desktop </a:t>
            </a:r>
            <a:br>
              <a:rPr lang="en-CA" dirty="0" smtClean="0"/>
            </a:br>
            <a:r>
              <a:rPr lang="ru-RU" sz="2400" dirty="0" smtClean="0">
                <a:solidFill>
                  <a:srgbClr val="C00000"/>
                </a:solidFill>
              </a:rPr>
              <a:t>Унифицированный пользовательский интерфейс</a:t>
            </a:r>
            <a:r>
              <a:rPr lang="en-CA" dirty="0" smtClean="0"/>
              <a:t/>
            </a:r>
            <a:br>
              <a:rPr lang="en-CA" dirty="0" smtClean="0"/>
            </a:br>
            <a:endParaRPr lang="en-CA" sz="2400" dirty="0">
              <a:solidFill>
                <a:srgbClr val="C00000"/>
              </a:solidFill>
            </a:endParaRPr>
          </a:p>
        </p:txBody>
      </p:sp>
      <p:sp>
        <p:nvSpPr>
          <p:cNvPr id="23" name="Oval 22"/>
          <p:cNvSpPr/>
          <p:nvPr/>
        </p:nvSpPr>
        <p:spPr>
          <a:xfrm>
            <a:off x="-2492375"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4" name="Rectangle 23"/>
          <p:cNvSpPr/>
          <p:nvPr/>
        </p:nvSpPr>
        <p:spPr>
          <a:xfrm>
            <a:off x="0" y="1779588"/>
            <a:ext cx="9144000" cy="43942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5" name="Rectangle 24"/>
          <p:cNvSpPr/>
          <p:nvPr/>
        </p:nvSpPr>
        <p:spPr>
          <a:xfrm>
            <a:off x="-10557" y="1820863"/>
            <a:ext cx="9144000" cy="431165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6" name="Oval 25"/>
          <p:cNvSpPr/>
          <p:nvPr/>
        </p:nvSpPr>
        <p:spPr>
          <a:xfrm>
            <a:off x="-2444750"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27" name="Rectangle 26"/>
          <p:cNvSpPr/>
          <p:nvPr/>
        </p:nvSpPr>
        <p:spPr>
          <a:xfrm>
            <a:off x="2743041" y="4470406"/>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sp>
        <p:nvSpPr>
          <p:cNvPr id="28" name="Rectangle 27"/>
          <p:cNvSpPr/>
          <p:nvPr/>
        </p:nvSpPr>
        <p:spPr>
          <a:xfrm>
            <a:off x="2800350" y="5661065"/>
            <a:ext cx="2133918" cy="215444"/>
          </a:xfrm>
          <a:prstGeom prst="rect">
            <a:avLst/>
          </a:prstGeom>
        </p:spPr>
        <p:txBody>
          <a:bodyPr wrap="none">
            <a:spAutoFit/>
          </a:bodyPr>
          <a:lstStyle/>
          <a:p>
            <a:pPr algn="r"/>
            <a:r>
              <a:rPr lang="en-US" sz="800" b="1" i="1" dirty="0">
                <a:solidFill>
                  <a:schemeClr val="bg1"/>
                </a:solidFill>
              </a:rPr>
              <a:t>Mary Meeker, Morgan Stanley, Mar 2012</a:t>
            </a:r>
          </a:p>
        </p:txBody>
      </p:sp>
      <p:pic>
        <p:nvPicPr>
          <p:cNvPr id="29" name="Picture 4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2203451" y="1779587"/>
            <a:ext cx="4541837" cy="4541837"/>
          </a:xfrm>
          <a:prstGeom prst="rect">
            <a:avLst/>
          </a:prstGeom>
          <a:noFill/>
          <a:ln w="9525">
            <a:noFill/>
            <a:miter lim="800000"/>
            <a:headEnd/>
            <a:tailEnd/>
          </a:ln>
        </p:spPr>
      </p:pic>
      <p:sp>
        <p:nvSpPr>
          <p:cNvPr id="30" name="Oval 28"/>
          <p:cNvSpPr>
            <a:spLocks noChangeArrowheads="1"/>
          </p:cNvSpPr>
          <p:nvPr/>
        </p:nvSpPr>
        <p:spPr bwMode="auto">
          <a:xfrm>
            <a:off x="-1699657" y="1630363"/>
            <a:ext cx="3378201"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fontAlgn="auto">
              <a:spcBef>
                <a:spcPts val="0"/>
              </a:spcBef>
              <a:spcAft>
                <a:spcPts val="0"/>
              </a:spcAft>
              <a:defRPr/>
            </a:pPr>
            <a:endParaRPr lang="en-US" kern="0" dirty="0">
              <a:solidFill>
                <a:sysClr val="windowText" lastClr="000000"/>
              </a:solidFill>
              <a:latin typeface="Arial"/>
            </a:endParaRPr>
          </a:p>
        </p:txBody>
      </p:sp>
      <p:grpSp>
        <p:nvGrpSpPr>
          <p:cNvPr id="31" name="Group 47"/>
          <p:cNvGrpSpPr/>
          <p:nvPr/>
        </p:nvGrpSpPr>
        <p:grpSpPr>
          <a:xfrm rot="18569497">
            <a:off x="-1797908" y="2105559"/>
            <a:ext cx="3730752" cy="3730752"/>
            <a:chOff x="-6153150" y="911225"/>
            <a:chExt cx="5748337" cy="5745163"/>
          </a:xfrm>
          <a:solidFill>
            <a:srgbClr val="4D657C">
              <a:alpha val="60000"/>
            </a:srgbClr>
          </a:solidFill>
        </p:grpSpPr>
        <p:sp>
          <p:nvSpPr>
            <p:cNvPr id="32" name="Freeform 20"/>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3" name="Freeform 32"/>
            <p:cNvSpPr>
              <a:spLocks/>
            </p:cNvSpPr>
            <p:nvPr/>
          </p:nvSpPr>
          <p:spPr bwMode="auto">
            <a:xfrm>
              <a:off x="-3865563" y="3341688"/>
              <a:ext cx="153987" cy="115888"/>
            </a:xfrm>
            <a:custGeom>
              <a:avLst/>
              <a:gdLst>
                <a:gd name="T0" fmla="*/ 9 w 97"/>
                <a:gd name="T1" fmla="*/ 73 h 73"/>
                <a:gd name="T2" fmla="*/ 0 w 97"/>
                <a:gd name="T3" fmla="*/ 73 h 73"/>
                <a:gd name="T4" fmla="*/ 0 w 97"/>
                <a:gd name="T5" fmla="*/ 0 h 73"/>
                <a:gd name="T6" fmla="*/ 97 w 97"/>
                <a:gd name="T7" fmla="*/ 0 h 73"/>
                <a:gd name="T8" fmla="*/ 97 w 97"/>
                <a:gd name="T9" fmla="*/ 9 h 73"/>
                <a:gd name="T10" fmla="*/ 9 w 97"/>
                <a:gd name="T11" fmla="*/ 9 h 73"/>
                <a:gd name="T12" fmla="*/ 9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 y="73"/>
                  </a:moveTo>
                  <a:lnTo>
                    <a:pt x="0" y="73"/>
                  </a:lnTo>
                  <a:lnTo>
                    <a:pt x="0" y="0"/>
                  </a:lnTo>
                  <a:lnTo>
                    <a:pt x="97" y="0"/>
                  </a:lnTo>
                  <a:lnTo>
                    <a:pt x="97" y="9"/>
                  </a:lnTo>
                  <a:lnTo>
                    <a:pt x="9" y="9"/>
                  </a:lnTo>
                  <a:lnTo>
                    <a:pt x="9"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4" name="Freeform 33"/>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5" name="Freeform 26"/>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6" name="Freeform 27"/>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7" name="Freeform 28"/>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sp>
          <p:nvSpPr>
            <p:cNvPr id="38" name="Freeform 29"/>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90000"/>
                </a:lnSpc>
                <a:defRPr/>
              </a:pPr>
              <a:endParaRPr lang="en-US" dirty="0">
                <a:solidFill>
                  <a:srgbClr val="FFFFFF"/>
                </a:solidFill>
              </a:endParaRPr>
            </a:p>
          </p:txBody>
        </p:sp>
      </p:grpSp>
      <p:pic>
        <p:nvPicPr>
          <p:cNvPr id="39" name="Picture 3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1288" y="3832433"/>
            <a:ext cx="2060712" cy="2336847"/>
          </a:xfrm>
          <a:prstGeom prst="rect">
            <a:avLst/>
          </a:prstGeom>
        </p:spPr>
      </p:pic>
      <p:pic>
        <p:nvPicPr>
          <p:cNvPr id="40" name="Picture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19364" y="3645518"/>
            <a:ext cx="2585492" cy="2637203"/>
          </a:xfrm>
          <a:prstGeom prst="rect">
            <a:avLst/>
          </a:prstGeom>
        </p:spPr>
      </p:pic>
      <p:pic>
        <p:nvPicPr>
          <p:cNvPr id="41" name="Picture 4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79229" y="3276509"/>
            <a:ext cx="3158281" cy="3581491"/>
          </a:xfrm>
          <a:prstGeom prst="rect">
            <a:avLst/>
          </a:prstGeom>
        </p:spPr>
      </p:pic>
    </p:spTree>
    <p:extLst>
      <p:ext uri="{BB962C8B-B14F-4D97-AF65-F5344CB8AC3E}">
        <p14:creationId xmlns:p14="http://schemas.microsoft.com/office/powerpoint/2010/main" val="3657003436"/>
      </p:ext>
    </p:extLst>
  </p:cSld>
  <p:clrMapOvr>
    <a:masterClrMapping/>
  </p:clrMapOvr>
  <p:transition spd="slow">
    <p:pull dir="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3"/>
          <p:cNvSpPr>
            <a:spLocks noGrp="1"/>
          </p:cNvSpPr>
          <p:nvPr>
            <p:ph type="title"/>
            <p:custDataLst>
              <p:tags r:id="rId1"/>
            </p:custDataLst>
          </p:nvPr>
        </p:nvSpPr>
        <p:spPr>
          <a:xfrm>
            <a:off x="281816" y="481546"/>
            <a:ext cx="8229600" cy="838200"/>
          </a:xfrm>
        </p:spPr>
        <p:txBody>
          <a:bodyPr anchor="t"/>
          <a:lstStyle/>
          <a:p>
            <a:r>
              <a:rPr lang="ru-RU" b="0" dirty="0" smtClean="0"/>
              <a:t>Обзор </a:t>
            </a:r>
            <a:r>
              <a:rPr lang="en-US" b="0" dirty="0" err="1" smtClean="0"/>
              <a:t>Scopia</a:t>
            </a:r>
            <a:r>
              <a:rPr lang="en-US" b="0" dirty="0" smtClean="0"/>
              <a:t> </a:t>
            </a:r>
            <a:r>
              <a:rPr lang="en-US" b="0" dirty="0" smtClean="0"/>
              <a:t>V8.3 </a:t>
            </a:r>
            <a:r>
              <a:rPr lang="en-US" b="0" dirty="0" smtClean="0"/>
              <a:t>FP2</a:t>
            </a:r>
            <a:endParaRPr lang="en-US" altLang="ko-KR" b="0" dirty="0"/>
          </a:p>
        </p:txBody>
      </p:sp>
      <p:sp>
        <p:nvSpPr>
          <p:cNvPr id="15" name="AutoShape 3"/>
          <p:cNvSpPr>
            <a:spLocks noChangeArrowheads="1"/>
          </p:cNvSpPr>
          <p:nvPr>
            <p:custDataLst>
              <p:tags r:id="rId2"/>
            </p:custDataLst>
          </p:nvPr>
        </p:nvSpPr>
        <p:spPr bwMode="auto">
          <a:xfrm>
            <a:off x="4762500" y="4908295"/>
            <a:ext cx="4202071" cy="1478756"/>
          </a:xfrm>
          <a:prstGeom prst="roundRect">
            <a:avLst>
              <a:gd name="adj" fmla="val 11226"/>
            </a:avLst>
          </a:prstGeom>
          <a:solidFill>
            <a:srgbClr val="C0C0C0">
              <a:alpha val="27843"/>
            </a:srgbClr>
          </a:solidFill>
          <a:ln w="9525">
            <a:noFill/>
            <a:round/>
            <a:headEnd/>
            <a:tailEnd/>
          </a:ln>
        </p:spPr>
        <p:txBody>
          <a:bodyPr wrap="square" rIns="45720" anchor="t">
            <a:spAutoFit/>
          </a:bodyPr>
          <a:lstStyle/>
          <a:p>
            <a:pPr marL="287338" indent="-287338" eaLnBrk="0" hangingPunct="0">
              <a:lnSpc>
                <a:spcPct val="90000"/>
              </a:lnSpc>
              <a:spcBef>
                <a:spcPts val="600"/>
              </a:spcBef>
              <a:buClr>
                <a:srgbClr val="A9A9A9"/>
              </a:buClr>
              <a:buSzPct val="90000"/>
              <a:buFont typeface="Webdings" pitchFamily="18" charset="2"/>
              <a:buNone/>
            </a:pPr>
            <a:r>
              <a:rPr lang="ru-RU" altLang="ko-KR" b="1" dirty="0" smtClean="0">
                <a:solidFill>
                  <a:srgbClr val="CC0000"/>
                </a:solidFill>
                <a:ea typeface="ヒラギノ角ゴ Pro W3"/>
                <a:cs typeface="ヒラギノ角ゴ Pro W3"/>
              </a:rPr>
              <a:t>Интеграция </a:t>
            </a:r>
            <a:r>
              <a:rPr lang="en-US" altLang="ko-KR" b="1" dirty="0" err="1" smtClean="0">
                <a:solidFill>
                  <a:srgbClr val="CC0000"/>
                </a:solidFill>
                <a:ea typeface="ヒラギノ角ゴ Pro W3"/>
                <a:cs typeface="ヒラギノ角ゴ Pro W3"/>
              </a:rPr>
              <a:t>Scopia</a:t>
            </a:r>
            <a:r>
              <a:rPr lang="en-US" altLang="ko-KR" b="1" dirty="0" smtClean="0">
                <a:solidFill>
                  <a:srgbClr val="CC0000"/>
                </a:solidFill>
                <a:ea typeface="ヒラギノ角ゴ Pro W3"/>
                <a:cs typeface="ヒラギノ角ゴ Pro W3"/>
              </a:rPr>
              <a:t> </a:t>
            </a:r>
            <a:r>
              <a:rPr lang="ru-RU" altLang="ko-KR" b="1" dirty="0" smtClean="0">
                <a:solidFill>
                  <a:srgbClr val="CC0000"/>
                </a:solidFill>
                <a:ea typeface="ヒラギノ角ゴ Pro W3"/>
                <a:cs typeface="ヒラギノ角ゴ Pro W3"/>
              </a:rPr>
              <a:t>и</a:t>
            </a:r>
            <a:r>
              <a:rPr lang="en-US" altLang="ko-KR" b="1" dirty="0" smtClean="0">
                <a:solidFill>
                  <a:srgbClr val="CC0000"/>
                </a:solidFill>
                <a:ea typeface="ヒラギノ角ゴ Pro W3"/>
                <a:cs typeface="ヒラギノ角ゴ Pro W3"/>
              </a:rPr>
              <a:t> AAC</a:t>
            </a:r>
            <a:endParaRPr lang="en-US" altLang="ko-KR" b="1" dirty="0" smtClean="0">
              <a:solidFill>
                <a:srgbClr val="CC0000"/>
              </a:solidFill>
              <a:ea typeface="ヒラギノ角ゴ Pro W3"/>
              <a:cs typeface="ヒラギノ角ゴ Pro W3"/>
            </a:endParaRPr>
          </a:p>
          <a:p>
            <a:pPr marL="365125" indent="-365125" eaLnBrk="0" hangingPunct="0">
              <a:lnSpc>
                <a:spcPct val="110000"/>
              </a:lnSpc>
              <a:spcBef>
                <a:spcPts val="600"/>
              </a:spcBef>
              <a:buClr>
                <a:schemeClr val="accent1"/>
              </a:buClr>
              <a:buSzPct val="100000"/>
              <a:buFont typeface="Webdings" pitchFamily="18" charset="2"/>
              <a:buChar char="4"/>
            </a:pPr>
            <a:r>
              <a:rPr lang="ru-RU" altLang="ko-KR" sz="1200" dirty="0" smtClean="0">
                <a:latin typeface="+mn-lt"/>
              </a:rPr>
              <a:t>Объединение возможностей </a:t>
            </a:r>
            <a:r>
              <a:rPr lang="en-US" altLang="ko-KR" sz="1200" dirty="0" smtClean="0">
                <a:latin typeface="+mn-lt"/>
              </a:rPr>
              <a:t>AAC </a:t>
            </a:r>
            <a:r>
              <a:rPr lang="ru-RU" altLang="ko-KR" sz="1200" dirty="0" smtClean="0">
                <a:latin typeface="+mn-lt"/>
              </a:rPr>
              <a:t>и </a:t>
            </a:r>
            <a:r>
              <a:rPr lang="en-US" altLang="ko-KR" sz="1200" dirty="0" err="1" smtClean="0">
                <a:latin typeface="+mn-lt"/>
              </a:rPr>
              <a:t>Scopia</a:t>
            </a:r>
            <a:endParaRPr lang="en-US" altLang="ko-KR" sz="1200" dirty="0" smtClean="0">
              <a:latin typeface="+mn-lt"/>
            </a:endParaRPr>
          </a:p>
          <a:p>
            <a:pPr marL="365125" indent="-365125" eaLnBrk="0" hangingPunct="0">
              <a:lnSpc>
                <a:spcPct val="110000"/>
              </a:lnSpc>
              <a:spcBef>
                <a:spcPts val="600"/>
              </a:spcBef>
              <a:buClr>
                <a:schemeClr val="accent1"/>
              </a:buClr>
              <a:buSzPct val="100000"/>
              <a:buFont typeface="Webdings" pitchFamily="18" charset="2"/>
              <a:buChar char="4"/>
            </a:pPr>
            <a:r>
              <a:rPr lang="ru-RU" altLang="ko-KR" sz="1200" dirty="0" smtClean="0">
                <a:latin typeface="+mn-lt"/>
              </a:rPr>
              <a:t>Больше возможностей по сравнению с традиционными</a:t>
            </a:r>
            <a:r>
              <a:rPr lang="en-US" altLang="ko-KR" sz="1200" dirty="0" smtClean="0">
                <a:latin typeface="+mn-lt"/>
              </a:rPr>
              <a:t> </a:t>
            </a:r>
            <a:r>
              <a:rPr lang="en-US" altLang="ko-KR" sz="1200" dirty="0" smtClean="0">
                <a:latin typeface="+mn-lt"/>
              </a:rPr>
              <a:t>H.239/BFCP</a:t>
            </a:r>
          </a:p>
          <a:p>
            <a:pPr marL="365125" indent="-365125" eaLnBrk="0" hangingPunct="0">
              <a:lnSpc>
                <a:spcPct val="110000"/>
              </a:lnSpc>
              <a:spcBef>
                <a:spcPts val="600"/>
              </a:spcBef>
              <a:buClr>
                <a:schemeClr val="accent1"/>
              </a:buClr>
              <a:buSzPct val="100000"/>
              <a:buFont typeface="Webdings" pitchFamily="18" charset="2"/>
              <a:buChar char="4"/>
            </a:pPr>
            <a:r>
              <a:rPr lang="ru-RU" altLang="ko-KR" sz="1200" dirty="0" smtClean="0">
                <a:latin typeface="+mn-lt"/>
              </a:rPr>
              <a:t>Унифицированный </a:t>
            </a:r>
            <a:r>
              <a:rPr lang="en-US" altLang="ko-KR" sz="1200" dirty="0" smtClean="0">
                <a:latin typeface="+mn-lt"/>
              </a:rPr>
              <a:t>Avaya</a:t>
            </a:r>
            <a:r>
              <a:rPr lang="ru-RU" altLang="ko-KR" sz="1200" dirty="0" smtClean="0">
                <a:latin typeface="+mn-lt"/>
              </a:rPr>
              <a:t> </a:t>
            </a:r>
            <a:r>
              <a:rPr lang="ru-RU" altLang="ko-KR" sz="1200" dirty="0" smtClean="0"/>
              <a:t>интерфейс клиентов</a:t>
            </a:r>
            <a:endParaRPr lang="en-US" altLang="ko-KR" sz="1200" dirty="0" smtClean="0">
              <a:latin typeface="+mn-lt"/>
            </a:endParaRPr>
          </a:p>
        </p:txBody>
      </p:sp>
      <p:sp>
        <p:nvSpPr>
          <p:cNvPr id="8" name="AutoShape 3"/>
          <p:cNvSpPr>
            <a:spLocks noChangeArrowheads="1"/>
          </p:cNvSpPr>
          <p:nvPr>
            <p:custDataLst>
              <p:tags r:id="rId3"/>
            </p:custDataLst>
          </p:nvPr>
        </p:nvSpPr>
        <p:spPr bwMode="auto">
          <a:xfrm>
            <a:off x="4754950" y="2172658"/>
            <a:ext cx="4202071" cy="1490216"/>
          </a:xfrm>
          <a:prstGeom prst="roundRect">
            <a:avLst>
              <a:gd name="adj" fmla="val 3472"/>
            </a:avLst>
          </a:prstGeom>
          <a:solidFill>
            <a:srgbClr val="C0C0C0">
              <a:alpha val="27843"/>
            </a:srgbClr>
          </a:solidFill>
          <a:ln w="9525">
            <a:noFill/>
            <a:round/>
            <a:headEnd/>
            <a:tailEnd/>
          </a:ln>
        </p:spPr>
        <p:txBody>
          <a:bodyPr wrap="square" rIns="45720" anchor="t">
            <a:spAutoFit/>
          </a:bodyPr>
          <a:lstStyle/>
          <a:p>
            <a:pPr marL="287338" indent="-287338" eaLnBrk="0" hangingPunct="0">
              <a:lnSpc>
                <a:spcPct val="90000"/>
              </a:lnSpc>
              <a:spcBef>
                <a:spcPts val="600"/>
              </a:spcBef>
              <a:buClr>
                <a:srgbClr val="A9A9A9"/>
              </a:buClr>
              <a:buSzPct val="90000"/>
              <a:buFont typeface="Webdings" pitchFamily="18" charset="2"/>
              <a:buNone/>
            </a:pPr>
            <a:r>
              <a:rPr lang="ru-RU" altLang="ko-KR" b="1" dirty="0" smtClean="0">
                <a:solidFill>
                  <a:srgbClr val="CC0000"/>
                </a:solidFill>
                <a:ea typeface="ヒラギノ角ゴ Pro W3"/>
                <a:cs typeface="ヒラギノ角ゴ Pro W3"/>
              </a:rPr>
              <a:t>Простой стримминг и запись</a:t>
            </a:r>
            <a:endParaRPr lang="en-US" altLang="ko-KR" b="1" dirty="0" smtClean="0">
              <a:solidFill>
                <a:srgbClr val="CC0000"/>
              </a:solidFill>
              <a:ea typeface="ヒラギノ角ゴ Pro W3"/>
              <a:cs typeface="ヒラギノ角ゴ Pro W3"/>
            </a:endParaRPr>
          </a:p>
          <a:p>
            <a:pPr marL="365125" lvl="2" indent="-365125" eaLnBrk="0" hangingPunct="0">
              <a:lnSpc>
                <a:spcPct val="110000"/>
              </a:lnSpc>
              <a:spcBef>
                <a:spcPts val="600"/>
              </a:spcBef>
              <a:buClr>
                <a:schemeClr val="accent1"/>
              </a:buClr>
              <a:buSzPct val="100000"/>
              <a:buFont typeface="Webdings" pitchFamily="18" charset="2"/>
              <a:buChar char="4"/>
            </a:pPr>
            <a:r>
              <a:rPr lang="ru-RU" sz="1200" dirty="0" smtClean="0">
                <a:latin typeface="+mn-lt"/>
              </a:rPr>
              <a:t>Универсальный плеер</a:t>
            </a:r>
            <a:endParaRPr lang="en-US" sz="1200" dirty="0">
              <a:latin typeface="+mn-lt"/>
            </a:endParaRPr>
          </a:p>
          <a:p>
            <a:pPr marL="365125" lvl="2" indent="-365125" eaLnBrk="0" hangingPunct="0">
              <a:lnSpc>
                <a:spcPct val="110000"/>
              </a:lnSpc>
              <a:spcBef>
                <a:spcPts val="600"/>
              </a:spcBef>
              <a:buClr>
                <a:schemeClr val="accent1"/>
              </a:buClr>
              <a:buSzPct val="100000"/>
              <a:buFont typeface="Webdings" pitchFamily="18" charset="2"/>
              <a:buChar char="4"/>
            </a:pPr>
            <a:r>
              <a:rPr lang="ru-RU" sz="1200" dirty="0" smtClean="0">
                <a:latin typeface="+mn-lt"/>
              </a:rPr>
              <a:t>Загрузка видео в формате </a:t>
            </a:r>
            <a:r>
              <a:rPr lang="en-US" sz="1200" dirty="0" smtClean="0">
                <a:latin typeface="+mn-lt"/>
              </a:rPr>
              <a:t>MP4</a:t>
            </a:r>
            <a:endParaRPr lang="en-US" sz="1200" dirty="0">
              <a:latin typeface="+mn-lt"/>
            </a:endParaRPr>
          </a:p>
          <a:p>
            <a:pPr marL="365125" lvl="2" indent="-365125" eaLnBrk="0" hangingPunct="0">
              <a:lnSpc>
                <a:spcPct val="110000"/>
              </a:lnSpc>
              <a:spcBef>
                <a:spcPts val="600"/>
              </a:spcBef>
              <a:buClr>
                <a:schemeClr val="accent1"/>
              </a:buClr>
              <a:buSzPct val="100000"/>
              <a:buFont typeface="Webdings" pitchFamily="18" charset="2"/>
              <a:buChar char="4"/>
            </a:pPr>
            <a:r>
              <a:rPr lang="ru-RU" sz="1200" dirty="0" smtClean="0">
                <a:latin typeface="+mn-lt"/>
              </a:rPr>
              <a:t>Портал похожий на </a:t>
            </a:r>
            <a:r>
              <a:rPr lang="en-US" sz="1200" dirty="0" smtClean="0">
                <a:latin typeface="+mn-lt"/>
              </a:rPr>
              <a:t>“YouTube”</a:t>
            </a:r>
            <a:endParaRPr lang="en-US" sz="1200" dirty="0">
              <a:latin typeface="+mn-lt"/>
            </a:endParaRPr>
          </a:p>
          <a:p>
            <a:pPr marL="365125" lvl="2" indent="-365125" eaLnBrk="0" hangingPunct="0">
              <a:lnSpc>
                <a:spcPct val="110000"/>
              </a:lnSpc>
              <a:spcBef>
                <a:spcPts val="600"/>
              </a:spcBef>
              <a:buClr>
                <a:schemeClr val="accent1"/>
              </a:buClr>
              <a:buSzPct val="100000"/>
              <a:buFont typeface="Webdings" pitchFamily="18" charset="2"/>
              <a:buChar char="4"/>
            </a:pPr>
            <a:r>
              <a:rPr lang="ru-RU" sz="1200" dirty="0" smtClean="0">
                <a:latin typeface="+mn-lt"/>
              </a:rPr>
              <a:t>Наилучшая масштабируемость </a:t>
            </a:r>
            <a:r>
              <a:rPr lang="en-US" sz="1200" dirty="0" smtClean="0">
                <a:latin typeface="+mn-lt"/>
              </a:rPr>
              <a:t>100,000 </a:t>
            </a:r>
            <a:r>
              <a:rPr lang="ru-RU" sz="1200" dirty="0" smtClean="0">
                <a:latin typeface="+mn-lt"/>
              </a:rPr>
              <a:t>одн. Польз.</a:t>
            </a:r>
            <a:endParaRPr lang="en-US" sz="1200" dirty="0">
              <a:latin typeface="+mn-lt"/>
            </a:endParaRPr>
          </a:p>
        </p:txBody>
      </p:sp>
      <p:sp>
        <p:nvSpPr>
          <p:cNvPr id="9" name="AutoShape 3"/>
          <p:cNvSpPr>
            <a:spLocks noChangeArrowheads="1"/>
          </p:cNvSpPr>
          <p:nvPr>
            <p:custDataLst>
              <p:tags r:id="rId4"/>
            </p:custDataLst>
          </p:nvPr>
        </p:nvSpPr>
        <p:spPr bwMode="auto">
          <a:xfrm>
            <a:off x="208018" y="1354157"/>
            <a:ext cx="4330115" cy="5110335"/>
          </a:xfrm>
          <a:prstGeom prst="roundRect">
            <a:avLst>
              <a:gd name="adj" fmla="val 2733"/>
            </a:avLst>
          </a:prstGeom>
          <a:solidFill>
            <a:srgbClr val="C0C0C0">
              <a:alpha val="27843"/>
            </a:srgbClr>
          </a:solidFill>
          <a:ln w="9525">
            <a:noFill/>
            <a:round/>
            <a:headEnd/>
            <a:tailEnd/>
          </a:ln>
        </p:spPr>
        <p:txBody>
          <a:bodyPr wrap="square" rIns="45720" anchor="t">
            <a:spAutoFit/>
          </a:bodyPr>
          <a:lstStyle/>
          <a:p>
            <a:pPr marL="287338" indent="-287338" eaLnBrk="0" hangingPunct="0">
              <a:lnSpc>
                <a:spcPct val="90000"/>
              </a:lnSpc>
              <a:spcBef>
                <a:spcPts val="600"/>
              </a:spcBef>
              <a:buClr>
                <a:srgbClr val="A9A9A9"/>
              </a:buClr>
              <a:buSzPct val="90000"/>
              <a:buFont typeface="Webdings" pitchFamily="18" charset="2"/>
              <a:buNone/>
            </a:pPr>
            <a:r>
              <a:rPr lang="ru-RU" altLang="ko-KR" b="1" dirty="0" smtClean="0">
                <a:solidFill>
                  <a:srgbClr val="CC0000"/>
                </a:solidFill>
                <a:ea typeface="ヒラギノ角ゴ Pro W3"/>
                <a:cs typeface="ヒラギノ角ゴ Pro W3"/>
              </a:rPr>
              <a:t>Портфолио терминалов</a:t>
            </a:r>
            <a:r>
              <a:rPr lang="en-US" altLang="ko-KR" b="1" dirty="0" smtClean="0">
                <a:solidFill>
                  <a:srgbClr val="CC0000"/>
                </a:solidFill>
                <a:ea typeface="ヒラギノ角ゴ Pro W3"/>
                <a:cs typeface="ヒラギノ角ゴ Pro W3"/>
              </a:rPr>
              <a:t> </a:t>
            </a:r>
            <a:endParaRPr lang="en-US" altLang="ko-KR" b="1" dirty="0" smtClean="0">
              <a:solidFill>
                <a:srgbClr val="CC0000"/>
              </a:solidFill>
              <a:ea typeface="ヒラギノ角ゴ Pro W3"/>
              <a:cs typeface="ヒラギノ角ゴ Pro W3"/>
            </a:endParaRPr>
          </a:p>
          <a:p>
            <a:pPr marL="287338" indent="-287338" eaLnBrk="0" hangingPunct="0">
              <a:lnSpc>
                <a:spcPct val="90000"/>
              </a:lnSpc>
              <a:spcBef>
                <a:spcPts val="600"/>
              </a:spcBef>
              <a:buClr>
                <a:srgbClr val="A9A9A9"/>
              </a:buClr>
              <a:buSzPct val="90000"/>
              <a:buFont typeface="Webdings" pitchFamily="18" charset="2"/>
              <a:buNone/>
            </a:pPr>
            <a:r>
              <a:rPr lang="ru-RU" altLang="ko-KR" b="1" dirty="0" smtClean="0">
                <a:solidFill>
                  <a:srgbClr val="CC0000"/>
                </a:solidFill>
                <a:ea typeface="ヒラギノ角ゴ Pro W3"/>
                <a:cs typeface="ヒラギノ角ゴ Pro W3"/>
              </a:rPr>
              <a:t>увеличивается</a:t>
            </a:r>
            <a:endParaRPr lang="en-US" altLang="ko-KR" b="1" dirty="0" smtClean="0">
              <a:solidFill>
                <a:srgbClr val="CC0000"/>
              </a:solidFill>
              <a:ea typeface="ヒラギノ角ゴ Pro W3"/>
              <a:cs typeface="ヒラギノ角ゴ Pro W3"/>
            </a:endParaRPr>
          </a:p>
          <a:p>
            <a:pPr eaLnBrk="0" hangingPunct="0">
              <a:lnSpc>
                <a:spcPct val="110000"/>
              </a:lnSpc>
              <a:spcBef>
                <a:spcPts val="300"/>
              </a:spcBef>
              <a:buClr>
                <a:srgbClr val="A9A9A9"/>
              </a:buClr>
              <a:buSzPct val="90000"/>
            </a:pPr>
            <a:r>
              <a:rPr lang="ru-RU" altLang="ko-KR" sz="1400" b="1" dirty="0" smtClean="0">
                <a:solidFill>
                  <a:srgbClr val="323232"/>
                </a:solidFill>
                <a:ea typeface="ヒラギノ角ゴ Pro W3"/>
                <a:cs typeface="ヒラギノ角ゴ Pro W3"/>
              </a:rPr>
              <a:t>Терминал </a:t>
            </a:r>
            <a:r>
              <a:rPr lang="en-US" altLang="ko-KR" sz="1400" b="1" dirty="0" err="1" smtClean="0">
                <a:solidFill>
                  <a:srgbClr val="323232"/>
                </a:solidFill>
                <a:ea typeface="ヒラギノ角ゴ Pro W3"/>
                <a:cs typeface="ヒラギノ角ゴ Pro W3"/>
              </a:rPr>
              <a:t>Scopia</a:t>
            </a:r>
            <a:r>
              <a:rPr lang="en-US" altLang="ko-KR" sz="1400" b="1" dirty="0" smtClean="0">
                <a:solidFill>
                  <a:srgbClr val="323232"/>
                </a:solidFill>
                <a:ea typeface="ヒラギノ角ゴ Pro W3"/>
                <a:cs typeface="ヒラギノ角ゴ Pro W3"/>
              </a:rPr>
              <a:t> </a:t>
            </a:r>
            <a:r>
              <a:rPr lang="en-US" altLang="ko-KR" sz="1400" b="1" dirty="0" smtClean="0">
                <a:solidFill>
                  <a:srgbClr val="323232"/>
                </a:solidFill>
                <a:ea typeface="ヒラギノ角ゴ Pro W3"/>
                <a:cs typeface="ヒラギノ角ゴ Pro W3"/>
              </a:rPr>
              <a:t>XT4300 </a:t>
            </a:r>
            <a:r>
              <a:rPr lang="en-US" altLang="ko-KR" sz="1400" b="1" dirty="0" smtClean="0">
                <a:solidFill>
                  <a:srgbClr val="323232"/>
                </a:solidFill>
                <a:ea typeface="ヒラギノ角ゴ Pro W3"/>
                <a:cs typeface="ヒラギノ角ゴ Pro W3"/>
              </a:rPr>
              <a:t>(</a:t>
            </a:r>
            <a:r>
              <a:rPr lang="ru-RU" altLang="ko-KR" sz="1400" b="1" dirty="0" smtClean="0">
                <a:solidFill>
                  <a:srgbClr val="323232"/>
                </a:solidFill>
                <a:ea typeface="ヒラギノ角ゴ Pro W3"/>
                <a:cs typeface="ヒラギノ角ゴ Pro W3"/>
              </a:rPr>
              <a:t>Анонс</a:t>
            </a:r>
            <a:r>
              <a:rPr lang="en-US" altLang="ko-KR" sz="1400" b="1" dirty="0" smtClean="0">
                <a:solidFill>
                  <a:srgbClr val="323232"/>
                </a:solidFill>
                <a:ea typeface="ヒラギノ角ゴ Pro W3"/>
                <a:cs typeface="ヒラギノ角ゴ Pro W3"/>
              </a:rPr>
              <a:t>: 6</a:t>
            </a:r>
            <a:r>
              <a:rPr lang="ru-RU" altLang="ko-KR" sz="1400" b="1" dirty="0">
                <a:solidFill>
                  <a:srgbClr val="323232"/>
                </a:solidFill>
                <a:ea typeface="ヒラギノ角ゴ Pro W3"/>
                <a:cs typeface="ヒラギノ角ゴ Pro W3"/>
              </a:rPr>
              <a:t> </a:t>
            </a:r>
            <a:r>
              <a:rPr lang="ru-RU" altLang="ko-KR" sz="1400" b="1" dirty="0" smtClean="0">
                <a:solidFill>
                  <a:srgbClr val="323232"/>
                </a:solidFill>
                <a:ea typeface="ヒラギノ角ゴ Pro W3"/>
                <a:cs typeface="ヒラギノ角ゴ Pro W3"/>
              </a:rPr>
              <a:t>апреля</a:t>
            </a:r>
            <a:r>
              <a:rPr lang="en-US" altLang="ko-KR" sz="1400" b="1" dirty="0" smtClean="0">
                <a:solidFill>
                  <a:srgbClr val="323232"/>
                </a:solidFill>
                <a:ea typeface="ヒラギノ角ゴ Pro W3"/>
                <a:cs typeface="ヒラギノ角ゴ Pro W3"/>
              </a:rPr>
              <a:t>) </a:t>
            </a:r>
            <a:endParaRPr lang="en-US" altLang="ko-KR" sz="1400" b="1" dirty="0" smtClean="0">
              <a:solidFill>
                <a:srgbClr val="323232"/>
              </a:solidFill>
              <a:ea typeface="ヒラギノ角ゴ Pro W3"/>
              <a:cs typeface="ヒラギノ角ゴ Pro W3"/>
            </a:endParaRPr>
          </a:p>
          <a:p>
            <a:pPr marL="365125" indent="-365125">
              <a:spcBef>
                <a:spcPts val="600"/>
              </a:spcBef>
              <a:buClr>
                <a:schemeClr val="accent1"/>
              </a:buClr>
              <a:buSzPct val="100000"/>
              <a:buFont typeface="Webdings" pitchFamily="18" charset="2"/>
              <a:buChar char="4"/>
            </a:pPr>
            <a:r>
              <a:rPr lang="ru-RU" sz="1200" dirty="0" smtClean="0">
                <a:latin typeface="+mn-lt"/>
              </a:rPr>
              <a:t>Новая система для комнат малых и средних размеров</a:t>
            </a:r>
            <a:r>
              <a:rPr lang="en-US" sz="1200" dirty="0" smtClean="0">
                <a:latin typeface="+mn-lt"/>
              </a:rPr>
              <a:t>, </a:t>
            </a:r>
            <a:r>
              <a:rPr lang="ru-RU" sz="1200" dirty="0" smtClean="0">
                <a:latin typeface="+mn-lt"/>
              </a:rPr>
              <a:t>позиционируется между</a:t>
            </a:r>
            <a:r>
              <a:rPr lang="en-US" sz="1200" dirty="0" smtClean="0">
                <a:latin typeface="+mn-lt"/>
              </a:rPr>
              <a:t> </a:t>
            </a:r>
            <a:r>
              <a:rPr lang="en-US" sz="1200" dirty="0">
                <a:latin typeface="+mn-lt"/>
              </a:rPr>
              <a:t>XT4200 </a:t>
            </a:r>
            <a:r>
              <a:rPr lang="ru-RU" sz="1200" dirty="0" smtClean="0">
                <a:latin typeface="+mn-lt"/>
              </a:rPr>
              <a:t>и</a:t>
            </a:r>
            <a:r>
              <a:rPr lang="en-US" sz="1200" dirty="0" smtClean="0">
                <a:latin typeface="+mn-lt"/>
              </a:rPr>
              <a:t> </a:t>
            </a:r>
            <a:r>
              <a:rPr lang="en-US" sz="1200" dirty="0">
                <a:latin typeface="+mn-lt"/>
              </a:rPr>
              <a:t>XT5000 </a:t>
            </a:r>
            <a:r>
              <a:rPr lang="ru-RU" sz="1200" dirty="0" smtClean="0">
                <a:latin typeface="+mn-lt"/>
              </a:rPr>
              <a:t>по конкурентной стоимости</a:t>
            </a:r>
            <a:r>
              <a:rPr lang="en-US" sz="1200" dirty="0" smtClean="0">
                <a:latin typeface="+mn-lt"/>
              </a:rPr>
              <a:t> </a:t>
            </a:r>
            <a:endParaRPr lang="en-US" sz="1200" dirty="0">
              <a:latin typeface="+mn-lt"/>
            </a:endParaRPr>
          </a:p>
          <a:p>
            <a:pPr marL="365125" indent="-365125">
              <a:spcBef>
                <a:spcPts val="600"/>
              </a:spcBef>
              <a:buClr>
                <a:schemeClr val="accent1"/>
              </a:buClr>
              <a:buSzPct val="100000"/>
              <a:buFont typeface="Webdings" pitchFamily="18" charset="2"/>
              <a:buChar char="4"/>
            </a:pPr>
            <a:r>
              <a:rPr lang="ru-RU" sz="1200" dirty="0" smtClean="0">
                <a:latin typeface="+mn-lt"/>
              </a:rPr>
              <a:t>Идеально для небольших переговорок</a:t>
            </a:r>
            <a:endParaRPr lang="en-US" sz="1200" dirty="0">
              <a:latin typeface="+mn-lt"/>
            </a:endParaRPr>
          </a:p>
          <a:p>
            <a:pPr marL="365125" indent="-365125">
              <a:spcBef>
                <a:spcPts val="600"/>
              </a:spcBef>
              <a:buClr>
                <a:schemeClr val="accent1"/>
              </a:buClr>
              <a:buSzPct val="100000"/>
              <a:buFont typeface="Webdings" pitchFamily="18" charset="2"/>
              <a:buChar char="4"/>
            </a:pPr>
            <a:r>
              <a:rPr lang="ru-RU" sz="1200" dirty="0" smtClean="0">
                <a:latin typeface="+mn-lt"/>
              </a:rPr>
              <a:t>Поддержка </a:t>
            </a:r>
            <a:r>
              <a:rPr lang="en-US" sz="1200" dirty="0" smtClean="0">
                <a:latin typeface="+mn-lt"/>
              </a:rPr>
              <a:t>HD 1080p/60</a:t>
            </a:r>
            <a:r>
              <a:rPr lang="ru-RU" sz="1200" dirty="0" smtClean="0">
                <a:latin typeface="+mn-lt"/>
              </a:rPr>
              <a:t> в 2-х потоках одновременно</a:t>
            </a:r>
            <a:r>
              <a:rPr lang="en-US" sz="1200" dirty="0" smtClean="0">
                <a:latin typeface="+mn-lt"/>
              </a:rPr>
              <a:t>, </a:t>
            </a:r>
            <a:r>
              <a:rPr lang="en-US" sz="1200" dirty="0">
                <a:latin typeface="+mn-lt"/>
              </a:rPr>
              <a:t>5x </a:t>
            </a:r>
            <a:r>
              <a:rPr lang="ru-RU" sz="1200" dirty="0" smtClean="0">
                <a:latin typeface="+mn-lt"/>
              </a:rPr>
              <a:t>зум</a:t>
            </a:r>
            <a:r>
              <a:rPr lang="en-US" sz="1200" dirty="0" smtClean="0">
                <a:latin typeface="+mn-lt"/>
              </a:rPr>
              <a:t>, </a:t>
            </a:r>
            <a:r>
              <a:rPr lang="ru-RU" sz="1200" dirty="0" smtClean="0">
                <a:latin typeface="+mn-lt"/>
              </a:rPr>
              <a:t>подключение 1 камеры.</a:t>
            </a:r>
            <a:endParaRPr lang="en-US" sz="1200" dirty="0">
              <a:latin typeface="+mn-lt"/>
            </a:endParaRPr>
          </a:p>
          <a:p>
            <a:pPr marL="365125" indent="-365125">
              <a:spcBef>
                <a:spcPts val="600"/>
              </a:spcBef>
              <a:buClr>
                <a:schemeClr val="accent1"/>
              </a:buClr>
              <a:buSzPct val="100000"/>
              <a:buFont typeface="Webdings" pitchFamily="18" charset="2"/>
              <a:buChar char="4"/>
            </a:pPr>
            <a:r>
              <a:rPr lang="en-US" sz="1200" dirty="0">
                <a:latin typeface="+mn-lt"/>
              </a:rPr>
              <a:t>H.264 High Profile </a:t>
            </a:r>
            <a:r>
              <a:rPr lang="ru-RU" sz="1200" dirty="0" smtClean="0">
                <a:latin typeface="+mn-lt"/>
              </a:rPr>
              <a:t>и</a:t>
            </a:r>
            <a:r>
              <a:rPr lang="en-US" sz="1200" dirty="0" smtClean="0">
                <a:latin typeface="+mn-lt"/>
              </a:rPr>
              <a:t> </a:t>
            </a:r>
            <a:r>
              <a:rPr lang="en-US" sz="1200" dirty="0">
                <a:latin typeface="+mn-lt"/>
              </a:rPr>
              <a:t>H.264 SVC</a:t>
            </a:r>
          </a:p>
          <a:p>
            <a:pPr marL="365125" indent="-365125">
              <a:spcBef>
                <a:spcPts val="600"/>
              </a:spcBef>
              <a:buClr>
                <a:schemeClr val="accent1"/>
              </a:buClr>
              <a:buSzPct val="100000"/>
              <a:buFont typeface="Webdings" pitchFamily="18" charset="2"/>
              <a:buChar char="4"/>
            </a:pPr>
            <a:r>
              <a:rPr lang="ru-RU" sz="1200" dirty="0" smtClean="0">
                <a:latin typeface="+mn-lt"/>
              </a:rPr>
              <a:t>Поддержка 2-го экрана, опционально</a:t>
            </a:r>
            <a:endParaRPr lang="en-US" sz="1200" dirty="0">
              <a:latin typeface="+mn-lt"/>
            </a:endParaRPr>
          </a:p>
          <a:p>
            <a:pPr marL="365125" indent="-365125">
              <a:spcBef>
                <a:spcPts val="600"/>
              </a:spcBef>
              <a:buClr>
                <a:schemeClr val="accent1"/>
              </a:buClr>
              <a:buSzPct val="100000"/>
              <a:buFont typeface="Webdings" pitchFamily="18" charset="2"/>
              <a:buChar char="4"/>
            </a:pPr>
            <a:r>
              <a:rPr lang="ru-RU" sz="1200" dirty="0" smtClean="0">
                <a:latin typeface="+mn-lt"/>
              </a:rPr>
              <a:t>Встроенный </a:t>
            </a:r>
            <a:r>
              <a:rPr lang="en-US" sz="1200" dirty="0" smtClean="0">
                <a:latin typeface="+mn-lt"/>
              </a:rPr>
              <a:t>MCU</a:t>
            </a:r>
            <a:r>
              <a:rPr lang="ru-RU" sz="1200" dirty="0" smtClean="0">
                <a:latin typeface="+mn-lt"/>
              </a:rPr>
              <a:t>-</a:t>
            </a:r>
            <a:r>
              <a:rPr lang="ru-RU" sz="1200" dirty="0" smtClean="0">
                <a:latin typeface="+mn-lt"/>
              </a:rPr>
              <a:t>4, опционально</a:t>
            </a:r>
            <a:endParaRPr lang="en-US" sz="1400" b="1" dirty="0" smtClean="0">
              <a:solidFill>
                <a:srgbClr val="323232"/>
              </a:solidFill>
              <a:ea typeface="ヒラギノ角ゴ Pro W3"/>
              <a:cs typeface="ヒラギノ角ゴ Pro W3"/>
            </a:endParaRPr>
          </a:p>
          <a:p>
            <a:pPr eaLnBrk="0" hangingPunct="0">
              <a:lnSpc>
                <a:spcPct val="110000"/>
              </a:lnSpc>
              <a:spcBef>
                <a:spcPts val="1200"/>
              </a:spcBef>
              <a:buClr>
                <a:srgbClr val="A9A9A9"/>
              </a:buClr>
              <a:buSzPct val="90000"/>
            </a:pPr>
            <a:r>
              <a:rPr lang="ru-RU" sz="1400" b="1" dirty="0" smtClean="0">
                <a:solidFill>
                  <a:srgbClr val="323232"/>
                </a:solidFill>
                <a:ea typeface="ヒラギノ角ゴ Pro W3"/>
                <a:cs typeface="ヒラギノ角ゴ Pro W3"/>
              </a:rPr>
              <a:t>Терминал </a:t>
            </a:r>
            <a:r>
              <a:rPr lang="en-US" sz="1400" b="1" dirty="0" err="1" smtClean="0">
                <a:solidFill>
                  <a:srgbClr val="323232"/>
                </a:solidFill>
                <a:ea typeface="ヒラギノ角ゴ Pro W3"/>
                <a:cs typeface="ヒラギノ角ゴ Pro W3"/>
              </a:rPr>
              <a:t>Scopia</a:t>
            </a:r>
            <a:r>
              <a:rPr lang="en-US" sz="1400" b="1" dirty="0" smtClean="0">
                <a:solidFill>
                  <a:srgbClr val="323232"/>
                </a:solidFill>
                <a:ea typeface="ヒラギノ角ゴ Pro W3"/>
                <a:cs typeface="ヒラギノ角ゴ Pro W3"/>
              </a:rPr>
              <a:t> XT7100 (</a:t>
            </a:r>
            <a:r>
              <a:rPr lang="ru-RU" sz="1400" b="1" dirty="0" smtClean="0">
                <a:solidFill>
                  <a:srgbClr val="323232"/>
                </a:solidFill>
                <a:ea typeface="ヒラギノ角ゴ Pro W3"/>
                <a:cs typeface="ヒラギノ角ゴ Pro W3"/>
              </a:rPr>
              <a:t>Анонс</a:t>
            </a:r>
            <a:r>
              <a:rPr lang="en-US" sz="1400" b="1" dirty="0" smtClean="0">
                <a:solidFill>
                  <a:srgbClr val="323232"/>
                </a:solidFill>
                <a:ea typeface="ヒラギノ角ゴ Pro W3"/>
                <a:cs typeface="ヒラギノ角ゴ Pro W3"/>
              </a:rPr>
              <a:t>: 27</a:t>
            </a:r>
            <a:r>
              <a:rPr lang="ru-RU" sz="1400" b="1" dirty="0" smtClean="0">
                <a:solidFill>
                  <a:srgbClr val="323232"/>
                </a:solidFill>
                <a:ea typeface="ヒラギノ角ゴ Pro W3"/>
                <a:cs typeface="ヒラギノ角ゴ Pro W3"/>
              </a:rPr>
              <a:t> апреля</a:t>
            </a:r>
            <a:r>
              <a:rPr lang="en-US" sz="1400" b="1" dirty="0" smtClean="0">
                <a:solidFill>
                  <a:srgbClr val="323232"/>
                </a:solidFill>
                <a:ea typeface="ヒラギノ角ゴ Pro W3"/>
                <a:cs typeface="ヒラギノ角ゴ Pro W3"/>
              </a:rPr>
              <a:t>)</a:t>
            </a:r>
            <a:endParaRPr lang="en-US" sz="1400" b="1" dirty="0" smtClean="0">
              <a:solidFill>
                <a:srgbClr val="323232"/>
              </a:solidFill>
              <a:ea typeface="ヒラギノ角ゴ Pro W3"/>
              <a:cs typeface="ヒラギノ角ゴ Pro W3"/>
            </a:endParaRPr>
          </a:p>
          <a:p>
            <a:pPr marL="365125" indent="-365125" eaLnBrk="0" hangingPunct="0">
              <a:lnSpc>
                <a:spcPct val="110000"/>
              </a:lnSpc>
              <a:spcBef>
                <a:spcPts val="600"/>
              </a:spcBef>
              <a:buClr>
                <a:schemeClr val="accent1"/>
              </a:buClr>
              <a:buSzPct val="100000"/>
              <a:buFont typeface="Webdings" pitchFamily="18" charset="2"/>
              <a:buChar char="4"/>
            </a:pPr>
            <a:r>
              <a:rPr lang="ru-RU" sz="1200" dirty="0" smtClean="0">
                <a:latin typeface="+mn-lt"/>
              </a:rPr>
              <a:t>Новый флагман в линейке оборудования</a:t>
            </a:r>
            <a:endParaRPr lang="en-US" sz="1200" dirty="0">
              <a:latin typeface="+mn-lt"/>
            </a:endParaRPr>
          </a:p>
          <a:p>
            <a:pPr marL="365125" indent="-365125" eaLnBrk="0" hangingPunct="0">
              <a:lnSpc>
                <a:spcPct val="110000"/>
              </a:lnSpc>
              <a:spcBef>
                <a:spcPts val="600"/>
              </a:spcBef>
              <a:buClr>
                <a:schemeClr val="accent1"/>
              </a:buClr>
              <a:buSzPct val="100000"/>
              <a:buFont typeface="Webdings" pitchFamily="18" charset="2"/>
              <a:buChar char="4"/>
            </a:pPr>
            <a:r>
              <a:rPr lang="en-US" sz="1200" dirty="0">
                <a:latin typeface="+mn-lt"/>
              </a:rPr>
              <a:t>HD 1080p/60, 10x </a:t>
            </a:r>
            <a:r>
              <a:rPr lang="ru-RU" sz="1200" dirty="0" smtClean="0">
                <a:latin typeface="+mn-lt"/>
              </a:rPr>
              <a:t>зум</a:t>
            </a:r>
            <a:r>
              <a:rPr lang="en-US" sz="1200" dirty="0" smtClean="0">
                <a:latin typeface="+mn-lt"/>
              </a:rPr>
              <a:t>, </a:t>
            </a:r>
            <a:r>
              <a:rPr lang="en-US" sz="1200" dirty="0">
                <a:latin typeface="+mn-lt"/>
              </a:rPr>
              <a:t>2 </a:t>
            </a:r>
            <a:r>
              <a:rPr lang="ru-RU" sz="1200" dirty="0" smtClean="0">
                <a:latin typeface="+mn-lt"/>
              </a:rPr>
              <a:t>входа для камер</a:t>
            </a:r>
            <a:endParaRPr lang="en-US" sz="1200" dirty="0">
              <a:latin typeface="+mn-lt"/>
            </a:endParaRPr>
          </a:p>
          <a:p>
            <a:pPr marL="365125" indent="-365125" eaLnBrk="0" hangingPunct="0">
              <a:lnSpc>
                <a:spcPct val="110000"/>
              </a:lnSpc>
              <a:spcBef>
                <a:spcPts val="600"/>
              </a:spcBef>
              <a:buClr>
                <a:schemeClr val="accent1"/>
              </a:buClr>
              <a:buSzPct val="100000"/>
              <a:buFont typeface="Webdings" pitchFamily="18" charset="2"/>
              <a:buChar char="4"/>
            </a:pPr>
            <a:r>
              <a:rPr lang="en-US" sz="1200" dirty="0">
                <a:latin typeface="+mn-lt"/>
              </a:rPr>
              <a:t>H.265 </a:t>
            </a:r>
            <a:r>
              <a:rPr lang="ru-RU" sz="1200" dirty="0" smtClean="0">
                <a:latin typeface="+mn-lt"/>
              </a:rPr>
              <a:t>для экономии</a:t>
            </a:r>
            <a:r>
              <a:rPr lang="en-US" sz="1200" dirty="0" smtClean="0">
                <a:latin typeface="+mn-lt"/>
              </a:rPr>
              <a:t> </a:t>
            </a:r>
            <a:r>
              <a:rPr lang="en-US" sz="1200" dirty="0">
                <a:latin typeface="+mn-lt"/>
              </a:rPr>
              <a:t>50% </a:t>
            </a:r>
            <a:r>
              <a:rPr lang="ru-RU" sz="1200" dirty="0" smtClean="0">
                <a:latin typeface="+mn-lt"/>
              </a:rPr>
              <a:t>полосы по сравнению с </a:t>
            </a:r>
            <a:r>
              <a:rPr lang="en-US" sz="1200" dirty="0" smtClean="0">
                <a:latin typeface="+mn-lt"/>
              </a:rPr>
              <a:t>H.264 </a:t>
            </a:r>
            <a:r>
              <a:rPr lang="en-US" sz="1200" dirty="0">
                <a:latin typeface="+mn-lt"/>
              </a:rPr>
              <a:t>High Profile</a:t>
            </a:r>
          </a:p>
          <a:p>
            <a:pPr marL="365125" indent="-365125" eaLnBrk="0" hangingPunct="0">
              <a:lnSpc>
                <a:spcPct val="110000"/>
              </a:lnSpc>
              <a:spcBef>
                <a:spcPts val="600"/>
              </a:spcBef>
              <a:buClr>
                <a:schemeClr val="accent1"/>
              </a:buClr>
              <a:buSzPct val="100000"/>
              <a:buFont typeface="Webdings" pitchFamily="18" charset="2"/>
              <a:buChar char="4"/>
            </a:pPr>
            <a:r>
              <a:rPr lang="ru-RU" sz="1200" dirty="0" smtClean="0">
                <a:latin typeface="+mn-lt"/>
              </a:rPr>
              <a:t>Поддержка 2 экранов</a:t>
            </a:r>
            <a:endParaRPr lang="en-US" sz="1200" dirty="0">
              <a:latin typeface="+mn-lt"/>
            </a:endParaRPr>
          </a:p>
          <a:p>
            <a:pPr marL="365125" indent="-365125" eaLnBrk="0" hangingPunct="0">
              <a:lnSpc>
                <a:spcPct val="110000"/>
              </a:lnSpc>
              <a:spcBef>
                <a:spcPts val="600"/>
              </a:spcBef>
              <a:buClr>
                <a:schemeClr val="accent1"/>
              </a:buClr>
              <a:buSzPct val="100000"/>
              <a:buFont typeface="Webdings" pitchFamily="18" charset="2"/>
              <a:buChar char="4"/>
            </a:pPr>
            <a:r>
              <a:rPr lang="ru-RU" sz="1200" dirty="0" smtClean="0">
                <a:latin typeface="+mn-lt"/>
              </a:rPr>
              <a:t>Встроенный </a:t>
            </a:r>
            <a:r>
              <a:rPr lang="en-US" sz="1200" dirty="0" smtClean="0">
                <a:latin typeface="+mn-lt"/>
              </a:rPr>
              <a:t>MCU</a:t>
            </a:r>
            <a:r>
              <a:rPr lang="ru-RU" sz="1200" dirty="0" smtClean="0">
                <a:latin typeface="+mn-lt"/>
              </a:rPr>
              <a:t>-</a:t>
            </a:r>
            <a:r>
              <a:rPr lang="en-US" sz="1200" dirty="0" smtClean="0">
                <a:latin typeface="+mn-lt"/>
              </a:rPr>
              <a:t>9</a:t>
            </a:r>
            <a:endParaRPr lang="en-US" sz="1200" dirty="0">
              <a:latin typeface="+mn-lt"/>
            </a:endParaRPr>
          </a:p>
        </p:txBody>
      </p:sp>
      <p:sp>
        <p:nvSpPr>
          <p:cNvPr id="10" name="AutoShape 3"/>
          <p:cNvSpPr>
            <a:spLocks noChangeArrowheads="1"/>
          </p:cNvSpPr>
          <p:nvPr>
            <p:custDataLst>
              <p:tags r:id="rId5"/>
            </p:custDataLst>
          </p:nvPr>
        </p:nvSpPr>
        <p:spPr bwMode="auto">
          <a:xfrm>
            <a:off x="4754952" y="1353676"/>
            <a:ext cx="4202071" cy="663797"/>
          </a:xfrm>
          <a:prstGeom prst="roundRect">
            <a:avLst>
              <a:gd name="adj" fmla="val 11226"/>
            </a:avLst>
          </a:prstGeom>
          <a:solidFill>
            <a:srgbClr val="C0C0C0">
              <a:alpha val="27843"/>
            </a:srgbClr>
          </a:solidFill>
          <a:ln w="9525">
            <a:noFill/>
            <a:round/>
            <a:headEnd/>
            <a:tailEnd/>
          </a:ln>
        </p:spPr>
        <p:txBody>
          <a:bodyPr wrap="square" rIns="45720" anchor="t">
            <a:spAutoFit/>
          </a:bodyPr>
          <a:lstStyle/>
          <a:p>
            <a:pPr marL="287338" indent="-287338" eaLnBrk="0" hangingPunct="0">
              <a:lnSpc>
                <a:spcPct val="90000"/>
              </a:lnSpc>
              <a:spcBef>
                <a:spcPts val="600"/>
              </a:spcBef>
              <a:buClr>
                <a:srgbClr val="A9A9A9"/>
              </a:buClr>
              <a:buSzPct val="90000"/>
              <a:buFont typeface="Webdings" pitchFamily="18" charset="2"/>
              <a:buNone/>
            </a:pPr>
            <a:r>
              <a:rPr lang="ru-RU" altLang="ko-KR" b="1" dirty="0" smtClean="0">
                <a:solidFill>
                  <a:srgbClr val="CC0000"/>
                </a:solidFill>
                <a:ea typeface="ヒラギノ角ゴ Pro W3"/>
                <a:cs typeface="ヒラギノ角ゴ Pro W3"/>
              </a:rPr>
              <a:t>Повышение кач-ва </a:t>
            </a:r>
            <a:r>
              <a:rPr lang="en-US" altLang="ko-KR" b="1" dirty="0" smtClean="0">
                <a:solidFill>
                  <a:srgbClr val="CC0000"/>
                </a:solidFill>
                <a:ea typeface="ヒラギノ角ゴ Pro W3"/>
                <a:cs typeface="ヒラギノ角ゴ Pro W3"/>
              </a:rPr>
              <a:t>(</a:t>
            </a:r>
            <a:r>
              <a:rPr lang="ru-RU" altLang="ko-KR" b="1" dirty="0" smtClean="0">
                <a:solidFill>
                  <a:srgbClr val="CC0000"/>
                </a:solidFill>
                <a:ea typeface="ヒラギノ角ゴ Pro W3"/>
                <a:cs typeface="ヒラギノ角ゴ Pro W3"/>
              </a:rPr>
              <a:t>Анонс</a:t>
            </a:r>
            <a:r>
              <a:rPr lang="en-US" altLang="ko-KR" b="1" dirty="0" smtClean="0">
                <a:solidFill>
                  <a:srgbClr val="CC0000"/>
                </a:solidFill>
                <a:ea typeface="ヒラギノ角ゴ Pro W3"/>
                <a:cs typeface="ヒラギノ角ゴ Pro W3"/>
              </a:rPr>
              <a:t>: 1</a:t>
            </a:r>
            <a:r>
              <a:rPr lang="ru-RU" altLang="ko-KR" b="1" dirty="0" smtClean="0">
                <a:solidFill>
                  <a:srgbClr val="CC0000"/>
                </a:solidFill>
                <a:ea typeface="ヒラギノ角ゴ Pro W3"/>
                <a:cs typeface="ヒラギノ角ゴ Pro W3"/>
              </a:rPr>
              <a:t> июня</a:t>
            </a:r>
            <a:r>
              <a:rPr lang="en-US" altLang="ko-KR" b="1" dirty="0" smtClean="0">
                <a:solidFill>
                  <a:srgbClr val="CC0000"/>
                </a:solidFill>
                <a:ea typeface="ヒラギノ角ゴ Pro W3"/>
                <a:cs typeface="ヒラギノ角ゴ Pro W3"/>
              </a:rPr>
              <a:t>)</a:t>
            </a:r>
            <a:endParaRPr lang="en-US" altLang="ko-KR" b="1" dirty="0" smtClean="0">
              <a:solidFill>
                <a:srgbClr val="CC0000"/>
              </a:solidFill>
              <a:ea typeface="ヒラギノ角ゴ Pro W3"/>
              <a:cs typeface="ヒラギノ角ゴ Pro W3"/>
            </a:endParaRPr>
          </a:p>
          <a:p>
            <a:pPr marL="365125" indent="-365125" eaLnBrk="0" hangingPunct="0">
              <a:lnSpc>
                <a:spcPct val="110000"/>
              </a:lnSpc>
              <a:spcBef>
                <a:spcPts val="600"/>
              </a:spcBef>
              <a:buClr>
                <a:schemeClr val="accent1"/>
              </a:buClr>
              <a:buSzPct val="100000"/>
              <a:buFont typeface="Webdings" pitchFamily="18" charset="2"/>
              <a:buChar char="4"/>
            </a:pPr>
            <a:r>
              <a:rPr lang="ru-RU" altLang="ko-KR" sz="1200" dirty="0" smtClean="0">
                <a:latin typeface="+mn-lt"/>
              </a:rPr>
              <a:t>Качество терминалов </a:t>
            </a:r>
            <a:r>
              <a:rPr lang="en-US" altLang="ko-KR" sz="1200" dirty="0" smtClean="0">
                <a:latin typeface="+mn-lt"/>
              </a:rPr>
              <a:t>1080p </a:t>
            </a:r>
            <a:r>
              <a:rPr lang="ru-RU" altLang="ko-KR" sz="1200" dirty="0" smtClean="0">
                <a:latin typeface="+mn-lt"/>
              </a:rPr>
              <a:t>на компьютерах</a:t>
            </a:r>
            <a:endParaRPr lang="en-US" altLang="ko-KR" sz="1200" dirty="0" smtClean="0">
              <a:latin typeface="+mn-lt"/>
            </a:endParaRPr>
          </a:p>
        </p:txBody>
      </p:sp>
      <p:pic>
        <p:nvPicPr>
          <p:cNvPr id="16" name="Picture 15" descr="A:\imagery\XT4300\Avaya_POD_XT4300.jpg"/>
          <p:cNvPicPr>
            <a:picLocks noChangeAspect="1" noChangeArrowheads="1"/>
          </p:cNvPicPr>
          <p:nvPr/>
        </p:nvPicPr>
        <p:blipFill rotWithShape="1">
          <a:blip r:embed="rId9"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p:blipFill>
        <p:spPr bwMode="auto">
          <a:xfrm>
            <a:off x="3036760" y="1031885"/>
            <a:ext cx="1719164" cy="90008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705030" y="5559489"/>
            <a:ext cx="1725452" cy="926756"/>
          </a:xfrm>
          <a:prstGeom prst="rect">
            <a:avLst/>
          </a:prstGeom>
        </p:spPr>
      </p:pic>
      <p:pic>
        <p:nvPicPr>
          <p:cNvPr id="19" name="Picture 18" descr="Presentation2"/>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547878" y="447099"/>
            <a:ext cx="1498276" cy="905704"/>
          </a:xfrm>
          <a:prstGeom prst="rect">
            <a:avLst/>
          </a:prstGeom>
          <a:ln>
            <a:noFill/>
          </a:ln>
          <a:effectLst>
            <a:outerShdw blurRad="190500" algn="tl" rotWithShape="0">
              <a:srgbClr val="000000">
                <a:alpha val="70000"/>
              </a:srgbClr>
            </a:outerShdw>
          </a:effectLst>
        </p:spPr>
      </p:pic>
      <p:sp>
        <p:nvSpPr>
          <p:cNvPr id="12" name="AutoShape 3"/>
          <p:cNvSpPr>
            <a:spLocks noChangeArrowheads="1"/>
          </p:cNvSpPr>
          <p:nvPr>
            <p:custDataLst>
              <p:tags r:id="rId6"/>
            </p:custDataLst>
          </p:nvPr>
        </p:nvSpPr>
        <p:spPr bwMode="auto">
          <a:xfrm>
            <a:off x="4754949" y="3818059"/>
            <a:ext cx="4202071" cy="919228"/>
          </a:xfrm>
          <a:prstGeom prst="roundRect">
            <a:avLst>
              <a:gd name="adj" fmla="val 3472"/>
            </a:avLst>
          </a:prstGeom>
          <a:solidFill>
            <a:srgbClr val="C0C0C0">
              <a:alpha val="27843"/>
            </a:srgbClr>
          </a:solidFill>
          <a:ln w="9525">
            <a:noFill/>
            <a:round/>
            <a:headEnd/>
            <a:tailEnd/>
          </a:ln>
        </p:spPr>
        <p:txBody>
          <a:bodyPr wrap="square" rIns="45720" anchor="t">
            <a:spAutoFit/>
          </a:bodyPr>
          <a:lstStyle/>
          <a:p>
            <a:pPr marL="287338" indent="-287338" eaLnBrk="0" hangingPunct="0">
              <a:lnSpc>
                <a:spcPct val="90000"/>
              </a:lnSpc>
              <a:spcBef>
                <a:spcPts val="600"/>
              </a:spcBef>
              <a:buClr>
                <a:srgbClr val="A9A9A9"/>
              </a:buClr>
              <a:buSzPct val="90000"/>
              <a:buFont typeface="Webdings" pitchFamily="18" charset="2"/>
              <a:buNone/>
            </a:pPr>
            <a:r>
              <a:rPr lang="ru-RU" altLang="ko-KR" b="1" dirty="0" smtClean="0">
                <a:solidFill>
                  <a:srgbClr val="CC0000"/>
                </a:solidFill>
                <a:ea typeface="ヒラギノ角ゴ Pro W3"/>
                <a:cs typeface="ヒラギノ角ゴ Pro W3"/>
              </a:rPr>
              <a:t>Улучшенное использование</a:t>
            </a:r>
            <a:endParaRPr lang="en-US" altLang="ko-KR" b="1" dirty="0" smtClean="0">
              <a:solidFill>
                <a:srgbClr val="CC0000"/>
              </a:solidFill>
              <a:ea typeface="ヒラギノ角ゴ Pro W3"/>
              <a:cs typeface="ヒラギノ角ゴ Pro W3"/>
            </a:endParaRPr>
          </a:p>
          <a:p>
            <a:pPr marL="365125" lvl="2" indent="-365125" eaLnBrk="0" hangingPunct="0">
              <a:lnSpc>
                <a:spcPct val="110000"/>
              </a:lnSpc>
              <a:spcBef>
                <a:spcPts val="600"/>
              </a:spcBef>
              <a:buClr>
                <a:schemeClr val="accent1"/>
              </a:buClr>
              <a:buSzPct val="100000"/>
              <a:buFont typeface="Webdings" pitchFamily="18" charset="2"/>
              <a:buChar char="4"/>
            </a:pPr>
            <a:r>
              <a:rPr lang="ru-RU" sz="1200" dirty="0" smtClean="0">
                <a:latin typeface="+mn-lt"/>
              </a:rPr>
              <a:t>Беспроводная передача контента через терминал</a:t>
            </a:r>
            <a:endParaRPr lang="en-US" sz="1200" dirty="0" smtClean="0">
              <a:latin typeface="+mn-lt"/>
            </a:endParaRPr>
          </a:p>
          <a:p>
            <a:pPr marL="365125" lvl="2" indent="-365125" eaLnBrk="0" hangingPunct="0">
              <a:lnSpc>
                <a:spcPct val="110000"/>
              </a:lnSpc>
              <a:spcBef>
                <a:spcPts val="600"/>
              </a:spcBef>
              <a:buClr>
                <a:schemeClr val="accent1"/>
              </a:buClr>
              <a:buSzPct val="100000"/>
              <a:buFont typeface="Webdings" pitchFamily="18" charset="2"/>
              <a:buChar char="4"/>
            </a:pPr>
            <a:r>
              <a:rPr lang="ru-RU" sz="1200" dirty="0" smtClean="0">
                <a:latin typeface="+mn-lt"/>
              </a:rPr>
              <a:t>Переключение конференции</a:t>
            </a:r>
            <a:endParaRPr lang="en-US" sz="1200" dirty="0">
              <a:latin typeface="+mn-lt"/>
            </a:endParaRPr>
          </a:p>
        </p:txBody>
      </p:sp>
    </p:spTree>
    <p:extLst>
      <p:ext uri="{BB962C8B-B14F-4D97-AF65-F5344CB8AC3E}">
        <p14:creationId xmlns:p14="http://schemas.microsoft.com/office/powerpoint/2010/main" val="920176198"/>
      </p:ext>
    </p:extLst>
  </p:cSld>
  <p:clrMapOvr>
    <a:masterClrMapping/>
  </p:clrMapOvr>
  <p:transition spd="slow">
    <p:pull dir="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2304" y="457200"/>
            <a:ext cx="8374496" cy="689235"/>
          </a:xfrm>
        </p:spPr>
        <p:txBody>
          <a:bodyPr vert="horz" lIns="91440" tIns="45720" rIns="91440" bIns="45720" rtlCol="0" anchor="t">
            <a:noAutofit/>
          </a:bodyPr>
          <a:lstStyle/>
          <a:p>
            <a:r>
              <a:rPr lang="ru-RU" dirty="0" smtClean="0"/>
              <a:t>Показатели рынка</a:t>
            </a:r>
            <a:endParaRPr lang="en-US" dirty="0"/>
          </a:p>
        </p:txBody>
      </p:sp>
      <p:sp>
        <p:nvSpPr>
          <p:cNvPr id="8" name="TextBox 7"/>
          <p:cNvSpPr txBox="1"/>
          <p:nvPr/>
        </p:nvSpPr>
        <p:spPr>
          <a:xfrm>
            <a:off x="222599" y="6041366"/>
            <a:ext cx="8310988" cy="359434"/>
          </a:xfrm>
          <a:prstGeom prst="rect">
            <a:avLst/>
          </a:prstGeom>
          <a:noFill/>
        </p:spPr>
        <p:txBody>
          <a:bodyPr wrap="square" lIns="81639" tIns="40819" rIns="81639" bIns="40819" rtlCol="0">
            <a:spAutoFit/>
          </a:bodyPr>
          <a:lstStyle/>
          <a:p>
            <a:r>
              <a:rPr lang="da-DK" sz="900" dirty="0"/>
              <a:t>Wainhouse Research </a:t>
            </a:r>
            <a:r>
              <a:rPr lang="en-US" sz="900" dirty="0"/>
              <a:t>Video Conferencing Endpoints, Infrastructure, and Services</a:t>
            </a:r>
          </a:p>
          <a:p>
            <a:r>
              <a:rPr lang="en-US" sz="900" dirty="0"/>
              <a:t>Market Sizing &amp; 5-Year Forecast – December 2014</a:t>
            </a:r>
            <a:endParaRPr lang="da-DK" sz="900" dirty="0"/>
          </a:p>
        </p:txBody>
      </p:sp>
      <p:graphicFrame>
        <p:nvGraphicFramePr>
          <p:cNvPr id="2" name="Chart 1"/>
          <p:cNvGraphicFramePr/>
          <p:nvPr>
            <p:extLst>
              <p:ext uri="{D42A27DB-BD31-4B8C-83A1-F6EECF244321}">
                <p14:modId xmlns:p14="http://schemas.microsoft.com/office/powerpoint/2010/main" val="2333972999"/>
              </p:ext>
            </p:extLst>
          </p:nvPr>
        </p:nvGraphicFramePr>
        <p:xfrm>
          <a:off x="336430" y="1422879"/>
          <a:ext cx="8393501"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871869" y="5557838"/>
            <a:ext cx="185737" cy="185737"/>
          </a:xfrm>
          <a:prstGeom prst="rect">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6" name="Rectangle 5"/>
          <p:cNvSpPr/>
          <p:nvPr/>
        </p:nvSpPr>
        <p:spPr>
          <a:xfrm>
            <a:off x="4595936" y="5557838"/>
            <a:ext cx="185737" cy="185737"/>
          </a:xfrm>
          <a:prstGeom prst="rect">
            <a:avLst/>
          </a:prstGeom>
          <a:solidFill>
            <a:srgbClr val="0070C0"/>
          </a:solidFill>
          <a:ln w="19050">
            <a:solidFill>
              <a:srgbClr val="0070C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mtClean="0"/>
          </a:p>
        </p:txBody>
      </p:sp>
      <p:sp>
        <p:nvSpPr>
          <p:cNvPr id="5" name="TextBox 4"/>
          <p:cNvSpPr txBox="1"/>
          <p:nvPr/>
        </p:nvSpPr>
        <p:spPr>
          <a:xfrm>
            <a:off x="3086173" y="5514974"/>
            <a:ext cx="914400" cy="342900"/>
          </a:xfrm>
          <a:prstGeom prst="rect">
            <a:avLst/>
          </a:prstGeom>
          <a:noFill/>
        </p:spPr>
        <p:txBody>
          <a:bodyPr wrap="none" rtlCol="0">
            <a:noAutofit/>
          </a:bodyPr>
          <a:lstStyle/>
          <a:p>
            <a:pPr>
              <a:lnSpc>
                <a:spcPct val="90000"/>
              </a:lnSpc>
            </a:pPr>
            <a:r>
              <a:rPr lang="ru-RU" b="1" dirty="0" smtClean="0"/>
              <a:t>Терминалы</a:t>
            </a:r>
            <a:endParaRPr lang="en-US" b="1" dirty="0" smtClean="0"/>
          </a:p>
        </p:txBody>
      </p:sp>
      <p:sp>
        <p:nvSpPr>
          <p:cNvPr id="9" name="TextBox 8"/>
          <p:cNvSpPr txBox="1"/>
          <p:nvPr/>
        </p:nvSpPr>
        <p:spPr>
          <a:xfrm>
            <a:off x="4810240" y="5510206"/>
            <a:ext cx="914400" cy="342900"/>
          </a:xfrm>
          <a:prstGeom prst="rect">
            <a:avLst/>
          </a:prstGeom>
          <a:noFill/>
        </p:spPr>
        <p:txBody>
          <a:bodyPr wrap="none" rtlCol="0">
            <a:noAutofit/>
          </a:bodyPr>
          <a:lstStyle/>
          <a:p>
            <a:pPr>
              <a:lnSpc>
                <a:spcPct val="90000"/>
              </a:lnSpc>
            </a:pPr>
            <a:r>
              <a:rPr lang="ru-RU" b="1" dirty="0" smtClean="0"/>
              <a:t>Средняя стоимость</a:t>
            </a:r>
            <a:endParaRPr lang="en-US" b="1" dirty="0" smtClean="0"/>
          </a:p>
        </p:txBody>
      </p:sp>
    </p:spTree>
    <p:extLst>
      <p:ext uri="{BB962C8B-B14F-4D97-AF65-F5344CB8AC3E}">
        <p14:creationId xmlns:p14="http://schemas.microsoft.com/office/powerpoint/2010/main" val="3592866425"/>
      </p:ext>
    </p:extLst>
  </p:cSld>
  <p:clrMapOvr>
    <a:masterClrMapping/>
  </p:clrMapOvr>
  <p:transition spd="slow">
    <p:pull dir="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032006"/>
            <a:ext cx="9144000" cy="3016210"/>
          </a:xfrm>
          <a:prstGeom prst="rect">
            <a:avLst/>
          </a:prstGeom>
          <a:noFill/>
        </p:spPr>
        <p:txBody>
          <a:bodyPr wrap="square" rtlCol="0">
            <a:spAutoFit/>
          </a:bodyPr>
          <a:lstStyle/>
          <a:p>
            <a:pPr algn="ctr"/>
            <a:r>
              <a:rPr lang="ru-RU" sz="9500" dirty="0" smtClean="0">
                <a:solidFill>
                  <a:srgbClr val="CC0000"/>
                </a:solidFill>
                <a:latin typeface="Arial"/>
                <a:cs typeface="Helvetica CY"/>
              </a:rPr>
              <a:t>Благодарю</a:t>
            </a:r>
          </a:p>
          <a:p>
            <a:pPr algn="ctr"/>
            <a:r>
              <a:rPr lang="ru-RU" sz="9500" dirty="0" smtClean="0">
                <a:solidFill>
                  <a:srgbClr val="CC0000"/>
                </a:solidFill>
                <a:latin typeface="Arial"/>
                <a:cs typeface="Helvetica CY"/>
              </a:rPr>
              <a:t>за внимание!</a:t>
            </a:r>
            <a:endParaRPr lang="en-US" sz="9500" dirty="0">
              <a:solidFill>
                <a:srgbClr val="CC0000"/>
              </a:solidFill>
              <a:latin typeface="Arial"/>
              <a:cs typeface="Helvetica CY"/>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703" y="5196001"/>
            <a:ext cx="7570123" cy="1429789"/>
          </a:xfrm>
          <a:prstGeom prst="rect">
            <a:avLst/>
          </a:prstGeom>
        </p:spPr>
      </p:pic>
      <p:pic>
        <p:nvPicPr>
          <p:cNvPr id="4" name="Picture 3" descr="avaya.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470" y="377687"/>
            <a:ext cx="1208615" cy="505438"/>
          </a:xfrm>
          <a:prstGeom prst="rect">
            <a:avLst/>
          </a:prstGeom>
        </p:spPr>
      </p:pic>
    </p:spTree>
    <p:extLst>
      <p:ext uri="{BB962C8B-B14F-4D97-AF65-F5344CB8AC3E}">
        <p14:creationId xmlns:p14="http://schemas.microsoft.com/office/powerpoint/2010/main" val="2385267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492375"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3" name="Rectangle 2"/>
          <p:cNvSpPr/>
          <p:nvPr/>
        </p:nvSpPr>
        <p:spPr>
          <a:xfrm>
            <a:off x="0" y="1779588"/>
            <a:ext cx="9144000" cy="43942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4" name="Rectangle 3"/>
          <p:cNvSpPr/>
          <p:nvPr/>
        </p:nvSpPr>
        <p:spPr>
          <a:xfrm>
            <a:off x="-11113" y="1820863"/>
            <a:ext cx="9144001" cy="431165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5" name="Oval 4"/>
          <p:cNvSpPr/>
          <p:nvPr/>
        </p:nvSpPr>
        <p:spPr>
          <a:xfrm>
            <a:off x="-2444750"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17414" name="Rectangle 69"/>
          <p:cNvSpPr>
            <a:spLocks noChangeArrowheads="1"/>
          </p:cNvSpPr>
          <p:nvPr/>
        </p:nvSpPr>
        <p:spPr bwMode="auto">
          <a:xfrm>
            <a:off x="2765425" y="2568575"/>
            <a:ext cx="26209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chemeClr val="bg1"/>
                </a:solidFill>
              </a:rPr>
              <a:t>The opportunity for personal workspace is now. Customers demand a rich, collaborative user experience that is interoperable and easy to use. In addition, we believe this transaction will leverage a highly-skilled, incredibly talented and experienced workforce ready to deliver video to enterprise customers</a:t>
            </a:r>
          </a:p>
        </p:txBody>
      </p:sp>
      <p:sp>
        <p:nvSpPr>
          <p:cNvPr id="17415" name="Rectangle 20"/>
          <p:cNvSpPr>
            <a:spLocks noChangeArrowheads="1"/>
          </p:cNvSpPr>
          <p:nvPr/>
        </p:nvSpPr>
        <p:spPr bwMode="auto">
          <a:xfrm>
            <a:off x="2743200" y="4470400"/>
            <a:ext cx="213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800" b="1" i="1">
                <a:solidFill>
                  <a:schemeClr val="bg1"/>
                </a:solidFill>
              </a:rPr>
              <a:t>Mary Meeker, Morgan Stanley, Mar 2012</a:t>
            </a:r>
          </a:p>
        </p:txBody>
      </p:sp>
      <p:sp>
        <p:nvSpPr>
          <p:cNvPr id="17416" name="Rectangle 21"/>
          <p:cNvSpPr>
            <a:spLocks noChangeArrowheads="1"/>
          </p:cNvSpPr>
          <p:nvPr/>
        </p:nvSpPr>
        <p:spPr bwMode="auto">
          <a:xfrm>
            <a:off x="2800350" y="5661025"/>
            <a:ext cx="213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800" b="1" i="1">
                <a:solidFill>
                  <a:schemeClr val="bg1"/>
                </a:solidFill>
              </a:rPr>
              <a:t>Mary Meeker, Morgan Stanley, Mar 2012</a:t>
            </a:r>
          </a:p>
        </p:txBody>
      </p:sp>
      <p:sp>
        <p:nvSpPr>
          <p:cNvPr id="17417" name="TextBox 33"/>
          <p:cNvSpPr txBox="1">
            <a:spLocks noChangeArrowheads="1"/>
          </p:cNvSpPr>
          <p:nvPr/>
        </p:nvSpPr>
        <p:spPr bwMode="auto">
          <a:xfrm>
            <a:off x="11020425" y="43132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endParaRPr lang="en-US" altLang="en-US"/>
          </a:p>
        </p:txBody>
      </p:sp>
      <p:pic>
        <p:nvPicPr>
          <p:cNvPr id="17418" name="Picture 4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03450" y="1779588"/>
            <a:ext cx="4541838"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 descr="A:\imagery\XT4300\Avaya_POD_XT4300.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897063" y="3455988"/>
            <a:ext cx="5311775"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val 28"/>
          <p:cNvSpPr>
            <a:spLocks noChangeArrowheads="1"/>
          </p:cNvSpPr>
          <p:nvPr/>
        </p:nvSpPr>
        <p:spPr bwMode="auto">
          <a:xfrm>
            <a:off x="-1700213" y="1630363"/>
            <a:ext cx="3378201"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eaLnBrk="1" fontAlgn="auto" hangingPunct="1">
              <a:spcBef>
                <a:spcPts val="0"/>
              </a:spcBef>
              <a:spcAft>
                <a:spcPts val="0"/>
              </a:spcAft>
              <a:defRPr/>
            </a:pPr>
            <a:endParaRPr lang="en-US" kern="0" dirty="0">
              <a:solidFill>
                <a:sysClr val="windowText" lastClr="000000"/>
              </a:solidFill>
              <a:latin typeface="Arial"/>
            </a:endParaRPr>
          </a:p>
        </p:txBody>
      </p:sp>
      <p:grpSp>
        <p:nvGrpSpPr>
          <p:cNvPr id="24" name="Group 47"/>
          <p:cNvGrpSpPr/>
          <p:nvPr/>
        </p:nvGrpSpPr>
        <p:grpSpPr>
          <a:xfrm rot="18994301">
            <a:off x="-1797908" y="2105559"/>
            <a:ext cx="3730752" cy="3730752"/>
            <a:chOff x="-6153150" y="911225"/>
            <a:chExt cx="5748337" cy="5745163"/>
          </a:xfrm>
          <a:solidFill>
            <a:schemeClr val="bg1">
              <a:lumMod val="65000"/>
              <a:alpha val="60000"/>
            </a:schemeClr>
          </a:solidFill>
        </p:grpSpPr>
        <p:sp>
          <p:nvSpPr>
            <p:cNvPr id="25" name="Freeform 20"/>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26" name="Freeform 23"/>
            <p:cNvSpPr>
              <a:spLocks/>
            </p:cNvSpPr>
            <p:nvPr/>
          </p:nvSpPr>
          <p:spPr bwMode="auto">
            <a:xfrm>
              <a:off x="-3865563" y="3341688"/>
              <a:ext cx="153987" cy="115888"/>
            </a:xfrm>
            <a:custGeom>
              <a:avLst/>
              <a:gdLst>
                <a:gd name="T0" fmla="*/ 9 w 97"/>
                <a:gd name="T1" fmla="*/ 73 h 73"/>
                <a:gd name="T2" fmla="*/ 0 w 97"/>
                <a:gd name="T3" fmla="*/ 73 h 73"/>
                <a:gd name="T4" fmla="*/ 0 w 97"/>
                <a:gd name="T5" fmla="*/ 0 h 73"/>
                <a:gd name="T6" fmla="*/ 97 w 97"/>
                <a:gd name="T7" fmla="*/ 0 h 73"/>
                <a:gd name="T8" fmla="*/ 97 w 97"/>
                <a:gd name="T9" fmla="*/ 9 h 73"/>
                <a:gd name="T10" fmla="*/ 9 w 97"/>
                <a:gd name="T11" fmla="*/ 9 h 73"/>
                <a:gd name="T12" fmla="*/ 9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 y="73"/>
                  </a:moveTo>
                  <a:lnTo>
                    <a:pt x="0" y="73"/>
                  </a:lnTo>
                  <a:lnTo>
                    <a:pt x="0" y="0"/>
                  </a:lnTo>
                  <a:lnTo>
                    <a:pt x="97" y="0"/>
                  </a:lnTo>
                  <a:lnTo>
                    <a:pt x="97" y="9"/>
                  </a:lnTo>
                  <a:lnTo>
                    <a:pt x="9" y="9"/>
                  </a:lnTo>
                  <a:lnTo>
                    <a:pt x="9"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27" name="Freeform 24"/>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28" name="Freeform 26"/>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36" name="Freeform 27"/>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37" name="Freeform 28"/>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38" name="Freeform 29"/>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grpSp>
      <p:sp>
        <p:nvSpPr>
          <p:cNvPr id="17422" name="Content Placeholder 3"/>
          <p:cNvSpPr txBox="1">
            <a:spLocks/>
          </p:cNvSpPr>
          <p:nvPr/>
        </p:nvSpPr>
        <p:spPr bwMode="auto">
          <a:xfrm>
            <a:off x="5386388" y="1985963"/>
            <a:ext cx="3963987"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365125">
              <a:lnSpc>
                <a:spcPct val="90000"/>
              </a:lnSpc>
              <a:spcBef>
                <a:spcPts val="1200"/>
              </a:spcBef>
              <a:buClr>
                <a:schemeClr val="accent1"/>
              </a:buClr>
              <a:buFont typeface="Webdings" panose="05030102010509060703" pitchFamily="18" charset="2"/>
              <a:buChar char="4"/>
              <a:defRPr sz="2400">
                <a:solidFill>
                  <a:schemeClr val="tx1"/>
                </a:solidFill>
                <a:latin typeface="Arial" panose="020B0604020202020204" pitchFamily="34" charset="0"/>
              </a:defRPr>
            </a:lvl1pPr>
            <a:lvl2pPr marL="685800" indent="-228600">
              <a:lnSpc>
                <a:spcPct val="90000"/>
              </a:lnSpc>
              <a:spcBef>
                <a:spcPts val="800"/>
              </a:spcBef>
              <a:buClr>
                <a:schemeClr val="accent2"/>
              </a:buClr>
              <a:buFont typeface="Arial" panose="020B0604020202020204" pitchFamily="34" charset="0"/>
              <a:buChar char="–"/>
              <a:defRPr sz="2200">
                <a:solidFill>
                  <a:schemeClr val="tx1"/>
                </a:solidFill>
                <a:latin typeface="Arial" panose="020B0604020202020204" pitchFamily="34" charset="0"/>
              </a:defRPr>
            </a:lvl2pPr>
            <a:lvl3pPr marL="1096963" indent="-228600">
              <a:lnSpc>
                <a:spcPct val="90000"/>
              </a:lnSpc>
              <a:spcBef>
                <a:spcPts val="600"/>
              </a:spcBef>
              <a:buClr>
                <a:schemeClr val="accent2"/>
              </a:buClr>
              <a:buFont typeface="Arial" panose="020B0604020202020204" pitchFamily="34" charset="0"/>
              <a:buChar char="–"/>
              <a:defRPr>
                <a:solidFill>
                  <a:schemeClr val="tx1"/>
                </a:solidFill>
                <a:latin typeface="Arial" panose="020B0604020202020204" pitchFamily="34" charset="0"/>
              </a:defRPr>
            </a:lvl3pPr>
            <a:lvl4pPr marL="1462088" indent="-228600">
              <a:lnSpc>
                <a:spcPct val="90000"/>
              </a:lnSpc>
              <a:spcBef>
                <a:spcPts val="6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indent="-228600">
              <a:lnSpc>
                <a:spcPct val="90000"/>
              </a:lnSpc>
              <a:spcBef>
                <a:spcPts val="600"/>
              </a:spcBef>
              <a:buClr>
                <a:schemeClr val="accent2"/>
              </a:buClr>
              <a:buFont typeface="Arial" panose="020B0604020202020204" pitchFamily="34" charset="0"/>
              <a:buChar char="–"/>
              <a:defRPr sz="1600">
                <a:solidFill>
                  <a:schemeClr val="tx1"/>
                </a:solidFill>
                <a:latin typeface="Arial" panose="020B0604020202020204" pitchFamily="34" charset="0"/>
              </a:defRPr>
            </a:lvl5pPr>
            <a:lvl6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6pPr>
            <a:lvl7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7pPr>
            <a:lvl8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8pPr>
            <a:lvl9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9pPr>
          </a:lstStyle>
          <a:p>
            <a:pPr eaLnBrk="1" hangingPunct="1"/>
            <a:r>
              <a:rPr lang="ru-RU" altLang="en-US" sz="2000" dirty="0" smtClean="0"/>
              <a:t>1 монитор (по умолчанию)</a:t>
            </a:r>
            <a:endParaRPr lang="en-US" altLang="en-US" sz="2000" dirty="0"/>
          </a:p>
          <a:p>
            <a:pPr lvl="1" eaLnBrk="1" hangingPunct="1">
              <a:buClr>
                <a:schemeClr val="accent1"/>
              </a:buClr>
            </a:pPr>
            <a:r>
              <a:rPr lang="en-US" altLang="en-US" sz="2000" dirty="0" smtClean="0"/>
              <a:t>2</a:t>
            </a:r>
            <a:r>
              <a:rPr lang="ru-RU" altLang="en-US" sz="2000" dirty="0" smtClean="0"/>
              <a:t>-й опционально</a:t>
            </a:r>
            <a:endParaRPr lang="en-US" altLang="en-US" sz="2000" dirty="0"/>
          </a:p>
          <a:p>
            <a:pPr eaLnBrk="1" hangingPunct="1"/>
            <a:r>
              <a:rPr lang="en-US" altLang="en-US" sz="2000" dirty="0" smtClean="0"/>
              <a:t>1-</a:t>
            </a:r>
            <a:r>
              <a:rPr lang="ru-RU" altLang="en-US" sz="2000" dirty="0" smtClean="0"/>
              <a:t>но направленный мик</a:t>
            </a:r>
            <a:endParaRPr lang="en-US" altLang="en-US" sz="2000" dirty="0"/>
          </a:p>
          <a:p>
            <a:pPr eaLnBrk="1" hangingPunct="1"/>
            <a:r>
              <a:rPr lang="ru-RU" altLang="en-US" sz="2000" dirty="0" smtClean="0"/>
              <a:t>Передача контента без проводов</a:t>
            </a:r>
            <a:endParaRPr lang="en-US" altLang="en-US" sz="2000" dirty="0"/>
          </a:p>
          <a:p>
            <a:pPr eaLnBrk="1" hangingPunct="1"/>
            <a:r>
              <a:rPr lang="ru-RU" altLang="en-US" sz="2000" dirty="0" smtClean="0"/>
              <a:t>Встроенный </a:t>
            </a:r>
            <a:r>
              <a:rPr lang="en-US" altLang="en-US" sz="2000" dirty="0" smtClean="0"/>
              <a:t>MCU</a:t>
            </a:r>
            <a:r>
              <a:rPr lang="ru-RU" altLang="en-US" sz="2000" dirty="0" smtClean="0"/>
              <a:t>-</a:t>
            </a:r>
            <a:r>
              <a:rPr lang="en-US" altLang="en-US" sz="2000" dirty="0" smtClean="0"/>
              <a:t>4</a:t>
            </a:r>
            <a:endParaRPr lang="ru-RU" altLang="en-US" sz="2000" dirty="0" smtClean="0"/>
          </a:p>
        </p:txBody>
      </p:sp>
      <p:sp>
        <p:nvSpPr>
          <p:cNvPr id="41" name="Content Placeholder 3"/>
          <p:cNvSpPr txBox="1">
            <a:spLocks/>
          </p:cNvSpPr>
          <p:nvPr/>
        </p:nvSpPr>
        <p:spPr>
          <a:xfrm>
            <a:off x="2243138" y="2014538"/>
            <a:ext cx="3290887" cy="3886200"/>
          </a:xfrm>
          <a:prstGeom prst="rect">
            <a:avLst/>
          </a:prstGeom>
        </p:spPr>
        <p:txBody>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pPr>
              <a:defRPr/>
            </a:pPr>
            <a:r>
              <a:rPr lang="en-US" sz="2000" dirty="0" smtClean="0"/>
              <a:t>H.264 High Profile, SVC</a:t>
            </a:r>
          </a:p>
          <a:p>
            <a:pPr>
              <a:defRPr/>
            </a:pPr>
            <a:r>
              <a:rPr lang="ru-RU" sz="2000" dirty="0" smtClean="0"/>
              <a:t>Разрешение </a:t>
            </a:r>
            <a:r>
              <a:rPr lang="en-US" sz="2000" dirty="0" smtClean="0"/>
              <a:t>1080p60</a:t>
            </a:r>
            <a:endParaRPr lang="en-US" sz="2000" dirty="0"/>
          </a:p>
          <a:p>
            <a:pPr>
              <a:defRPr/>
            </a:pPr>
            <a:r>
              <a:rPr lang="en-US" sz="2000" dirty="0" smtClean="0"/>
              <a:t>5x </a:t>
            </a:r>
            <a:r>
              <a:rPr lang="ru-RU" sz="2000" dirty="0" smtClean="0"/>
              <a:t>Оптический зум</a:t>
            </a:r>
            <a:endParaRPr lang="en-US" sz="2000" dirty="0" smtClean="0"/>
          </a:p>
          <a:p>
            <a:pPr lvl="1">
              <a:buClr>
                <a:schemeClr val="accent1"/>
              </a:buClr>
              <a:defRPr/>
            </a:pPr>
            <a:r>
              <a:rPr lang="en-US" sz="1800" dirty="0" smtClean="0"/>
              <a:t>3x </a:t>
            </a:r>
            <a:r>
              <a:rPr lang="ru-RU" sz="1800" dirty="0" smtClean="0"/>
              <a:t>цифровой зум</a:t>
            </a:r>
            <a:endParaRPr lang="en-US" sz="1800" dirty="0" smtClean="0"/>
          </a:p>
          <a:p>
            <a:pPr>
              <a:buClr>
                <a:srgbClr val="60798F"/>
              </a:buClr>
              <a:defRPr/>
            </a:pPr>
            <a:endParaRPr lang="en-US" sz="2000" dirty="0">
              <a:solidFill>
                <a:srgbClr val="323232"/>
              </a:solidFill>
            </a:endParaRPr>
          </a:p>
          <a:p>
            <a:pPr marL="0" indent="0">
              <a:buClr>
                <a:srgbClr val="CC0000"/>
              </a:buClr>
              <a:buFont typeface="Webdings" pitchFamily="18" charset="2"/>
              <a:buNone/>
              <a:defRPr/>
            </a:pPr>
            <a:endParaRPr lang="en-US" sz="1800" dirty="0">
              <a:solidFill>
                <a:srgbClr val="323232"/>
              </a:solidFill>
            </a:endParaRPr>
          </a:p>
        </p:txBody>
      </p:sp>
      <p:sp>
        <p:nvSpPr>
          <p:cNvPr id="17424" name="Title 1"/>
          <p:cNvSpPr txBox="1">
            <a:spLocks/>
          </p:cNvSpPr>
          <p:nvPr/>
        </p:nvSpPr>
        <p:spPr bwMode="auto">
          <a:xfrm>
            <a:off x="320675" y="476250"/>
            <a:ext cx="853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en-US" sz="2800" dirty="0" smtClean="0"/>
              <a:t>Представляем</a:t>
            </a:r>
            <a:r>
              <a:rPr lang="en-US" altLang="en-US" sz="2800" dirty="0" smtClean="0"/>
              <a:t> </a:t>
            </a:r>
            <a:r>
              <a:rPr lang="en-US" altLang="en-US" sz="2800" dirty="0" err="1"/>
              <a:t>Scopia</a:t>
            </a:r>
            <a:r>
              <a:rPr lang="en-US" altLang="en-US" sz="2800" dirty="0"/>
              <a:t> XT4300</a:t>
            </a:r>
          </a:p>
          <a:p>
            <a:pPr eaLnBrk="1" hangingPunct="1">
              <a:lnSpc>
                <a:spcPct val="90000"/>
              </a:lnSpc>
            </a:pPr>
            <a:r>
              <a:rPr lang="ru-RU" altLang="en-US" sz="2400" dirty="0" smtClean="0">
                <a:solidFill>
                  <a:srgbClr val="C00000"/>
                </a:solidFill>
              </a:rPr>
              <a:t>Богатый функционал</a:t>
            </a:r>
            <a:r>
              <a:rPr lang="en-US" altLang="en-US" sz="2400" dirty="0" smtClean="0">
                <a:solidFill>
                  <a:srgbClr val="C00000"/>
                </a:solidFill>
              </a:rPr>
              <a:t>, </a:t>
            </a:r>
            <a:r>
              <a:rPr lang="ru-RU" altLang="en-US" sz="2400" dirty="0" smtClean="0">
                <a:solidFill>
                  <a:srgbClr val="C00000"/>
                </a:solidFill>
              </a:rPr>
              <a:t>выгодная стоимость</a:t>
            </a:r>
            <a:r>
              <a:rPr lang="en-US" altLang="en-US" sz="2400" dirty="0" smtClean="0">
                <a:solidFill>
                  <a:srgbClr val="C00000"/>
                </a:solidFill>
              </a:rPr>
              <a:t> </a:t>
            </a:r>
            <a:endParaRPr lang="en-US" altLang="en-US" sz="2400" dirty="0">
              <a:solidFill>
                <a:srgbClr val="C00000"/>
              </a:solidFill>
            </a:endParaRPr>
          </a:p>
        </p:txBody>
      </p:sp>
      <p:sp>
        <p:nvSpPr>
          <p:cNvPr id="17425" name="TextBox 29"/>
          <p:cNvSpPr txBox="1">
            <a:spLocks noChangeArrowheads="1"/>
          </p:cNvSpPr>
          <p:nvPr/>
        </p:nvSpPr>
        <p:spPr bwMode="auto">
          <a:xfrm>
            <a:off x="6994525" y="5678488"/>
            <a:ext cx="20383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it-IT" altLang="en-US" b="1">
                <a:solidFill>
                  <a:srgbClr val="7030A0"/>
                </a:solidFill>
              </a:rPr>
              <a:t>PN </a:t>
            </a:r>
            <a:r>
              <a:rPr lang="en-US" altLang="en-US" b="1">
                <a:solidFill>
                  <a:srgbClr val="7030A0"/>
                </a:solidFill>
              </a:rPr>
              <a:t>55211-00014</a:t>
            </a:r>
            <a:endParaRPr lang="it-IT" altLang="en-US" b="1">
              <a:solidFill>
                <a:srgbClr val="7030A0"/>
              </a:solidFill>
            </a:endParaRPr>
          </a:p>
        </p:txBody>
      </p:sp>
      <p:sp>
        <p:nvSpPr>
          <p:cNvPr id="17426" name="TextBox 30"/>
          <p:cNvSpPr txBox="1">
            <a:spLocks noChangeArrowheads="1"/>
          </p:cNvSpPr>
          <p:nvPr/>
        </p:nvSpPr>
        <p:spPr bwMode="auto">
          <a:xfrm>
            <a:off x="7004050" y="5240338"/>
            <a:ext cx="2051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it-IT" altLang="en-US" sz="2400" b="1"/>
              <a:t>APL:  </a:t>
            </a:r>
            <a:r>
              <a:rPr lang="it-IT" altLang="en-US" sz="2400" b="1">
                <a:solidFill>
                  <a:srgbClr val="C00000"/>
                </a:solidFill>
              </a:rPr>
              <a:t>$5,500</a:t>
            </a:r>
          </a:p>
        </p:txBody>
      </p:sp>
      <p:sp>
        <p:nvSpPr>
          <p:cNvPr id="29" name="Rounded Rectangle 28"/>
          <p:cNvSpPr/>
          <p:nvPr/>
        </p:nvSpPr>
        <p:spPr>
          <a:xfrm>
            <a:off x="5747984" y="6357384"/>
            <a:ext cx="3335432"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Доступен с</a:t>
            </a:r>
            <a:r>
              <a:rPr lang="en-US" b="1" dirty="0" smtClean="0"/>
              <a:t>: </a:t>
            </a:r>
            <a:r>
              <a:rPr lang="ru-RU" b="1" dirty="0" smtClean="0"/>
              <a:t>6 апреля</a:t>
            </a:r>
            <a:r>
              <a:rPr lang="en-US" b="1" dirty="0" smtClean="0"/>
              <a:t>, </a:t>
            </a:r>
            <a:r>
              <a:rPr lang="en-US" b="1" dirty="0" smtClean="0"/>
              <a:t>2015</a:t>
            </a:r>
            <a:endParaRPr lang="en-US" b="1" dirty="0"/>
          </a:p>
        </p:txBody>
      </p:sp>
    </p:spTree>
    <p:extLst>
      <p:ext uri="{BB962C8B-B14F-4D97-AF65-F5344CB8AC3E}">
        <p14:creationId xmlns:p14="http://schemas.microsoft.com/office/powerpoint/2010/main" val="3617043568"/>
      </p:ext>
    </p:extLst>
  </p:cSld>
  <p:clrMapOvr>
    <a:masterClrMapping/>
  </p:clrMapOvr>
  <p:transition spd="slow">
    <p:pull dir="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4"/>
          <p:cNvSpPr txBox="1">
            <a:spLocks/>
          </p:cNvSpPr>
          <p:nvPr/>
        </p:nvSpPr>
        <p:spPr>
          <a:xfrm>
            <a:off x="1" y="1447800"/>
            <a:ext cx="8879594" cy="5140287"/>
          </a:xfrm>
          <a:prstGeom prst="rect">
            <a:avLst/>
          </a:prstGeom>
        </p:spPr>
        <p:txBody>
          <a:bodyPr>
            <a:normAutofit/>
          </a:bodyPr>
          <a:lstStyle>
            <a:lvl1pPr marL="365760" indent="-365760" algn="l" defTabSz="914400" rtl="0" eaLnBrk="1" latinLnBrk="0" hangingPunct="1">
              <a:lnSpc>
                <a:spcPct val="90000"/>
              </a:lnSpc>
              <a:spcBef>
                <a:spcPts val="1200"/>
              </a:spcBef>
              <a:buClr>
                <a:schemeClr val="accent1"/>
              </a:buClr>
              <a:buFont typeface="Webdings" pitchFamily="18" charset="2"/>
              <a:buChar char="4"/>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800"/>
              </a:spcBef>
              <a:buClr>
                <a:schemeClr val="accent2"/>
              </a:buClr>
              <a:buFont typeface="Arial" pitchFamily="34" charset="0"/>
              <a:buChar char="–"/>
              <a:defRPr sz="2200" kern="1200">
                <a:solidFill>
                  <a:schemeClr val="tx1"/>
                </a:solidFill>
                <a:latin typeface="+mn-lt"/>
                <a:ea typeface="+mn-ea"/>
                <a:cs typeface="+mn-cs"/>
              </a:defRPr>
            </a:lvl2pPr>
            <a:lvl3pPr marL="1097280" indent="-228600" algn="l" defTabSz="914400" rtl="0" eaLnBrk="1" latinLnBrk="0" hangingPunct="1">
              <a:lnSpc>
                <a:spcPct val="90000"/>
              </a:lnSpc>
              <a:spcBef>
                <a:spcPts val="600"/>
              </a:spcBef>
              <a:buClr>
                <a:schemeClr val="accent2"/>
              </a:buClr>
              <a:buFont typeface="Arial" pitchFamily="34" charset="0"/>
              <a:buChar char="–"/>
              <a:defRPr sz="1800" kern="1200">
                <a:solidFill>
                  <a:schemeClr val="tx1"/>
                </a:solidFill>
                <a:latin typeface="+mn-lt"/>
                <a:ea typeface="+mn-ea"/>
                <a:cs typeface="+mn-cs"/>
              </a:defRPr>
            </a:lvl3pPr>
            <a:lvl4pPr marL="14630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4pPr>
            <a:lvl5pPr marL="182880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5pPr>
            <a:lvl6pPr marL="219456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6pPr>
            <a:lvl7pPr marL="256032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7pPr>
            <a:lvl8pPr marL="292608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8pPr>
            <a:lvl9pPr marL="3291840" indent="-228600" algn="l" defTabSz="914400" rtl="0" eaLnBrk="1" latinLnBrk="0" hangingPunct="1">
              <a:lnSpc>
                <a:spcPct val="90000"/>
              </a:lnSpc>
              <a:spcBef>
                <a:spcPts val="600"/>
              </a:spcBef>
              <a:buClr>
                <a:schemeClr val="accent2"/>
              </a:buClr>
              <a:buFont typeface="Arial" pitchFamily="34" charset="0"/>
              <a:buChar char="–"/>
              <a:defRPr sz="1600" kern="1200">
                <a:solidFill>
                  <a:schemeClr val="tx1"/>
                </a:solidFill>
                <a:latin typeface="+mn-lt"/>
                <a:ea typeface="+mn-ea"/>
                <a:cs typeface="+mn-cs"/>
              </a:defRPr>
            </a:lvl9pPr>
          </a:lstStyle>
          <a:p>
            <a:r>
              <a:rPr lang="ru-RU" dirty="0" smtClean="0">
                <a:solidFill>
                  <a:srgbClr val="C00000"/>
                </a:solidFill>
              </a:rPr>
              <a:t>Компоненты</a:t>
            </a:r>
            <a:endParaRPr lang="it-IT" dirty="0">
              <a:solidFill>
                <a:srgbClr val="C00000"/>
              </a:solidFill>
            </a:endParaRPr>
          </a:p>
          <a:p>
            <a:pPr lvl="1"/>
            <a:r>
              <a:rPr lang="it-IT" dirty="0"/>
              <a:t>XT4000 </a:t>
            </a:r>
            <a:r>
              <a:rPr lang="ru-RU" dirty="0" smtClean="0"/>
              <a:t>терминал с базовым</a:t>
            </a:r>
            <a:r>
              <a:rPr lang="it-IT" dirty="0" smtClean="0"/>
              <a:t/>
            </a:r>
            <a:br>
              <a:rPr lang="it-IT" dirty="0" smtClean="0"/>
            </a:br>
            <a:r>
              <a:rPr lang="ru-RU" dirty="0" smtClean="0"/>
              <a:t>набором кабелей</a:t>
            </a:r>
            <a:endParaRPr lang="it-IT" dirty="0"/>
          </a:p>
          <a:p>
            <a:pPr lvl="1"/>
            <a:r>
              <a:rPr lang="it-IT" dirty="0"/>
              <a:t>Flex </a:t>
            </a:r>
            <a:r>
              <a:rPr lang="ru-RU" dirty="0" smtClean="0"/>
              <a:t>камера </a:t>
            </a:r>
            <a:r>
              <a:rPr lang="it-IT" dirty="0" smtClean="0"/>
              <a:t>(1080p60</a:t>
            </a:r>
            <a:r>
              <a:rPr lang="it-IT" dirty="0" smtClean="0"/>
              <a:t>) </a:t>
            </a:r>
            <a:br>
              <a:rPr lang="it-IT" dirty="0" smtClean="0"/>
            </a:br>
            <a:r>
              <a:rPr lang="it-IT" dirty="0" smtClean="0"/>
              <a:t>+ </a:t>
            </a:r>
            <a:r>
              <a:rPr lang="ru-RU" dirty="0" smtClean="0"/>
              <a:t>тройной кабель</a:t>
            </a:r>
            <a:endParaRPr lang="it-IT" dirty="0"/>
          </a:p>
          <a:p>
            <a:pPr lvl="1"/>
            <a:r>
              <a:rPr lang="it-IT" dirty="0" smtClean="0"/>
              <a:t>1-</a:t>
            </a:r>
            <a:r>
              <a:rPr lang="ru-RU" dirty="0" smtClean="0"/>
              <a:t>но напр. микрофон</a:t>
            </a:r>
            <a:r>
              <a:rPr lang="it-IT" dirty="0" smtClean="0"/>
              <a:t> </a:t>
            </a:r>
            <a:r>
              <a:rPr lang="it-IT" dirty="0" smtClean="0"/>
              <a:t>+ </a:t>
            </a:r>
            <a:r>
              <a:rPr lang="ru-RU" dirty="0" smtClean="0"/>
              <a:t>кабель</a:t>
            </a:r>
            <a:endParaRPr lang="it-IT" dirty="0"/>
          </a:p>
          <a:p>
            <a:pPr lvl="1"/>
            <a:r>
              <a:rPr lang="ru-RU" dirty="0" smtClean="0"/>
              <a:t>Упрощенный ИК пульт</a:t>
            </a:r>
            <a:endParaRPr lang="it-IT" dirty="0"/>
          </a:p>
          <a:p>
            <a:r>
              <a:rPr lang="ru-RU" dirty="0" smtClean="0">
                <a:solidFill>
                  <a:srgbClr val="C00000"/>
                </a:solidFill>
              </a:rPr>
              <a:t>Спецификация</a:t>
            </a:r>
            <a:endParaRPr lang="it-IT" dirty="0">
              <a:solidFill>
                <a:srgbClr val="C00000"/>
              </a:solidFill>
            </a:endParaRPr>
          </a:p>
          <a:p>
            <a:pPr lvl="1"/>
            <a:r>
              <a:rPr lang="ru-RU" dirty="0" smtClean="0"/>
              <a:t>Разрешение </a:t>
            </a:r>
            <a:r>
              <a:rPr lang="it-IT" dirty="0" smtClean="0"/>
              <a:t>1080p60</a:t>
            </a:r>
            <a:endParaRPr lang="it-IT" dirty="0"/>
          </a:p>
          <a:p>
            <a:pPr lvl="1"/>
            <a:r>
              <a:rPr lang="it-IT" dirty="0" smtClean="0"/>
              <a:t>H.264 High </a:t>
            </a:r>
            <a:r>
              <a:rPr lang="it-IT" dirty="0"/>
              <a:t>Profile </a:t>
            </a:r>
            <a:r>
              <a:rPr lang="ru-RU" dirty="0" smtClean="0"/>
              <a:t>и</a:t>
            </a:r>
            <a:r>
              <a:rPr lang="it-IT" dirty="0" smtClean="0"/>
              <a:t> </a:t>
            </a:r>
            <a:r>
              <a:rPr lang="it-IT" dirty="0"/>
              <a:t>SVC</a:t>
            </a:r>
          </a:p>
          <a:p>
            <a:pPr lvl="1"/>
            <a:r>
              <a:rPr lang="it-IT" dirty="0"/>
              <a:t>5x </a:t>
            </a:r>
            <a:r>
              <a:rPr lang="ru-RU" dirty="0" smtClean="0"/>
              <a:t>Оптический зум</a:t>
            </a:r>
            <a:endParaRPr lang="it-IT" dirty="0" smtClean="0"/>
          </a:p>
          <a:p>
            <a:pPr lvl="1"/>
            <a:r>
              <a:rPr lang="it-IT" dirty="0" smtClean="0"/>
              <a:t>MCU4/SMB4</a:t>
            </a:r>
            <a:r>
              <a:rPr lang="ru-RU" dirty="0" smtClean="0"/>
              <a:t> опционально</a:t>
            </a:r>
            <a:endParaRPr lang="it-IT" dirty="0" smtClean="0"/>
          </a:p>
          <a:p>
            <a:pPr lvl="1"/>
            <a:r>
              <a:rPr lang="ru-RU" dirty="0" smtClean="0"/>
              <a:t>Активация </a:t>
            </a:r>
            <a:r>
              <a:rPr lang="it-IT" dirty="0" smtClean="0"/>
              <a:t>2</a:t>
            </a:r>
            <a:r>
              <a:rPr lang="ru-RU" dirty="0" smtClean="0"/>
              <a:t>-го экрана опционально</a:t>
            </a:r>
            <a:endParaRPr lang="it-IT" dirty="0" smtClean="0"/>
          </a:p>
          <a:p>
            <a:pPr lvl="1"/>
            <a:endParaRPr lang="it-IT" dirty="0"/>
          </a:p>
        </p:txBody>
      </p:sp>
      <p:sp>
        <p:nvSpPr>
          <p:cNvPr id="7" name="TextBox 6"/>
          <p:cNvSpPr txBox="1"/>
          <p:nvPr/>
        </p:nvSpPr>
        <p:spPr>
          <a:xfrm>
            <a:off x="5724128" y="2931046"/>
            <a:ext cx="2038350" cy="342900"/>
          </a:xfrm>
          <a:prstGeom prst="rect">
            <a:avLst/>
          </a:prstGeom>
          <a:noFill/>
        </p:spPr>
        <p:txBody>
          <a:bodyPr wrap="none" rtlCol="0">
            <a:noAutofit/>
          </a:bodyPr>
          <a:lstStyle/>
          <a:p>
            <a:pPr>
              <a:lnSpc>
                <a:spcPct val="90000"/>
              </a:lnSpc>
            </a:pPr>
            <a:r>
              <a:rPr lang="it-IT" b="1" dirty="0" smtClean="0">
                <a:solidFill>
                  <a:srgbClr val="7030A0"/>
                </a:solidFill>
              </a:rPr>
              <a:t>PN </a:t>
            </a:r>
            <a:r>
              <a:rPr lang="en-US" b="1" dirty="0">
                <a:solidFill>
                  <a:srgbClr val="7030A0"/>
                </a:solidFill>
              </a:rPr>
              <a:t>55211-00014</a:t>
            </a:r>
            <a:endParaRPr lang="it-IT" b="1" dirty="0" smtClean="0">
              <a:solidFill>
                <a:srgbClr val="7030A0"/>
              </a:solidFill>
            </a:endParaRPr>
          </a:p>
        </p:txBody>
      </p:sp>
      <p:sp>
        <p:nvSpPr>
          <p:cNvPr id="8" name="TextBox 7"/>
          <p:cNvSpPr txBox="1"/>
          <p:nvPr/>
        </p:nvSpPr>
        <p:spPr>
          <a:xfrm>
            <a:off x="5734336" y="2492896"/>
            <a:ext cx="2049918" cy="457200"/>
          </a:xfrm>
          <a:prstGeom prst="rect">
            <a:avLst/>
          </a:prstGeom>
          <a:noFill/>
        </p:spPr>
        <p:txBody>
          <a:bodyPr wrap="none" rtlCol="0">
            <a:noAutofit/>
          </a:bodyPr>
          <a:lstStyle/>
          <a:p>
            <a:pPr>
              <a:lnSpc>
                <a:spcPct val="90000"/>
              </a:lnSpc>
            </a:pPr>
            <a:r>
              <a:rPr lang="it-IT" sz="2400" b="1" dirty="0" smtClean="0"/>
              <a:t>APL:  </a:t>
            </a:r>
            <a:r>
              <a:rPr lang="it-IT" sz="2400" b="1" dirty="0" smtClean="0">
                <a:solidFill>
                  <a:srgbClr val="C00000"/>
                </a:solidFill>
              </a:rPr>
              <a:t>$5,500</a:t>
            </a:r>
          </a:p>
        </p:txBody>
      </p:sp>
      <p:sp>
        <p:nvSpPr>
          <p:cNvPr id="24" name="Rectangle 23"/>
          <p:cNvSpPr/>
          <p:nvPr/>
        </p:nvSpPr>
        <p:spPr>
          <a:xfrm>
            <a:off x="5522201" y="4868591"/>
            <a:ext cx="3802691" cy="369332"/>
          </a:xfrm>
          <a:prstGeom prst="rect">
            <a:avLst/>
          </a:prstGeom>
        </p:spPr>
        <p:txBody>
          <a:bodyPr wrap="square">
            <a:spAutoFit/>
          </a:bodyPr>
          <a:lstStyle/>
          <a:p>
            <a:pPr marL="225425" indent="-225425" algn="ctr"/>
            <a:r>
              <a:rPr lang="en-US" dirty="0" smtClean="0"/>
              <a:t>+ </a:t>
            </a:r>
            <a:r>
              <a:rPr lang="ru-RU" dirty="0" smtClean="0"/>
              <a:t>Крепление терминала (опция)</a:t>
            </a:r>
            <a:endParaRPr lang="en-US" dirty="0" smtClean="0"/>
          </a:p>
        </p:txBody>
      </p:sp>
      <p:sp>
        <p:nvSpPr>
          <p:cNvPr id="25" name="Title 1"/>
          <p:cNvSpPr txBox="1">
            <a:spLocks/>
          </p:cNvSpPr>
          <p:nvPr/>
        </p:nvSpPr>
        <p:spPr>
          <a:xfrm>
            <a:off x="6854546" y="5166485"/>
            <a:ext cx="1241774" cy="66227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70C0"/>
                </a:solidFill>
                <a:effectLst/>
                <a:uLnTx/>
                <a:uFillTx/>
                <a:latin typeface="+mj-lt"/>
                <a:ea typeface="+mj-ea"/>
                <a:cs typeface="+mj-cs"/>
              </a:rPr>
              <a:t>$244</a:t>
            </a:r>
            <a:endParaRPr kumimoji="0" lang="en-US" sz="3200" b="1" i="0" u="none" strike="noStrike" kern="1200" cap="none" spc="0" normalizeH="0" baseline="0" noProof="0" dirty="0">
              <a:ln>
                <a:noFill/>
              </a:ln>
              <a:solidFill>
                <a:srgbClr val="0070C0"/>
              </a:solidFill>
              <a:effectLst/>
              <a:uLnTx/>
              <a:uFillTx/>
              <a:latin typeface="+mj-lt"/>
              <a:ea typeface="+mj-ea"/>
              <a:cs typeface="+mj-cs"/>
            </a:endParaRPr>
          </a:p>
        </p:txBody>
      </p:sp>
      <p:pic>
        <p:nvPicPr>
          <p:cNvPr id="26" name="Picture 25" descr="brackets.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987377">
            <a:off x="4997375" y="4637413"/>
            <a:ext cx="775244" cy="1411449"/>
          </a:xfrm>
          <a:prstGeom prst="rect">
            <a:avLst/>
          </a:prstGeom>
        </p:spPr>
      </p:pic>
      <p:sp>
        <p:nvSpPr>
          <p:cNvPr id="27" name="Rectangle 26"/>
          <p:cNvSpPr/>
          <p:nvPr/>
        </p:nvSpPr>
        <p:spPr>
          <a:xfrm>
            <a:off x="5453114" y="5654409"/>
            <a:ext cx="3802691" cy="646331"/>
          </a:xfrm>
          <a:prstGeom prst="rect">
            <a:avLst/>
          </a:prstGeom>
        </p:spPr>
        <p:txBody>
          <a:bodyPr wrap="square">
            <a:spAutoFit/>
          </a:bodyPr>
          <a:lstStyle/>
          <a:p>
            <a:pPr marL="225425" indent="-225425" algn="ctr"/>
            <a:r>
              <a:rPr lang="en-US" dirty="0" smtClean="0"/>
              <a:t>+ </a:t>
            </a:r>
            <a:r>
              <a:rPr lang="ru-RU" dirty="0" smtClean="0"/>
              <a:t>Дополнительный набор кабелей</a:t>
            </a:r>
            <a:endParaRPr lang="en-US" dirty="0" smtClean="0"/>
          </a:p>
        </p:txBody>
      </p:sp>
      <p:sp>
        <p:nvSpPr>
          <p:cNvPr id="28" name="Title 1"/>
          <p:cNvSpPr txBox="1">
            <a:spLocks/>
          </p:cNvSpPr>
          <p:nvPr/>
        </p:nvSpPr>
        <p:spPr>
          <a:xfrm>
            <a:off x="6921221" y="6158014"/>
            <a:ext cx="1241774" cy="480911"/>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70C0"/>
                </a:solidFill>
                <a:effectLst/>
                <a:uLnTx/>
                <a:uFillTx/>
                <a:latin typeface="+mj-lt"/>
                <a:ea typeface="+mj-ea"/>
                <a:cs typeface="+mj-cs"/>
              </a:rPr>
              <a:t>$367</a:t>
            </a:r>
            <a:endParaRPr kumimoji="0" lang="en-US" sz="3200" b="1" i="0" u="none" strike="noStrike" kern="1200" cap="none" spc="0" normalizeH="0" baseline="0" noProof="0" dirty="0">
              <a:ln>
                <a:noFill/>
              </a:ln>
              <a:solidFill>
                <a:srgbClr val="0070C0"/>
              </a:solidFill>
              <a:effectLst/>
              <a:uLnTx/>
              <a:uFillTx/>
              <a:latin typeface="+mj-lt"/>
              <a:ea typeface="+mj-ea"/>
              <a:cs typeface="+mj-cs"/>
            </a:endParaRPr>
          </a:p>
        </p:txBody>
      </p:sp>
      <p:pic>
        <p:nvPicPr>
          <p:cNvPr id="29"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6885" y="3573016"/>
            <a:ext cx="1030632" cy="1295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Rectangle 29"/>
          <p:cNvSpPr/>
          <p:nvPr/>
        </p:nvSpPr>
        <p:spPr>
          <a:xfrm>
            <a:off x="5586660" y="3790088"/>
            <a:ext cx="3802691" cy="646331"/>
          </a:xfrm>
          <a:prstGeom prst="rect">
            <a:avLst/>
          </a:prstGeom>
        </p:spPr>
        <p:txBody>
          <a:bodyPr wrap="square">
            <a:spAutoFit/>
          </a:bodyPr>
          <a:lstStyle/>
          <a:p>
            <a:pPr marL="225425" indent="-225425" algn="ctr"/>
            <a:r>
              <a:rPr lang="en-US" dirty="0" smtClean="0"/>
              <a:t>+ </a:t>
            </a:r>
            <a:r>
              <a:rPr lang="ru-RU" dirty="0" smtClean="0"/>
              <a:t>Крепление камеры</a:t>
            </a:r>
          </a:p>
          <a:p>
            <a:pPr marL="225425" indent="-225425" algn="ctr"/>
            <a:r>
              <a:rPr lang="ru-RU" dirty="0" smtClean="0"/>
              <a:t>(опция)</a:t>
            </a:r>
            <a:endParaRPr lang="en-US" dirty="0" smtClean="0"/>
          </a:p>
        </p:txBody>
      </p:sp>
      <p:sp>
        <p:nvSpPr>
          <p:cNvPr id="31" name="Title 1"/>
          <p:cNvSpPr txBox="1">
            <a:spLocks/>
          </p:cNvSpPr>
          <p:nvPr/>
        </p:nvSpPr>
        <p:spPr>
          <a:xfrm>
            <a:off x="6865166" y="4320371"/>
            <a:ext cx="1241774" cy="662275"/>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rgbClr val="0070C0"/>
                </a:solidFill>
                <a:effectLst/>
                <a:uLnTx/>
                <a:uFillTx/>
                <a:latin typeface="+mj-lt"/>
                <a:ea typeface="+mj-ea"/>
                <a:cs typeface="+mj-cs"/>
              </a:rPr>
              <a:t>$180</a:t>
            </a:r>
            <a:endParaRPr kumimoji="0" lang="en-US" sz="3200" b="1" i="0" u="none" strike="noStrike" kern="1200" cap="none" spc="0" normalizeH="0" baseline="0" noProof="0" dirty="0">
              <a:ln>
                <a:noFill/>
              </a:ln>
              <a:solidFill>
                <a:srgbClr val="0070C0"/>
              </a:solidFill>
              <a:effectLst/>
              <a:uLnTx/>
              <a:uFillTx/>
              <a:latin typeface="+mj-lt"/>
              <a:ea typeface="+mj-ea"/>
              <a:cs typeface="+mj-cs"/>
            </a:endParaRPr>
          </a:p>
        </p:txBody>
      </p:sp>
      <p:sp>
        <p:nvSpPr>
          <p:cNvPr id="15" name="Title 1"/>
          <p:cNvSpPr txBox="1">
            <a:spLocks/>
          </p:cNvSpPr>
          <p:nvPr/>
        </p:nvSpPr>
        <p:spPr>
          <a:xfrm>
            <a:off x="320720" y="475659"/>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err="1" smtClean="0"/>
              <a:t>Scopia</a:t>
            </a:r>
            <a:r>
              <a:rPr lang="en-US" dirty="0" smtClean="0"/>
              <a:t> XT4300</a:t>
            </a:r>
          </a:p>
          <a:p>
            <a:r>
              <a:rPr lang="ru-RU" sz="2400" dirty="0" smtClean="0">
                <a:solidFill>
                  <a:srgbClr val="C00000"/>
                </a:solidFill>
              </a:rPr>
              <a:t>Подробнее</a:t>
            </a:r>
            <a:endParaRPr lang="en-US" sz="2400" dirty="0">
              <a:solidFill>
                <a:srgbClr val="C00000"/>
              </a:solidFill>
            </a:endParaRPr>
          </a:p>
        </p:txBody>
      </p:sp>
      <p:pic>
        <p:nvPicPr>
          <p:cNvPr id="16" name="Picture 2" descr="A:\imagery\XT4300\Avaya_POD_XT4300.jpg"/>
          <p:cNvPicPr>
            <a:picLocks noChangeAspect="1" noChangeArrowheads="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4478976" y="465018"/>
            <a:ext cx="4071344" cy="2045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892765"/>
      </p:ext>
    </p:extLst>
  </p:cSld>
  <p:clrMapOvr>
    <a:masterClrMapping/>
  </p:clrMapOvr>
  <p:transition spd="slow">
    <p:pull dir="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a:spLocks noGrp="1"/>
          </p:cNvSpPr>
          <p:nvPr>
            <p:ph idx="1"/>
          </p:nvPr>
        </p:nvSpPr>
        <p:spPr/>
        <p:txBody>
          <a:bodyPr>
            <a:normAutofit/>
          </a:bodyPr>
          <a:lstStyle/>
          <a:p>
            <a:r>
              <a:rPr lang="en-US" sz="2800" dirty="0" smtClean="0">
                <a:solidFill>
                  <a:schemeClr val="tx1">
                    <a:lumMod val="85000"/>
                    <a:lumOff val="15000"/>
                  </a:schemeClr>
                </a:solidFill>
              </a:rPr>
              <a:t>3-</a:t>
            </a:r>
            <a:r>
              <a:rPr lang="ru-RU" sz="2800" dirty="0" smtClean="0">
                <a:solidFill>
                  <a:schemeClr val="tx1">
                    <a:lumMod val="85000"/>
                    <a:lumOff val="15000"/>
                  </a:schemeClr>
                </a:solidFill>
              </a:rPr>
              <a:t>х направленный микрофон</a:t>
            </a:r>
            <a:endParaRPr lang="en-US" sz="2800" dirty="0" smtClean="0">
              <a:solidFill>
                <a:schemeClr val="tx1">
                  <a:lumMod val="85000"/>
                  <a:lumOff val="15000"/>
                </a:schemeClr>
              </a:solidFill>
            </a:endParaRPr>
          </a:p>
          <a:p>
            <a:r>
              <a:rPr lang="ru-RU" sz="2800" dirty="0" smtClean="0">
                <a:solidFill>
                  <a:schemeClr val="tx1">
                    <a:lumMod val="85000"/>
                    <a:lumOff val="15000"/>
                  </a:schemeClr>
                </a:solidFill>
              </a:rPr>
              <a:t>Используется для</a:t>
            </a:r>
            <a:r>
              <a:rPr lang="en-US" sz="2800" dirty="0" smtClean="0">
                <a:solidFill>
                  <a:schemeClr val="tx1">
                    <a:lumMod val="85000"/>
                    <a:lumOff val="15000"/>
                  </a:schemeClr>
                </a:solidFill>
              </a:rPr>
              <a:t>:</a:t>
            </a:r>
            <a:endParaRPr lang="en-US" sz="2800" dirty="0" smtClean="0">
              <a:solidFill>
                <a:schemeClr val="tx1">
                  <a:lumMod val="85000"/>
                  <a:lumOff val="15000"/>
                </a:schemeClr>
              </a:solidFill>
            </a:endParaRPr>
          </a:p>
          <a:p>
            <a:pPr lvl="1"/>
            <a:r>
              <a:rPr lang="ru-RU" sz="2400" dirty="0" smtClean="0">
                <a:solidFill>
                  <a:schemeClr val="tx1">
                    <a:lumMod val="85000"/>
                    <a:lumOff val="15000"/>
                  </a:schemeClr>
                </a:solidFill>
              </a:rPr>
              <a:t>Покрытия комнат средних размеров</a:t>
            </a:r>
            <a:endParaRPr lang="en-US" sz="2400" dirty="0" smtClean="0">
              <a:solidFill>
                <a:schemeClr val="tx1">
                  <a:lumMod val="85000"/>
                  <a:lumOff val="15000"/>
                </a:schemeClr>
              </a:solidFill>
            </a:endParaRPr>
          </a:p>
          <a:p>
            <a:pPr lvl="1"/>
            <a:r>
              <a:rPr lang="ru-RU" sz="2400" dirty="0" smtClean="0">
                <a:solidFill>
                  <a:schemeClr val="tx1">
                    <a:lumMod val="85000"/>
                    <a:lumOff val="15000"/>
                  </a:schemeClr>
                </a:solidFill>
              </a:rPr>
              <a:t>При небольшом удалении говорящего</a:t>
            </a:r>
            <a:endParaRPr lang="en-US" sz="2400" dirty="0" smtClean="0">
              <a:solidFill>
                <a:schemeClr val="tx1">
                  <a:lumMod val="85000"/>
                  <a:lumOff val="15000"/>
                </a:schemeClr>
              </a:solidFill>
            </a:endParaRPr>
          </a:p>
          <a:p>
            <a:r>
              <a:rPr lang="ru-RU" sz="2800" dirty="0" smtClean="0">
                <a:solidFill>
                  <a:schemeClr val="tx1">
                    <a:lumMod val="85000"/>
                    <a:lumOff val="15000"/>
                  </a:schemeClr>
                </a:solidFill>
              </a:rPr>
              <a:t>Микрофоны не могут каскадированы</a:t>
            </a:r>
            <a:endParaRPr lang="en-US" sz="2800" dirty="0">
              <a:solidFill>
                <a:schemeClr val="tx1">
                  <a:lumMod val="85000"/>
                  <a:lumOff val="15000"/>
                </a:schemeClr>
              </a:solidFill>
            </a:endParaRPr>
          </a:p>
        </p:txBody>
      </p:sp>
      <p:grpSp>
        <p:nvGrpSpPr>
          <p:cNvPr id="2" name="Group 5"/>
          <p:cNvGrpSpPr/>
          <p:nvPr/>
        </p:nvGrpSpPr>
        <p:grpSpPr>
          <a:xfrm>
            <a:off x="6739123" y="2547254"/>
            <a:ext cx="2087821" cy="2498050"/>
            <a:chOff x="4852005" y="1619972"/>
            <a:chExt cx="3320507" cy="3786350"/>
          </a:xfrm>
        </p:grpSpPr>
        <p:pic>
          <p:nvPicPr>
            <p:cNvPr id="7" name="Picture 6" descr="tab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0" y="1828800"/>
              <a:ext cx="2443812" cy="3276600"/>
            </a:xfrm>
            <a:prstGeom prst="rect">
              <a:avLst/>
            </a:prstGeom>
          </p:spPr>
        </p:pic>
        <p:pic>
          <p:nvPicPr>
            <p:cNvPr id="8" name="Picture 7" descr="table2_micmiddl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24600" y="3296372"/>
              <a:ext cx="566881" cy="572977"/>
            </a:xfrm>
            <a:prstGeom prst="rect">
              <a:avLst/>
            </a:prstGeom>
          </p:spPr>
        </p:pic>
        <p:pic>
          <p:nvPicPr>
            <p:cNvPr id="11" name="Picture 10" descr="table_02mic_blu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3059394">
              <a:off x="6139664" y="3373474"/>
              <a:ext cx="2145615" cy="1920081"/>
            </a:xfrm>
            <a:prstGeom prst="rect">
              <a:avLst/>
            </a:prstGeom>
          </p:spPr>
        </p:pic>
        <p:pic>
          <p:nvPicPr>
            <p:cNvPr id="12" name="Picture 11" descr="table_02mic_blu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6200000">
              <a:off x="5500241" y="1570271"/>
              <a:ext cx="2110398" cy="2209799"/>
            </a:xfrm>
            <a:prstGeom prst="rect">
              <a:avLst/>
            </a:prstGeom>
          </p:spPr>
        </p:pic>
        <p:pic>
          <p:nvPicPr>
            <p:cNvPr id="14" name="Picture 13" descr="table_02mic_blu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8877941">
              <a:off x="4852005" y="3335268"/>
              <a:ext cx="2145615" cy="1959028"/>
            </a:xfrm>
            <a:prstGeom prst="rect">
              <a:avLst/>
            </a:prstGeom>
          </p:spPr>
        </p:pic>
      </p:grpSp>
      <p:pic>
        <p:nvPicPr>
          <p:cNvPr id="17" name="Picture 16" descr="0056.375.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8105" y="4760534"/>
            <a:ext cx="1706989" cy="1418809"/>
          </a:xfrm>
          <a:prstGeom prst="rect">
            <a:avLst/>
          </a:prstGeom>
        </p:spPr>
      </p:pic>
      <p:sp>
        <p:nvSpPr>
          <p:cNvPr id="18" name="Rectangle 17"/>
          <p:cNvSpPr/>
          <p:nvPr/>
        </p:nvSpPr>
        <p:spPr>
          <a:xfrm>
            <a:off x="1793318" y="5175503"/>
            <a:ext cx="1556836" cy="830997"/>
          </a:xfrm>
          <a:prstGeom prst="rect">
            <a:avLst/>
          </a:prstGeom>
        </p:spPr>
        <p:txBody>
          <a:bodyPr wrap="none">
            <a:spAutoFit/>
          </a:bodyPr>
          <a:lstStyle/>
          <a:p>
            <a:r>
              <a:rPr lang="en-US" sz="4800" b="1" dirty="0" smtClean="0">
                <a:solidFill>
                  <a:schemeClr val="accent1">
                    <a:lumMod val="75000"/>
                  </a:schemeClr>
                </a:solidFill>
              </a:rPr>
              <a:t>$800</a:t>
            </a:r>
            <a:endParaRPr lang="en-US" sz="4800" b="1" dirty="0">
              <a:solidFill>
                <a:schemeClr val="accent1">
                  <a:lumMod val="75000"/>
                </a:schemeClr>
              </a:solidFill>
            </a:endParaRPr>
          </a:p>
        </p:txBody>
      </p:sp>
      <p:sp>
        <p:nvSpPr>
          <p:cNvPr id="19" name="Rectangle 18"/>
          <p:cNvSpPr/>
          <p:nvPr/>
        </p:nvSpPr>
        <p:spPr>
          <a:xfrm>
            <a:off x="1581689" y="4905879"/>
            <a:ext cx="1980094" cy="341632"/>
          </a:xfrm>
          <a:prstGeom prst="rect">
            <a:avLst/>
          </a:prstGeom>
        </p:spPr>
        <p:txBody>
          <a:bodyPr wrap="none">
            <a:spAutoFit/>
          </a:bodyPr>
          <a:lstStyle/>
          <a:p>
            <a:pPr algn="ctr">
              <a:lnSpc>
                <a:spcPct val="90000"/>
              </a:lnSpc>
            </a:pPr>
            <a:r>
              <a:rPr lang="it-IT" b="1" dirty="0">
                <a:solidFill>
                  <a:srgbClr val="7030A0"/>
                </a:solidFill>
              </a:rPr>
              <a:t>PN </a:t>
            </a:r>
            <a:r>
              <a:rPr lang="en-US" b="1" dirty="0" smtClean="0">
                <a:solidFill>
                  <a:srgbClr val="7030A0"/>
                </a:solidFill>
              </a:rPr>
              <a:t>55511-00007 </a:t>
            </a:r>
            <a:endParaRPr lang="en-US" b="1" dirty="0">
              <a:solidFill>
                <a:srgbClr val="7030A0"/>
              </a:solidFill>
            </a:endParaRPr>
          </a:p>
        </p:txBody>
      </p:sp>
      <p:sp>
        <p:nvSpPr>
          <p:cNvPr id="23" name="Title 1"/>
          <p:cNvSpPr txBox="1">
            <a:spLocks/>
          </p:cNvSpPr>
          <p:nvPr/>
        </p:nvSpPr>
        <p:spPr>
          <a:xfrm>
            <a:off x="320720" y="475659"/>
            <a:ext cx="8229600" cy="83820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err="1" smtClean="0"/>
              <a:t>Scopia</a:t>
            </a:r>
            <a:r>
              <a:rPr lang="en-US" dirty="0" smtClean="0"/>
              <a:t> XT4300</a:t>
            </a:r>
          </a:p>
          <a:p>
            <a:r>
              <a:rPr lang="en-US" sz="2400" dirty="0" smtClean="0">
                <a:solidFill>
                  <a:srgbClr val="C00000"/>
                </a:solidFill>
              </a:rPr>
              <a:t>3-</a:t>
            </a:r>
            <a:r>
              <a:rPr lang="ru-RU" sz="2400" dirty="0" smtClean="0">
                <a:solidFill>
                  <a:srgbClr val="C00000"/>
                </a:solidFill>
              </a:rPr>
              <a:t>х направленный микрофон (опция)</a:t>
            </a:r>
            <a:r>
              <a:rPr lang="en-US" sz="2400" dirty="0" smtClean="0">
                <a:solidFill>
                  <a:srgbClr val="C00000"/>
                </a:solidFill>
              </a:rPr>
              <a:t> </a:t>
            </a:r>
            <a:endParaRPr lang="en-US" sz="2400" dirty="0">
              <a:solidFill>
                <a:srgbClr val="C00000"/>
              </a:solidFill>
            </a:endParaRPr>
          </a:p>
        </p:txBody>
      </p:sp>
    </p:spTree>
    <p:extLst>
      <p:ext uri="{BB962C8B-B14F-4D97-AF65-F5344CB8AC3E}">
        <p14:creationId xmlns:p14="http://schemas.microsoft.com/office/powerpoint/2010/main" val="2426756295"/>
      </p:ext>
    </p:extLst>
  </p:cSld>
  <p:clrMapOvr>
    <a:masterClrMapping/>
  </p:clrMapOvr>
  <p:transition spd="slow">
    <p:pull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492375" y="1416050"/>
            <a:ext cx="5121275" cy="5121275"/>
          </a:xfrm>
          <a:prstGeom prst="ellipse">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3" name="Rectangle 2"/>
          <p:cNvSpPr/>
          <p:nvPr/>
        </p:nvSpPr>
        <p:spPr>
          <a:xfrm>
            <a:off x="0" y="1779588"/>
            <a:ext cx="9144000" cy="4394200"/>
          </a:xfrm>
          <a:prstGeom prst="rect">
            <a:avLst/>
          </a:prstGeom>
          <a:solidFill>
            <a:schemeClr val="accent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4" name="Rectangle 3"/>
          <p:cNvSpPr/>
          <p:nvPr/>
        </p:nvSpPr>
        <p:spPr>
          <a:xfrm>
            <a:off x="-11113" y="1820863"/>
            <a:ext cx="9144001" cy="431165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5" name="Oval 4"/>
          <p:cNvSpPr/>
          <p:nvPr/>
        </p:nvSpPr>
        <p:spPr>
          <a:xfrm>
            <a:off x="-2444750" y="1463675"/>
            <a:ext cx="5026025" cy="5026025"/>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19462" name="Rectangle 69"/>
          <p:cNvSpPr>
            <a:spLocks noChangeArrowheads="1"/>
          </p:cNvSpPr>
          <p:nvPr/>
        </p:nvSpPr>
        <p:spPr bwMode="auto">
          <a:xfrm>
            <a:off x="2765425" y="2568575"/>
            <a:ext cx="262096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b="1">
                <a:solidFill>
                  <a:schemeClr val="bg1"/>
                </a:solidFill>
              </a:rPr>
              <a:t>The opportunity for personal workspace is now. Customers demand a rich, collaborative user experience that is interoperable and easy to use. In addition, we believe this transaction will leverage a highly-skilled, incredibly talented and experienced workforce ready to deliver video to enterprise customers</a:t>
            </a:r>
          </a:p>
        </p:txBody>
      </p:sp>
      <p:sp>
        <p:nvSpPr>
          <p:cNvPr id="19463" name="Rectangle 20"/>
          <p:cNvSpPr>
            <a:spLocks noChangeArrowheads="1"/>
          </p:cNvSpPr>
          <p:nvPr/>
        </p:nvSpPr>
        <p:spPr bwMode="auto">
          <a:xfrm>
            <a:off x="2743200" y="4470400"/>
            <a:ext cx="213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800" b="1" i="1">
                <a:solidFill>
                  <a:schemeClr val="bg1"/>
                </a:solidFill>
              </a:rPr>
              <a:t>Mary Meeker, Morgan Stanley, Mar 2012</a:t>
            </a:r>
          </a:p>
        </p:txBody>
      </p:sp>
      <p:sp>
        <p:nvSpPr>
          <p:cNvPr id="19464" name="Rectangle 21"/>
          <p:cNvSpPr>
            <a:spLocks noChangeArrowheads="1"/>
          </p:cNvSpPr>
          <p:nvPr/>
        </p:nvSpPr>
        <p:spPr bwMode="auto">
          <a:xfrm>
            <a:off x="2800350" y="5661025"/>
            <a:ext cx="21336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800" b="1" i="1">
                <a:solidFill>
                  <a:schemeClr val="bg1"/>
                </a:solidFill>
              </a:rPr>
              <a:t>Mary Meeker, Morgan Stanley, Mar 2012</a:t>
            </a:r>
          </a:p>
        </p:txBody>
      </p:sp>
      <p:sp>
        <p:nvSpPr>
          <p:cNvPr id="19465" name="TextBox 33"/>
          <p:cNvSpPr txBox="1">
            <a:spLocks noChangeArrowheads="1"/>
          </p:cNvSpPr>
          <p:nvPr/>
        </p:nvSpPr>
        <p:spPr bwMode="auto">
          <a:xfrm>
            <a:off x="11020425" y="431323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endParaRPr lang="en-US" altLang="en-US"/>
          </a:p>
        </p:txBody>
      </p:sp>
      <p:pic>
        <p:nvPicPr>
          <p:cNvPr id="19466" name="Picture 4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03450" y="1779588"/>
            <a:ext cx="4541838" cy="454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Oval 28"/>
          <p:cNvSpPr>
            <a:spLocks noChangeArrowheads="1"/>
          </p:cNvSpPr>
          <p:nvPr/>
        </p:nvSpPr>
        <p:spPr bwMode="auto">
          <a:xfrm>
            <a:off x="-1636713" y="1630363"/>
            <a:ext cx="3378201" cy="2552700"/>
          </a:xfrm>
          <a:prstGeom prst="ellipse">
            <a:avLst/>
          </a:prstGeom>
          <a:gradFill rotWithShape="1">
            <a:gsLst>
              <a:gs pos="0">
                <a:srgbClr val="FFFFFF">
                  <a:alpha val="35001"/>
                </a:srgbClr>
              </a:gs>
              <a:gs pos="100000">
                <a:srgbClr val="000000">
                  <a:alpha val="0"/>
                </a:srgbClr>
              </a:gs>
            </a:gsLst>
            <a:lin ang="5400000" scaled="1"/>
          </a:gradFill>
          <a:ln w="9525">
            <a:noFill/>
            <a:round/>
            <a:headEnd/>
            <a:tailEnd/>
          </a:ln>
        </p:spPr>
        <p:txBody>
          <a:bodyPr wrap="none" lIns="73025" tIns="36511" rIns="73025" bIns="36511" anchor="ctr"/>
          <a:lstStyle/>
          <a:p>
            <a:pPr eaLnBrk="1" fontAlgn="auto" hangingPunct="1">
              <a:spcBef>
                <a:spcPts val="0"/>
              </a:spcBef>
              <a:spcAft>
                <a:spcPts val="0"/>
              </a:spcAft>
              <a:defRPr/>
            </a:pPr>
            <a:endParaRPr lang="en-US" kern="0" dirty="0">
              <a:solidFill>
                <a:sysClr val="windowText" lastClr="000000"/>
              </a:solidFill>
              <a:latin typeface="Arial"/>
            </a:endParaRPr>
          </a:p>
        </p:txBody>
      </p:sp>
      <p:grpSp>
        <p:nvGrpSpPr>
          <p:cNvPr id="24" name="Group 47"/>
          <p:cNvGrpSpPr/>
          <p:nvPr/>
        </p:nvGrpSpPr>
        <p:grpSpPr>
          <a:xfrm rot="18994301">
            <a:off x="-1797908" y="2105559"/>
            <a:ext cx="3730752" cy="3730752"/>
            <a:chOff x="-6153150" y="911225"/>
            <a:chExt cx="5748337" cy="5745163"/>
          </a:xfrm>
          <a:solidFill>
            <a:schemeClr val="bg1">
              <a:lumMod val="65000"/>
              <a:alpha val="60000"/>
            </a:schemeClr>
          </a:solidFill>
        </p:grpSpPr>
        <p:sp>
          <p:nvSpPr>
            <p:cNvPr id="25" name="Freeform 20"/>
            <p:cNvSpPr>
              <a:spLocks noEditPoints="1"/>
            </p:cNvSpPr>
            <p:nvPr/>
          </p:nvSpPr>
          <p:spPr bwMode="auto">
            <a:xfrm>
              <a:off x="-6153150" y="911225"/>
              <a:ext cx="5748337" cy="5745163"/>
            </a:xfrm>
            <a:custGeom>
              <a:avLst/>
              <a:gdLst>
                <a:gd name="T0" fmla="*/ 767 w 1533"/>
                <a:gd name="T1" fmla="*/ 1532 h 1532"/>
                <a:gd name="T2" fmla="*/ 0 w 1533"/>
                <a:gd name="T3" fmla="*/ 766 h 1532"/>
                <a:gd name="T4" fmla="*/ 767 w 1533"/>
                <a:gd name="T5" fmla="*/ 0 h 1532"/>
                <a:gd name="T6" fmla="*/ 1533 w 1533"/>
                <a:gd name="T7" fmla="*/ 766 h 1532"/>
                <a:gd name="T8" fmla="*/ 767 w 1533"/>
                <a:gd name="T9" fmla="*/ 1532 h 1532"/>
                <a:gd name="T10" fmla="*/ 767 w 1533"/>
                <a:gd name="T11" fmla="*/ 4 h 1532"/>
                <a:gd name="T12" fmla="*/ 4 w 1533"/>
                <a:gd name="T13" fmla="*/ 766 h 1532"/>
                <a:gd name="T14" fmla="*/ 767 w 1533"/>
                <a:gd name="T15" fmla="*/ 1528 h 1532"/>
                <a:gd name="T16" fmla="*/ 1529 w 1533"/>
                <a:gd name="T17" fmla="*/ 766 h 1532"/>
                <a:gd name="T18" fmla="*/ 767 w 1533"/>
                <a:gd name="T19" fmla="*/ 4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33" h="1532">
                  <a:moveTo>
                    <a:pt x="767" y="1532"/>
                  </a:moveTo>
                  <a:cubicBezTo>
                    <a:pt x="344" y="1532"/>
                    <a:pt x="0" y="1188"/>
                    <a:pt x="0" y="766"/>
                  </a:cubicBezTo>
                  <a:cubicBezTo>
                    <a:pt x="0" y="343"/>
                    <a:pt x="344" y="0"/>
                    <a:pt x="767" y="0"/>
                  </a:cubicBezTo>
                  <a:cubicBezTo>
                    <a:pt x="1189" y="0"/>
                    <a:pt x="1533" y="343"/>
                    <a:pt x="1533" y="766"/>
                  </a:cubicBezTo>
                  <a:cubicBezTo>
                    <a:pt x="1533" y="1188"/>
                    <a:pt x="1189" y="1532"/>
                    <a:pt x="767" y="1532"/>
                  </a:cubicBezTo>
                  <a:close/>
                  <a:moveTo>
                    <a:pt x="767" y="4"/>
                  </a:moveTo>
                  <a:cubicBezTo>
                    <a:pt x="346" y="4"/>
                    <a:pt x="4" y="346"/>
                    <a:pt x="4" y="766"/>
                  </a:cubicBezTo>
                  <a:cubicBezTo>
                    <a:pt x="4" y="1186"/>
                    <a:pt x="346" y="1528"/>
                    <a:pt x="767" y="1528"/>
                  </a:cubicBezTo>
                  <a:cubicBezTo>
                    <a:pt x="1187" y="1528"/>
                    <a:pt x="1529" y="1186"/>
                    <a:pt x="1529" y="766"/>
                  </a:cubicBezTo>
                  <a:cubicBezTo>
                    <a:pt x="1529" y="346"/>
                    <a:pt x="1187" y="4"/>
                    <a:pt x="767" y="4"/>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26" name="Freeform 23"/>
            <p:cNvSpPr>
              <a:spLocks/>
            </p:cNvSpPr>
            <p:nvPr/>
          </p:nvSpPr>
          <p:spPr bwMode="auto">
            <a:xfrm>
              <a:off x="-3865563" y="3341688"/>
              <a:ext cx="153987" cy="115888"/>
            </a:xfrm>
            <a:custGeom>
              <a:avLst/>
              <a:gdLst>
                <a:gd name="T0" fmla="*/ 9 w 97"/>
                <a:gd name="T1" fmla="*/ 73 h 73"/>
                <a:gd name="T2" fmla="*/ 0 w 97"/>
                <a:gd name="T3" fmla="*/ 73 h 73"/>
                <a:gd name="T4" fmla="*/ 0 w 97"/>
                <a:gd name="T5" fmla="*/ 0 h 73"/>
                <a:gd name="T6" fmla="*/ 97 w 97"/>
                <a:gd name="T7" fmla="*/ 0 h 73"/>
                <a:gd name="T8" fmla="*/ 97 w 97"/>
                <a:gd name="T9" fmla="*/ 9 h 73"/>
                <a:gd name="T10" fmla="*/ 9 w 97"/>
                <a:gd name="T11" fmla="*/ 9 h 73"/>
                <a:gd name="T12" fmla="*/ 9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 y="73"/>
                  </a:moveTo>
                  <a:lnTo>
                    <a:pt x="0" y="73"/>
                  </a:lnTo>
                  <a:lnTo>
                    <a:pt x="0" y="0"/>
                  </a:lnTo>
                  <a:lnTo>
                    <a:pt x="97" y="0"/>
                  </a:lnTo>
                  <a:lnTo>
                    <a:pt x="97" y="9"/>
                  </a:lnTo>
                  <a:lnTo>
                    <a:pt x="9" y="9"/>
                  </a:lnTo>
                  <a:lnTo>
                    <a:pt x="9"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27" name="Freeform 24"/>
            <p:cNvSpPr>
              <a:spLocks/>
            </p:cNvSpPr>
            <p:nvPr/>
          </p:nvSpPr>
          <p:spPr bwMode="auto">
            <a:xfrm>
              <a:off x="-3865563" y="4110038"/>
              <a:ext cx="153987" cy="115888"/>
            </a:xfrm>
            <a:custGeom>
              <a:avLst/>
              <a:gdLst>
                <a:gd name="T0" fmla="*/ 97 w 97"/>
                <a:gd name="T1" fmla="*/ 73 h 73"/>
                <a:gd name="T2" fmla="*/ 0 w 97"/>
                <a:gd name="T3" fmla="*/ 73 h 73"/>
                <a:gd name="T4" fmla="*/ 0 w 97"/>
                <a:gd name="T5" fmla="*/ 0 h 73"/>
                <a:gd name="T6" fmla="*/ 9 w 97"/>
                <a:gd name="T7" fmla="*/ 0 h 73"/>
                <a:gd name="T8" fmla="*/ 9 w 97"/>
                <a:gd name="T9" fmla="*/ 64 h 73"/>
                <a:gd name="T10" fmla="*/ 97 w 97"/>
                <a:gd name="T11" fmla="*/ 64 h 73"/>
                <a:gd name="T12" fmla="*/ 97 w 9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97" h="73">
                  <a:moveTo>
                    <a:pt x="97" y="73"/>
                  </a:moveTo>
                  <a:lnTo>
                    <a:pt x="0" y="73"/>
                  </a:lnTo>
                  <a:lnTo>
                    <a:pt x="0" y="0"/>
                  </a:lnTo>
                  <a:lnTo>
                    <a:pt x="9" y="0"/>
                  </a:lnTo>
                  <a:lnTo>
                    <a:pt x="9" y="64"/>
                  </a:lnTo>
                  <a:lnTo>
                    <a:pt x="97" y="64"/>
                  </a:lnTo>
                  <a:lnTo>
                    <a:pt x="97" y="73"/>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28" name="Freeform 26"/>
            <p:cNvSpPr>
              <a:spLocks/>
            </p:cNvSpPr>
            <p:nvPr/>
          </p:nvSpPr>
          <p:spPr bwMode="auto">
            <a:xfrm>
              <a:off x="-3400425" y="6359525"/>
              <a:ext cx="242887" cy="211138"/>
            </a:xfrm>
            <a:custGeom>
              <a:avLst/>
              <a:gdLst>
                <a:gd name="T0" fmla="*/ 33 w 65"/>
                <a:gd name="T1" fmla="*/ 0 h 56"/>
                <a:gd name="T2" fmla="*/ 15 w 65"/>
                <a:gd name="T3" fmla="*/ 31 h 56"/>
                <a:gd name="T4" fmla="*/ 0 w 65"/>
                <a:gd name="T5" fmla="*/ 55 h 56"/>
                <a:gd name="T6" fmla="*/ 33 w 65"/>
                <a:gd name="T7" fmla="*/ 56 h 56"/>
                <a:gd name="T8" fmla="*/ 65 w 65"/>
                <a:gd name="T9" fmla="*/ 55 h 56"/>
                <a:gd name="T10" fmla="*/ 51 w 65"/>
                <a:gd name="T11" fmla="*/ 31 h 56"/>
                <a:gd name="T12" fmla="*/ 33 w 6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0"/>
                  </a:moveTo>
                  <a:cubicBezTo>
                    <a:pt x="15" y="31"/>
                    <a:pt x="15" y="31"/>
                    <a:pt x="15" y="31"/>
                  </a:cubicBezTo>
                  <a:cubicBezTo>
                    <a:pt x="0" y="55"/>
                    <a:pt x="0" y="55"/>
                    <a:pt x="0" y="55"/>
                  </a:cubicBezTo>
                  <a:cubicBezTo>
                    <a:pt x="11" y="56"/>
                    <a:pt x="22" y="56"/>
                    <a:pt x="33" y="56"/>
                  </a:cubicBezTo>
                  <a:cubicBezTo>
                    <a:pt x="43" y="56"/>
                    <a:pt x="54" y="56"/>
                    <a:pt x="65" y="55"/>
                  </a:cubicBezTo>
                  <a:cubicBezTo>
                    <a:pt x="51" y="31"/>
                    <a:pt x="51" y="31"/>
                    <a:pt x="51" y="31"/>
                  </a:cubicBezTo>
                  <a:lnTo>
                    <a:pt x="33" y="0"/>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36" name="Freeform 27"/>
            <p:cNvSpPr>
              <a:spLocks/>
            </p:cNvSpPr>
            <p:nvPr/>
          </p:nvSpPr>
          <p:spPr bwMode="auto">
            <a:xfrm>
              <a:off x="-704850" y="3663950"/>
              <a:ext cx="214312" cy="239713"/>
            </a:xfrm>
            <a:custGeom>
              <a:avLst/>
              <a:gdLst>
                <a:gd name="T0" fmla="*/ 56 w 57"/>
                <a:gd name="T1" fmla="*/ 0 h 64"/>
                <a:gd name="T2" fmla="*/ 32 w 57"/>
                <a:gd name="T3" fmla="*/ 14 h 64"/>
                <a:gd name="T4" fmla="*/ 0 w 57"/>
                <a:gd name="T5" fmla="*/ 32 h 64"/>
                <a:gd name="T6" fmla="*/ 32 w 57"/>
                <a:gd name="T7" fmla="*/ 50 h 64"/>
                <a:gd name="T8" fmla="*/ 56 w 57"/>
                <a:gd name="T9" fmla="*/ 64 h 64"/>
                <a:gd name="T10" fmla="*/ 57 w 57"/>
                <a:gd name="T11" fmla="*/ 32 h 64"/>
                <a:gd name="T12" fmla="*/ 56 w 57"/>
                <a:gd name="T13" fmla="*/ 0 h 64"/>
              </a:gdLst>
              <a:ahLst/>
              <a:cxnLst>
                <a:cxn ang="0">
                  <a:pos x="T0" y="T1"/>
                </a:cxn>
                <a:cxn ang="0">
                  <a:pos x="T2" y="T3"/>
                </a:cxn>
                <a:cxn ang="0">
                  <a:pos x="T4" y="T5"/>
                </a:cxn>
                <a:cxn ang="0">
                  <a:pos x="T6" y="T7"/>
                </a:cxn>
                <a:cxn ang="0">
                  <a:pos x="T8" y="T9"/>
                </a:cxn>
                <a:cxn ang="0">
                  <a:pos x="T10" y="T11"/>
                </a:cxn>
                <a:cxn ang="0">
                  <a:pos x="T12" y="T13"/>
                </a:cxn>
              </a:cxnLst>
              <a:rect l="0" t="0" r="r" b="b"/>
              <a:pathLst>
                <a:path w="57" h="64">
                  <a:moveTo>
                    <a:pt x="56" y="0"/>
                  </a:moveTo>
                  <a:cubicBezTo>
                    <a:pt x="32" y="14"/>
                    <a:pt x="32" y="14"/>
                    <a:pt x="32" y="14"/>
                  </a:cubicBezTo>
                  <a:cubicBezTo>
                    <a:pt x="0" y="32"/>
                    <a:pt x="0" y="32"/>
                    <a:pt x="0" y="32"/>
                  </a:cubicBezTo>
                  <a:cubicBezTo>
                    <a:pt x="32" y="50"/>
                    <a:pt x="32" y="50"/>
                    <a:pt x="32" y="50"/>
                  </a:cubicBezTo>
                  <a:cubicBezTo>
                    <a:pt x="56" y="64"/>
                    <a:pt x="56" y="64"/>
                    <a:pt x="56" y="64"/>
                  </a:cubicBezTo>
                  <a:cubicBezTo>
                    <a:pt x="56" y="53"/>
                    <a:pt x="57" y="43"/>
                    <a:pt x="57" y="32"/>
                  </a:cubicBezTo>
                  <a:cubicBezTo>
                    <a:pt x="57" y="21"/>
                    <a:pt x="56" y="10"/>
                    <a:pt x="56" y="0"/>
                  </a:cubicBez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37" name="Freeform 28"/>
            <p:cNvSpPr>
              <a:spLocks/>
            </p:cNvSpPr>
            <p:nvPr/>
          </p:nvSpPr>
          <p:spPr bwMode="auto">
            <a:xfrm>
              <a:off x="-3400425" y="998538"/>
              <a:ext cx="242887" cy="209550"/>
            </a:xfrm>
            <a:custGeom>
              <a:avLst/>
              <a:gdLst>
                <a:gd name="T0" fmla="*/ 33 w 65"/>
                <a:gd name="T1" fmla="*/ 56 h 56"/>
                <a:gd name="T2" fmla="*/ 51 w 65"/>
                <a:gd name="T3" fmla="*/ 25 h 56"/>
                <a:gd name="T4" fmla="*/ 65 w 65"/>
                <a:gd name="T5" fmla="*/ 1 h 56"/>
                <a:gd name="T6" fmla="*/ 33 w 65"/>
                <a:gd name="T7" fmla="*/ 0 h 56"/>
                <a:gd name="T8" fmla="*/ 0 w 65"/>
                <a:gd name="T9" fmla="*/ 1 h 56"/>
                <a:gd name="T10" fmla="*/ 15 w 65"/>
                <a:gd name="T11" fmla="*/ 25 h 56"/>
                <a:gd name="T12" fmla="*/ 33 w 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65" h="56">
                  <a:moveTo>
                    <a:pt x="33" y="56"/>
                  </a:moveTo>
                  <a:cubicBezTo>
                    <a:pt x="51" y="25"/>
                    <a:pt x="51" y="25"/>
                    <a:pt x="51" y="25"/>
                  </a:cubicBezTo>
                  <a:cubicBezTo>
                    <a:pt x="65" y="1"/>
                    <a:pt x="65" y="1"/>
                    <a:pt x="65" y="1"/>
                  </a:cubicBezTo>
                  <a:cubicBezTo>
                    <a:pt x="54" y="0"/>
                    <a:pt x="43" y="0"/>
                    <a:pt x="33" y="0"/>
                  </a:cubicBezTo>
                  <a:cubicBezTo>
                    <a:pt x="22" y="0"/>
                    <a:pt x="11" y="0"/>
                    <a:pt x="0" y="1"/>
                  </a:cubicBezTo>
                  <a:cubicBezTo>
                    <a:pt x="15" y="25"/>
                    <a:pt x="15" y="25"/>
                    <a:pt x="15" y="25"/>
                  </a:cubicBezTo>
                  <a:lnTo>
                    <a:pt x="33" y="56"/>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sp>
          <p:nvSpPr>
            <p:cNvPr id="38" name="Freeform 29"/>
            <p:cNvSpPr>
              <a:spLocks/>
            </p:cNvSpPr>
            <p:nvPr/>
          </p:nvSpPr>
          <p:spPr bwMode="auto">
            <a:xfrm>
              <a:off x="-6062663" y="3663950"/>
              <a:ext cx="209550" cy="239713"/>
            </a:xfrm>
            <a:custGeom>
              <a:avLst/>
              <a:gdLst>
                <a:gd name="T0" fmla="*/ 56 w 56"/>
                <a:gd name="T1" fmla="*/ 32 h 64"/>
                <a:gd name="T2" fmla="*/ 25 w 56"/>
                <a:gd name="T3" fmla="*/ 14 h 64"/>
                <a:gd name="T4" fmla="*/ 0 w 56"/>
                <a:gd name="T5" fmla="*/ 0 h 64"/>
                <a:gd name="T6" fmla="*/ 0 w 56"/>
                <a:gd name="T7" fmla="*/ 32 h 64"/>
                <a:gd name="T8" fmla="*/ 0 w 56"/>
                <a:gd name="T9" fmla="*/ 64 h 64"/>
                <a:gd name="T10" fmla="*/ 25 w 56"/>
                <a:gd name="T11" fmla="*/ 50 h 64"/>
                <a:gd name="T12" fmla="*/ 56 w 56"/>
                <a:gd name="T13" fmla="*/ 32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56" y="32"/>
                  </a:moveTo>
                  <a:cubicBezTo>
                    <a:pt x="25" y="14"/>
                    <a:pt x="25" y="14"/>
                    <a:pt x="25" y="14"/>
                  </a:cubicBezTo>
                  <a:cubicBezTo>
                    <a:pt x="0" y="0"/>
                    <a:pt x="0" y="0"/>
                    <a:pt x="0" y="0"/>
                  </a:cubicBezTo>
                  <a:cubicBezTo>
                    <a:pt x="0" y="10"/>
                    <a:pt x="0" y="21"/>
                    <a:pt x="0" y="32"/>
                  </a:cubicBezTo>
                  <a:cubicBezTo>
                    <a:pt x="0" y="43"/>
                    <a:pt x="0" y="53"/>
                    <a:pt x="0" y="64"/>
                  </a:cubicBezTo>
                  <a:cubicBezTo>
                    <a:pt x="25" y="50"/>
                    <a:pt x="25" y="50"/>
                    <a:pt x="25" y="50"/>
                  </a:cubicBezTo>
                  <a:lnTo>
                    <a:pt x="56" y="32"/>
                  </a:lnTo>
                  <a:close/>
                </a:path>
              </a:pathLst>
            </a:custGeom>
            <a:grpFill/>
            <a:ln w="19050">
              <a:noFill/>
              <a:miter lim="800000"/>
            </a:ln>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lnSpc>
                  <a:spcPct val="90000"/>
                </a:lnSpc>
                <a:defRPr/>
              </a:pPr>
              <a:endParaRPr lang="en-US" dirty="0">
                <a:solidFill>
                  <a:srgbClr val="FFFFFF"/>
                </a:solidFill>
              </a:endParaRPr>
            </a:p>
          </p:txBody>
        </p:sp>
      </p:grpSp>
      <p:sp>
        <p:nvSpPr>
          <p:cNvPr id="19469" name="Content Placeholder 3"/>
          <p:cNvSpPr txBox="1">
            <a:spLocks/>
          </p:cNvSpPr>
          <p:nvPr/>
        </p:nvSpPr>
        <p:spPr bwMode="auto">
          <a:xfrm>
            <a:off x="5386388" y="1985963"/>
            <a:ext cx="3746500"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365125">
              <a:lnSpc>
                <a:spcPct val="90000"/>
              </a:lnSpc>
              <a:spcBef>
                <a:spcPts val="1200"/>
              </a:spcBef>
              <a:buClr>
                <a:schemeClr val="accent1"/>
              </a:buClr>
              <a:buFont typeface="Webdings" panose="05030102010509060703" pitchFamily="18" charset="2"/>
              <a:buChar char="4"/>
              <a:defRPr sz="2400">
                <a:solidFill>
                  <a:schemeClr val="tx1"/>
                </a:solidFill>
                <a:latin typeface="Arial" panose="020B0604020202020204" pitchFamily="34" charset="0"/>
              </a:defRPr>
            </a:lvl1pPr>
            <a:lvl2pPr marL="685800" indent="-228600">
              <a:lnSpc>
                <a:spcPct val="90000"/>
              </a:lnSpc>
              <a:spcBef>
                <a:spcPts val="800"/>
              </a:spcBef>
              <a:buClr>
                <a:schemeClr val="accent2"/>
              </a:buClr>
              <a:buFont typeface="Arial" panose="020B0604020202020204" pitchFamily="34" charset="0"/>
              <a:buChar char="–"/>
              <a:defRPr sz="2200">
                <a:solidFill>
                  <a:schemeClr val="tx1"/>
                </a:solidFill>
                <a:latin typeface="Arial" panose="020B0604020202020204" pitchFamily="34" charset="0"/>
              </a:defRPr>
            </a:lvl2pPr>
            <a:lvl3pPr marL="1096963" indent="-228600">
              <a:lnSpc>
                <a:spcPct val="90000"/>
              </a:lnSpc>
              <a:spcBef>
                <a:spcPts val="600"/>
              </a:spcBef>
              <a:buClr>
                <a:schemeClr val="accent2"/>
              </a:buClr>
              <a:buFont typeface="Arial" panose="020B0604020202020204" pitchFamily="34" charset="0"/>
              <a:buChar char="–"/>
              <a:defRPr>
                <a:solidFill>
                  <a:schemeClr val="tx1"/>
                </a:solidFill>
                <a:latin typeface="Arial" panose="020B0604020202020204" pitchFamily="34" charset="0"/>
              </a:defRPr>
            </a:lvl3pPr>
            <a:lvl4pPr marL="1462088" indent="-228600">
              <a:lnSpc>
                <a:spcPct val="90000"/>
              </a:lnSpc>
              <a:spcBef>
                <a:spcPts val="6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indent="-228600">
              <a:lnSpc>
                <a:spcPct val="90000"/>
              </a:lnSpc>
              <a:spcBef>
                <a:spcPts val="600"/>
              </a:spcBef>
              <a:buClr>
                <a:schemeClr val="accent2"/>
              </a:buClr>
              <a:buFont typeface="Arial" panose="020B0604020202020204" pitchFamily="34" charset="0"/>
              <a:buChar char="–"/>
              <a:defRPr sz="1600">
                <a:solidFill>
                  <a:schemeClr val="tx1"/>
                </a:solidFill>
                <a:latin typeface="Arial" panose="020B0604020202020204" pitchFamily="34" charset="0"/>
              </a:defRPr>
            </a:lvl5pPr>
            <a:lvl6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6pPr>
            <a:lvl7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7pPr>
            <a:lvl8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8pPr>
            <a:lvl9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9pPr>
          </a:lstStyle>
          <a:p>
            <a:pPr eaLnBrk="1" hangingPunct="1"/>
            <a:r>
              <a:rPr lang="ru-RU" altLang="en-US" sz="2000" dirty="0" smtClean="0"/>
              <a:t>Подключение 2-х камер</a:t>
            </a:r>
            <a:endParaRPr lang="en-US" altLang="en-US" sz="2000" dirty="0"/>
          </a:p>
          <a:p>
            <a:pPr eaLnBrk="1" hangingPunct="1"/>
            <a:r>
              <a:rPr lang="ru-RU" altLang="en-US" sz="2000" dirty="0" smtClean="0"/>
              <a:t>Презентация без проводов</a:t>
            </a:r>
            <a:endParaRPr lang="en-US" altLang="en-US" sz="2000" dirty="0"/>
          </a:p>
          <a:p>
            <a:pPr eaLnBrk="1" hangingPunct="1"/>
            <a:r>
              <a:rPr lang="en-US" altLang="en-US" sz="2000" dirty="0" smtClean="0"/>
              <a:t>MCU </a:t>
            </a:r>
            <a:r>
              <a:rPr lang="en-US" altLang="en-US" sz="2000" dirty="0"/>
              <a:t>4/9 </a:t>
            </a:r>
            <a:r>
              <a:rPr lang="ru-RU" altLang="en-US" sz="2000" dirty="0" smtClean="0"/>
              <a:t>опционально</a:t>
            </a:r>
            <a:endParaRPr lang="en-US" altLang="en-US" sz="2000" dirty="0"/>
          </a:p>
          <a:p>
            <a:pPr eaLnBrk="1" hangingPunct="1"/>
            <a:r>
              <a:rPr lang="ru-RU" altLang="en-US" sz="2000" dirty="0" smtClean="0"/>
              <a:t>Аппаратное обеспечение с поддержкой будущих технологий.</a:t>
            </a:r>
            <a:endParaRPr lang="en-US" altLang="en-US" sz="2000" dirty="0"/>
          </a:p>
        </p:txBody>
      </p:sp>
      <p:sp>
        <p:nvSpPr>
          <p:cNvPr id="19470" name="Content Placeholder 3"/>
          <p:cNvSpPr txBox="1">
            <a:spLocks/>
          </p:cNvSpPr>
          <p:nvPr/>
        </p:nvSpPr>
        <p:spPr bwMode="auto">
          <a:xfrm>
            <a:off x="2243138" y="2014538"/>
            <a:ext cx="39147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365125">
              <a:lnSpc>
                <a:spcPct val="90000"/>
              </a:lnSpc>
              <a:spcBef>
                <a:spcPts val="1200"/>
              </a:spcBef>
              <a:buClr>
                <a:schemeClr val="accent1"/>
              </a:buClr>
              <a:buFont typeface="Webdings" panose="05030102010509060703" pitchFamily="18" charset="2"/>
              <a:buChar char="4"/>
              <a:defRPr sz="2400">
                <a:solidFill>
                  <a:schemeClr val="tx1"/>
                </a:solidFill>
                <a:latin typeface="Arial" panose="020B0604020202020204" pitchFamily="34" charset="0"/>
              </a:defRPr>
            </a:lvl1pPr>
            <a:lvl2pPr marL="685800" indent="-228600">
              <a:lnSpc>
                <a:spcPct val="90000"/>
              </a:lnSpc>
              <a:spcBef>
                <a:spcPts val="800"/>
              </a:spcBef>
              <a:buClr>
                <a:schemeClr val="accent2"/>
              </a:buClr>
              <a:buFont typeface="Arial" panose="020B0604020202020204" pitchFamily="34" charset="0"/>
              <a:buChar char="–"/>
              <a:defRPr sz="2200">
                <a:solidFill>
                  <a:schemeClr val="tx1"/>
                </a:solidFill>
                <a:latin typeface="Arial" panose="020B0604020202020204" pitchFamily="34" charset="0"/>
              </a:defRPr>
            </a:lvl2pPr>
            <a:lvl3pPr marL="1096963" indent="-228600">
              <a:lnSpc>
                <a:spcPct val="90000"/>
              </a:lnSpc>
              <a:spcBef>
                <a:spcPts val="600"/>
              </a:spcBef>
              <a:buClr>
                <a:schemeClr val="accent2"/>
              </a:buClr>
              <a:buFont typeface="Arial" panose="020B0604020202020204" pitchFamily="34" charset="0"/>
              <a:buChar char="–"/>
              <a:defRPr>
                <a:solidFill>
                  <a:schemeClr val="tx1"/>
                </a:solidFill>
                <a:latin typeface="Arial" panose="020B0604020202020204" pitchFamily="34" charset="0"/>
              </a:defRPr>
            </a:lvl3pPr>
            <a:lvl4pPr marL="1462088" indent="-228600">
              <a:lnSpc>
                <a:spcPct val="90000"/>
              </a:lnSpc>
              <a:spcBef>
                <a:spcPts val="600"/>
              </a:spcBef>
              <a:buClr>
                <a:schemeClr val="accent2"/>
              </a:buClr>
              <a:buFont typeface="Arial" panose="020B0604020202020204" pitchFamily="34" charset="0"/>
              <a:buChar char="–"/>
              <a:defRPr sz="1600">
                <a:solidFill>
                  <a:schemeClr val="tx1"/>
                </a:solidFill>
                <a:latin typeface="Arial" panose="020B0604020202020204" pitchFamily="34" charset="0"/>
              </a:defRPr>
            </a:lvl4pPr>
            <a:lvl5pPr indent="-228600">
              <a:lnSpc>
                <a:spcPct val="90000"/>
              </a:lnSpc>
              <a:spcBef>
                <a:spcPts val="600"/>
              </a:spcBef>
              <a:buClr>
                <a:schemeClr val="accent2"/>
              </a:buClr>
              <a:buFont typeface="Arial" panose="020B0604020202020204" pitchFamily="34" charset="0"/>
              <a:buChar char="–"/>
              <a:defRPr sz="1600">
                <a:solidFill>
                  <a:schemeClr val="tx1"/>
                </a:solidFill>
                <a:latin typeface="Arial" panose="020B0604020202020204" pitchFamily="34" charset="0"/>
              </a:defRPr>
            </a:lvl5pPr>
            <a:lvl6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6pPr>
            <a:lvl7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7pPr>
            <a:lvl8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8pPr>
            <a:lvl9pPr indent="-228600" eaLnBrk="0" fontAlgn="base" hangingPunct="0">
              <a:lnSpc>
                <a:spcPct val="90000"/>
              </a:lnSpc>
              <a:spcBef>
                <a:spcPts val="600"/>
              </a:spcBef>
              <a:spcAft>
                <a:spcPct val="0"/>
              </a:spcAft>
              <a:buClr>
                <a:schemeClr val="accent2"/>
              </a:buClr>
              <a:buFont typeface="Arial" panose="020B0604020202020204" pitchFamily="34" charset="0"/>
              <a:buChar char="–"/>
              <a:defRPr sz="1600">
                <a:solidFill>
                  <a:schemeClr val="tx1"/>
                </a:solidFill>
                <a:latin typeface="Arial" panose="020B0604020202020204" pitchFamily="34" charset="0"/>
              </a:defRPr>
            </a:lvl9pPr>
          </a:lstStyle>
          <a:p>
            <a:pPr eaLnBrk="1" hangingPunct="1"/>
            <a:r>
              <a:rPr lang="en-US" altLang="en-US" sz="2000" dirty="0" smtClean="0"/>
              <a:t>H.265 HEVC, SVC</a:t>
            </a:r>
            <a:endParaRPr lang="en-US" altLang="en-US" sz="2000" dirty="0"/>
          </a:p>
          <a:p>
            <a:pPr eaLnBrk="1" hangingPunct="1"/>
            <a:r>
              <a:rPr lang="ru-RU" altLang="en-US" sz="2000" dirty="0" smtClean="0"/>
              <a:t>Разрешение </a:t>
            </a:r>
            <a:r>
              <a:rPr lang="en-US" altLang="en-US" sz="2000" dirty="0" smtClean="0"/>
              <a:t>1080p60</a:t>
            </a:r>
            <a:endParaRPr lang="en-US" altLang="en-US" sz="2000" dirty="0"/>
          </a:p>
          <a:p>
            <a:pPr eaLnBrk="1" hangingPunct="1"/>
            <a:r>
              <a:rPr lang="en-US" altLang="en-US" sz="2000" dirty="0"/>
              <a:t>10x </a:t>
            </a:r>
            <a:r>
              <a:rPr lang="ru-RU" altLang="en-US" sz="2000" dirty="0" smtClean="0"/>
              <a:t>оптический зум</a:t>
            </a:r>
            <a:endParaRPr lang="en-US" altLang="en-US" sz="2000" dirty="0"/>
          </a:p>
          <a:p>
            <a:pPr eaLnBrk="1" hangingPunct="1"/>
            <a:r>
              <a:rPr lang="ru-RU" altLang="en-US" sz="2000" dirty="0" smtClean="0"/>
              <a:t>Поддержка 2-х экранов</a:t>
            </a:r>
            <a:endParaRPr lang="en-US" altLang="en-US" sz="2000" dirty="0"/>
          </a:p>
          <a:p>
            <a:pPr eaLnBrk="1" hangingPunct="1">
              <a:buClr>
                <a:srgbClr val="CC0000"/>
              </a:buClr>
            </a:pPr>
            <a:endParaRPr lang="en-US" altLang="en-US" sz="2000" dirty="0">
              <a:solidFill>
                <a:srgbClr val="323232"/>
              </a:solidFill>
            </a:endParaRPr>
          </a:p>
          <a:p>
            <a:pPr eaLnBrk="1" hangingPunct="1">
              <a:buClr>
                <a:srgbClr val="CC0000"/>
              </a:buClr>
            </a:pPr>
            <a:endParaRPr lang="en-US" altLang="en-US" sz="1800" dirty="0">
              <a:solidFill>
                <a:srgbClr val="323232"/>
              </a:solidFill>
            </a:endParaRPr>
          </a:p>
        </p:txBody>
      </p:sp>
      <p:pic>
        <p:nvPicPr>
          <p:cNvPr id="19471" name="Picture 2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39950" y="3765550"/>
            <a:ext cx="4411663"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Title 1"/>
          <p:cNvSpPr txBox="1">
            <a:spLocks/>
          </p:cNvSpPr>
          <p:nvPr/>
        </p:nvSpPr>
        <p:spPr bwMode="auto">
          <a:xfrm>
            <a:off x="320675" y="47625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ru-RU" altLang="en-US" sz="2800" dirty="0" smtClean="0"/>
              <a:t>Представляем </a:t>
            </a:r>
            <a:r>
              <a:rPr lang="en-US" altLang="en-US" sz="2800" dirty="0" err="1" smtClean="0"/>
              <a:t>Scopia</a:t>
            </a:r>
            <a:r>
              <a:rPr lang="en-US" altLang="en-US" sz="2800" dirty="0" smtClean="0"/>
              <a:t> </a:t>
            </a:r>
            <a:r>
              <a:rPr lang="en-US" altLang="en-US" sz="2800" dirty="0"/>
              <a:t>XT7100</a:t>
            </a:r>
          </a:p>
          <a:p>
            <a:pPr eaLnBrk="1" hangingPunct="1">
              <a:lnSpc>
                <a:spcPct val="90000"/>
              </a:lnSpc>
            </a:pPr>
            <a:r>
              <a:rPr lang="ru-RU" altLang="en-US" sz="2400" dirty="0" smtClean="0">
                <a:solidFill>
                  <a:srgbClr val="C00000"/>
                </a:solidFill>
              </a:rPr>
              <a:t>Новый флагман в линейке </a:t>
            </a:r>
            <a:r>
              <a:rPr lang="en-US" altLang="en-US" sz="2400" dirty="0" err="1" smtClean="0">
                <a:solidFill>
                  <a:srgbClr val="C00000"/>
                </a:solidFill>
              </a:rPr>
              <a:t>Scopia</a:t>
            </a:r>
            <a:r>
              <a:rPr lang="en-US" altLang="en-US" sz="2400" dirty="0" smtClean="0">
                <a:solidFill>
                  <a:srgbClr val="C00000"/>
                </a:solidFill>
              </a:rPr>
              <a:t> </a:t>
            </a:r>
            <a:r>
              <a:rPr lang="ru-RU" altLang="en-US" sz="2400" dirty="0" smtClean="0">
                <a:solidFill>
                  <a:srgbClr val="C00000"/>
                </a:solidFill>
              </a:rPr>
              <a:t>для переговорных</a:t>
            </a:r>
            <a:endParaRPr lang="en-US" altLang="en-US" sz="2400" dirty="0">
              <a:solidFill>
                <a:srgbClr val="C00000"/>
              </a:solidFill>
            </a:endParaRPr>
          </a:p>
        </p:txBody>
      </p:sp>
      <p:sp>
        <p:nvSpPr>
          <p:cNvPr id="19473" name="TextBox 30"/>
          <p:cNvSpPr txBox="1">
            <a:spLocks noChangeArrowheads="1"/>
          </p:cNvSpPr>
          <p:nvPr/>
        </p:nvSpPr>
        <p:spPr bwMode="auto">
          <a:xfrm>
            <a:off x="6630988" y="5319713"/>
            <a:ext cx="203835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90000"/>
              </a:lnSpc>
            </a:pPr>
            <a:r>
              <a:rPr lang="it-IT" altLang="en-US" b="1">
                <a:solidFill>
                  <a:srgbClr val="7030A0"/>
                </a:solidFill>
              </a:rPr>
              <a:t>PN </a:t>
            </a:r>
            <a:r>
              <a:rPr lang="en-US" altLang="en-US" b="1">
                <a:solidFill>
                  <a:srgbClr val="7030A0"/>
                </a:solidFill>
              </a:rPr>
              <a:t>55511-00001</a:t>
            </a:r>
          </a:p>
          <a:p>
            <a:pPr algn="ctr" eaLnBrk="1" hangingPunct="1">
              <a:lnSpc>
                <a:spcPct val="90000"/>
              </a:lnSpc>
            </a:pPr>
            <a:endParaRPr lang="it-IT" altLang="en-US" b="1">
              <a:solidFill>
                <a:srgbClr val="7030A0"/>
              </a:solidFill>
            </a:endParaRPr>
          </a:p>
        </p:txBody>
      </p:sp>
      <p:sp>
        <p:nvSpPr>
          <p:cNvPr id="19474" name="TextBox 31"/>
          <p:cNvSpPr txBox="1">
            <a:spLocks noChangeArrowheads="1"/>
          </p:cNvSpPr>
          <p:nvPr/>
        </p:nvSpPr>
        <p:spPr bwMode="auto">
          <a:xfrm>
            <a:off x="6642100" y="4881563"/>
            <a:ext cx="20494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pPr>
            <a:r>
              <a:rPr lang="it-IT" altLang="en-US" sz="2400" b="1"/>
              <a:t>APL:  </a:t>
            </a:r>
            <a:r>
              <a:rPr lang="it-IT" altLang="en-US" sz="2400" b="1">
                <a:solidFill>
                  <a:srgbClr val="C00000"/>
                </a:solidFill>
              </a:rPr>
              <a:t>$13,000</a:t>
            </a:r>
          </a:p>
        </p:txBody>
      </p:sp>
      <p:sp>
        <p:nvSpPr>
          <p:cNvPr id="29" name="Rounded Rectangle 28"/>
          <p:cNvSpPr/>
          <p:nvPr/>
        </p:nvSpPr>
        <p:spPr>
          <a:xfrm>
            <a:off x="4727643" y="6357384"/>
            <a:ext cx="4355773"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t>Доступен к заказу с</a:t>
            </a:r>
            <a:r>
              <a:rPr lang="en-US" b="1" dirty="0" smtClean="0"/>
              <a:t>: </a:t>
            </a:r>
            <a:r>
              <a:rPr lang="ru-RU" b="1" dirty="0" smtClean="0"/>
              <a:t>1 июня</a:t>
            </a:r>
            <a:r>
              <a:rPr lang="en-US" b="1" dirty="0" smtClean="0"/>
              <a:t>, </a:t>
            </a:r>
            <a:r>
              <a:rPr lang="en-US" b="1" dirty="0" smtClean="0"/>
              <a:t>2015</a:t>
            </a:r>
            <a:endParaRPr lang="en-US" b="1" dirty="0"/>
          </a:p>
        </p:txBody>
      </p:sp>
    </p:spTree>
    <p:extLst>
      <p:ext uri="{BB962C8B-B14F-4D97-AF65-F5344CB8AC3E}">
        <p14:creationId xmlns:p14="http://schemas.microsoft.com/office/powerpoint/2010/main" val="2525439287"/>
      </p:ext>
    </p:extLst>
  </p:cSld>
  <p:clrMapOvr>
    <a:masterClrMapping/>
  </p:clrMapOvr>
  <p:transition spd="slow">
    <p:pull dir="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hSCc9dlxqkGIA8iSJPjLm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cestBDJhDUy2D_zjo5Np.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cestBDJhDUy2D_zjo5Np.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cestBDJhDUy2D_zjo5Np.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cestBDJhDUy2D_zjo5Np.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cestBDJhDUy2D_zjo5Np.A"/>
</p:tagLst>
</file>

<file path=ppt/theme/theme1.xml><?xml version="1.0" encoding="utf-8"?>
<a:theme xmlns:a="http://schemas.openxmlformats.org/drawingml/2006/main" name="Avaya_PowerPoint_Presentation_Template_which_include_Public_Information_for_Office_2007">
  <a:themeElements>
    <a:clrScheme name="Office">
      <a:dk1>
        <a:srgbClr val="323232"/>
      </a:dk1>
      <a:lt1>
        <a:sysClr val="window" lastClr="FFFFFF"/>
      </a:lt1>
      <a:dk2>
        <a:srgbClr val="000000"/>
      </a:dk2>
      <a:lt2>
        <a:srgbClr val="DDDDDD"/>
      </a:lt2>
      <a:accent1>
        <a:srgbClr val="CC0000"/>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9050">
          <a:solidFill>
            <a:schemeClr val="accent1"/>
          </a:solidFill>
          <a:miter lim="800000"/>
        </a:ln>
      </a:spPr>
      <a:bodyPr rtlCol="0" anchor="ctr"/>
      <a:lstStyle>
        <a:defPPr algn="ctr">
          <a:lnSpc>
            <a:spcPct val="90000"/>
          </a:lnSpc>
          <a:defRPr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2"/>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a:lnSpc>
            <a:spcPct val="90000"/>
          </a:lnSpc>
          <a:defRPr smtClean="0"/>
        </a:defPPr>
      </a:lstStyle>
    </a:txDef>
  </a:objectDefaults>
  <a:extraClrSchemeLst/>
  <a:custClrLst>
    <a:custClr name="Custom Color 1">
      <a:srgbClr val="98050E"/>
    </a:custClr>
    <a:custClr name="Custom Color 2">
      <a:srgbClr val="610206"/>
    </a:custClr>
    <a:custClr name="Custom Color 3">
      <a:srgbClr val="646464"/>
    </a:custClr>
    <a:custClr name="Custom Color 4">
      <a:srgbClr val="323232"/>
    </a:custClr>
    <a:custClr name="Custom Color 5">
      <a:srgbClr val="4B80B6"/>
    </a:custClr>
    <a:custClr name="Custom Color 6">
      <a:srgbClr val="325887"/>
    </a:custClr>
    <a:custClr name="Custom Color 7">
      <a:srgbClr val="D55D21"/>
    </a:custClr>
    <a:custClr name="Custom Color 8">
      <a:srgbClr val="8F3C0F"/>
    </a:custClr>
    <a:custClr name="Custom Color 9">
      <a:srgbClr val="87A239"/>
    </a:custClr>
    <a:custClr name="Custom Color 10">
      <a:srgbClr val="576820"/>
    </a:custClr>
    <a:custClr name="Custom Color 11">
      <a:srgbClr val="279199"/>
    </a:custClr>
    <a:custClr name="Custom Color 12">
      <a:srgbClr val="15535A"/>
    </a:custClr>
  </a:custClrLst>
</a:theme>
</file>

<file path=ppt/theme/theme2.xml><?xml version="1.0" encoding="utf-8"?>
<a:theme xmlns:a="http://schemas.openxmlformats.org/drawingml/2006/main" name="Office Theme">
  <a:themeElements>
    <a:clrScheme name="Avaya">
      <a:dk1>
        <a:srgbClr val="323232"/>
      </a:dk1>
      <a:lt1>
        <a:sysClr val="window" lastClr="FFFFFF"/>
      </a:lt1>
      <a:dk2>
        <a:srgbClr val="000000"/>
      </a:dk2>
      <a:lt2>
        <a:srgbClr val="DDDDDD"/>
      </a:lt2>
      <a:accent1>
        <a:srgbClr val="CC0000"/>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Avaya">
      <a:dk1>
        <a:srgbClr val="323232"/>
      </a:dk1>
      <a:lt1>
        <a:sysClr val="window" lastClr="FFFFFF"/>
      </a:lt1>
      <a:dk2>
        <a:srgbClr val="000000"/>
      </a:dk2>
      <a:lt2>
        <a:srgbClr val="DDDDDD"/>
      </a:lt2>
      <a:accent1>
        <a:srgbClr val="CC0000"/>
      </a:accent1>
      <a:accent2>
        <a:srgbClr val="A9A9A9"/>
      </a:accent2>
      <a:accent3>
        <a:srgbClr val="7EAEDF"/>
      </a:accent3>
      <a:accent4>
        <a:srgbClr val="FAA145"/>
      </a:accent4>
      <a:accent5>
        <a:srgbClr val="B7E349"/>
      </a:accent5>
      <a:accent6>
        <a:srgbClr val="5AC5D4"/>
      </a:accent6>
      <a:hlink>
        <a:srgbClr val="7EAEDF"/>
      </a:hlink>
      <a:folHlink>
        <a:srgbClr val="FAA14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Avaya_PowerPoint_Presentation_Template_which_include_Public_Information_for_Office_2007</Template>
  <TotalTime>0</TotalTime>
  <Words>7339</Words>
  <Application>Microsoft Office PowerPoint</Application>
  <PresentationFormat>On-screen Show (4:3)</PresentationFormat>
  <Paragraphs>952</Paragraphs>
  <Slides>50</Slides>
  <Notes>49</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Avaya_PowerPoint_Presentation_Template_which_include_Public_Information_for_Office_2007</vt:lpstr>
      <vt:lpstr>PowerPoint Presentation</vt:lpstr>
      <vt:lpstr>PowerPoint Presentation</vt:lpstr>
      <vt:lpstr>PowerPoint Presentation</vt:lpstr>
      <vt:lpstr>Новые терминалы</vt:lpstr>
      <vt:lpstr>Показатели рынка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Улучшение качества</vt:lpstr>
      <vt:lpstr>Scopia Desktop  Теперь может принимать 1080p HD </vt:lpstr>
      <vt:lpstr>Scopia Desktop  Индикатор качества подключения </vt:lpstr>
      <vt:lpstr>Стримминг &amp; Запись </vt:lpstr>
      <vt:lpstr>Ограничения действующие в настоящее время</vt:lpstr>
      <vt:lpstr>PowerPoint Presentation</vt:lpstr>
      <vt:lpstr>PowerPoint Presentation</vt:lpstr>
      <vt:lpstr>Простота стримминга и записи… Теперь контент найти проще – портал похож на “YouTube”</vt:lpstr>
      <vt:lpstr>Простота стримминга и записи… Простые предложения для малых инсталляций</vt:lpstr>
      <vt:lpstr>Новые возможности Scopia Streaming &amp; Recording Распределенная архитектура для крупных организаций и операторов</vt:lpstr>
      <vt:lpstr>Новые возможности Scopia Streaming &amp; Recording Создайте свою собственную Сеть доставки контента (CDN)</vt:lpstr>
      <vt:lpstr>Новые возможности Scopia Streaming &amp; Recording Поддержка сетей других операторов</vt:lpstr>
      <vt:lpstr>Новые возможности Scopia Streaming &amp; Recording Масштабирвоание – До 100,000 пользователей!</vt:lpstr>
      <vt:lpstr>Новые возможности Scopia Streaming &amp; Recording Простая структура</vt:lpstr>
      <vt:lpstr>Новые возможности Scopia Streaming &amp; Recording Обновления</vt:lpstr>
      <vt:lpstr> Улучшенные возможности </vt:lpstr>
      <vt:lpstr>Виртуально “постучаться в дверь”</vt:lpstr>
      <vt:lpstr>PowerPoint Presentation</vt:lpstr>
      <vt:lpstr>PowerPoint Presentation</vt:lpstr>
      <vt:lpstr>Улучшения планирования в Outlook </vt:lpstr>
      <vt:lpstr>Упрощенное лицензирование Лицензии больше не привязаны к пользователям – Все включено</vt:lpstr>
      <vt:lpstr>Улучшенная масштабируемость</vt:lpstr>
      <vt:lpstr>Scopia Management Поддержка систем 3их производителей</vt:lpstr>
      <vt:lpstr>Scopia Management Учет терминалов</vt:lpstr>
      <vt:lpstr>Scopia Management Новые возможности при поиске неисправностей / Мониторинге</vt:lpstr>
      <vt:lpstr>Scopia Management Улучшены возможности повторяющихся совещаний</vt:lpstr>
      <vt:lpstr>Scopia Management Улучшения для облачных решений</vt:lpstr>
      <vt:lpstr>Взаимодейстие по WEB </vt:lpstr>
      <vt:lpstr>PowerPoint Presentation</vt:lpstr>
      <vt:lpstr>Scopia Web Collaboration Сервер Web Collaboration</vt:lpstr>
      <vt:lpstr>New Scopia Web Collaboration Подробнее</vt:lpstr>
      <vt:lpstr>Scopia Desktop  Унифицированный пользовательский интерфейс </vt:lpstr>
      <vt:lpstr>Обзор Scopia V8.3 FP2</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6</cp:revision>
  <dcterms:created xsi:type="dcterms:W3CDTF">2014-11-24T20:06:56Z</dcterms:created>
  <dcterms:modified xsi:type="dcterms:W3CDTF">2015-04-15T13:12:28Z</dcterms:modified>
</cp:coreProperties>
</file>